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325" r:id="rId4"/>
    <p:sldId id="269" r:id="rId5"/>
    <p:sldId id="257" r:id="rId6"/>
    <p:sldId id="261" r:id="rId7"/>
    <p:sldId id="293" r:id="rId8"/>
    <p:sldId id="294" r:id="rId9"/>
    <p:sldId id="295" r:id="rId10"/>
    <p:sldId id="296" r:id="rId11"/>
    <p:sldId id="266" r:id="rId12"/>
    <p:sldId id="298" r:id="rId13"/>
    <p:sldId id="297" r:id="rId14"/>
    <p:sldId id="267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7" r:id="rId23"/>
    <p:sldId id="308" r:id="rId24"/>
    <p:sldId id="326" r:id="rId25"/>
    <p:sldId id="259" r:id="rId26"/>
    <p:sldId id="271" r:id="rId27"/>
    <p:sldId id="309" r:id="rId28"/>
    <p:sldId id="310" r:id="rId29"/>
    <p:sldId id="273" r:id="rId30"/>
    <p:sldId id="311" r:id="rId31"/>
    <p:sldId id="312" r:id="rId32"/>
    <p:sldId id="274" r:id="rId33"/>
    <p:sldId id="313" r:id="rId34"/>
    <p:sldId id="314" r:id="rId35"/>
    <p:sldId id="275" r:id="rId36"/>
    <p:sldId id="277" r:id="rId37"/>
    <p:sldId id="281" r:id="rId38"/>
    <p:sldId id="316" r:id="rId39"/>
    <p:sldId id="317" r:id="rId40"/>
    <p:sldId id="282" r:id="rId41"/>
    <p:sldId id="318" r:id="rId42"/>
    <p:sldId id="283" r:id="rId43"/>
    <p:sldId id="320" r:id="rId44"/>
    <p:sldId id="284" r:id="rId45"/>
    <p:sldId id="322" r:id="rId46"/>
    <p:sldId id="276" r:id="rId47"/>
    <p:sldId id="285" r:id="rId48"/>
    <p:sldId id="287" r:id="rId49"/>
    <p:sldId id="286" r:id="rId50"/>
    <p:sldId id="288" r:id="rId51"/>
    <p:sldId id="289" r:id="rId52"/>
    <p:sldId id="290" r:id="rId53"/>
    <p:sldId id="291" r:id="rId54"/>
    <p:sldId id="292" r:id="rId55"/>
    <p:sldId id="323" r:id="rId56"/>
    <p:sldId id="324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3"/>
    <a:srgbClr val="ECF1ED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5" d="100"/>
          <a:sy n="75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7772400" cy="7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029200"/>
            <a:ext cx="70866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21A30A-1A28-4946-B0CB-E5A36F7646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02C27-B975-4369-9E5A-4D1B5CFFC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9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FF604-BB70-4FD7-9E04-FFC17D895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67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DD93C-81FC-40CA-8C39-CA7839A59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9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4C995-28D2-4F46-989D-AE1495F0A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48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814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35814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A636E-3778-4B76-828F-CA2388D3D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69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A1B8C-F4F9-4994-9503-94901B0CB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03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4B764-4559-4A70-B4D4-87825C03A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50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39E8E-CB4F-4556-A406-18CC6754D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86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53C64-4F59-4BC7-8EEA-675A46BF6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10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6F967-330F-4A13-A7EE-E7BB1049B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06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73152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753BA1-033C-4CBF-9456-00E48EAA61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2F5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F53"/>
          </a:solidFill>
          <a:latin typeface="Century Gothic" panose="020B0502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F53"/>
          </a:solidFill>
          <a:latin typeface="Century Gothic" panose="020B0502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F53"/>
          </a:solidFill>
          <a:latin typeface="Century Gothic" panose="020B0502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F53"/>
          </a:solidFill>
          <a:latin typeface="Century Gothic" panose="020B0502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F53"/>
          </a:solidFill>
          <a:latin typeface="Century Gothic" panose="020B0502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F53"/>
          </a:solidFill>
          <a:latin typeface="Century Gothic" panose="020B0502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F53"/>
          </a:solidFill>
          <a:latin typeface="Century Gothic" panose="020B0502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F53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rgbClr val="002F5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rgbClr val="002F5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002F5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002F5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rgbClr val="002F5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3" Type="http://schemas.microsoft.com/office/2007/relationships/media" Target="../media/media1.mp3"/><Relationship Id="rId7" Type="http://schemas.microsoft.com/office/2007/relationships/media" Target="../media/media7.mp3"/><Relationship Id="rId12" Type="http://schemas.openxmlformats.org/officeDocument/2006/relationships/image" Target="../media/image12.png"/><Relationship Id="rId17" Type="http://schemas.openxmlformats.org/officeDocument/2006/relationships/image" Target="../media/image23.png"/><Relationship Id="rId2" Type="http://schemas.microsoft.com/office/2007/relationships/media" Target="../media/media4.mp3"/><Relationship Id="rId16" Type="http://schemas.openxmlformats.org/officeDocument/2006/relationships/image" Target="../media/image22.png"/><Relationship Id="rId1" Type="http://schemas.openxmlformats.org/officeDocument/2006/relationships/audio" Target="NULL" TargetMode="External"/><Relationship Id="rId6" Type="http://schemas.microsoft.com/office/2007/relationships/media" Target="../media/media6.mp3"/><Relationship Id="rId11" Type="http://schemas.openxmlformats.org/officeDocument/2006/relationships/image" Target="../media/image18.png"/><Relationship Id="rId5" Type="http://schemas.microsoft.com/office/2007/relationships/media" Target="../media/media5.mp3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microsoft.com/office/2007/relationships/media" Target="../media/media3.mp3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AR BLANCA" panose="02000000000000000000" pitchFamily="2" charset="0"/>
              </a:rPr>
              <a:t>Musical Rhythm</a:t>
            </a:r>
            <a:br>
              <a:rPr lang="en-US" altLang="en-US" sz="3600" dirty="0" smtClean="0">
                <a:latin typeface="AR BLANCA" panose="02000000000000000000" pitchFamily="2" charset="0"/>
              </a:rPr>
            </a:br>
            <a:r>
              <a:rPr lang="en-US" altLang="en-US" sz="3600" dirty="0" smtClean="0">
                <a:latin typeface="AR BLANCA" panose="02000000000000000000" pitchFamily="2" charset="0"/>
              </a:rPr>
              <a:t>in Persian Poetic Meters</a:t>
            </a:r>
            <a:endParaRPr lang="en-US" altLang="en-US" sz="3600" dirty="0">
              <a:latin typeface="AR BLANCA" panose="02000000000000000000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0400" y="5105400"/>
            <a:ext cx="7086600" cy="609600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Ehsan Shafiee </a:t>
            </a:r>
            <a:r>
              <a:rPr lang="en-US" altLang="en-US" sz="24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Zargar</a:t>
            </a:r>
            <a:r>
              <a:rPr lang="en-US" alt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   (University of Texas at Arlington)</a:t>
            </a:r>
            <a:br>
              <a:rPr lang="en-US" alt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</a:br>
            <a:r>
              <a:rPr lang="en-US" altLang="en-US" sz="24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Hamed</a:t>
            </a:r>
            <a:r>
              <a:rPr lang="en-US" alt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Rahmani</a:t>
            </a:r>
            <a:r>
              <a:rPr lang="en-US" alt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           (</a:t>
            </a:r>
            <a:r>
              <a:rPr lang="en-US" altLang="en-US" sz="24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Radboud</a:t>
            </a:r>
            <a:r>
              <a:rPr lang="en-US" alt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University Nijmegen)</a:t>
            </a:r>
            <a:endParaRPr lang="en-US" altLang="en-US" sz="24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ienda One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Persian vowels</a:t>
            </a:r>
          </a:p>
          <a:p>
            <a:r>
              <a:rPr lang="en-US" altLang="en-US" dirty="0" smtClean="0">
                <a:latin typeface="Calibri" panose="020F0502020204030204" pitchFamily="34" charset="0"/>
              </a:rPr>
              <a:t>Syllable structure</a:t>
            </a:r>
          </a:p>
          <a:p>
            <a:pPr marL="0" indent="0">
              <a:buNone/>
            </a:pPr>
            <a:r>
              <a:rPr lang="en-US" altLang="en-US" sz="2400" b="1" dirty="0" smtClean="0">
                <a:latin typeface="Calibri" panose="020F0502020204030204" pitchFamily="34" charset="0"/>
              </a:rPr>
              <a:t>   			        CV</a:t>
            </a:r>
            <a:r>
              <a:rPr lang="en-US" altLang="en-US" sz="2400" b="1" dirty="0">
                <a:latin typeface="Calibri" panose="020F0502020204030204" pitchFamily="34" charset="0"/>
              </a:rPr>
              <a:t>(:)(C)(C)</a:t>
            </a:r>
          </a:p>
          <a:p>
            <a:endParaRPr lang="en-US" altLang="en-US" dirty="0" smtClean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 smtClean="0">
              <a:latin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</a:rPr>
              <a:t>In </a:t>
            </a:r>
            <a:r>
              <a:rPr lang="en-US" altLang="en-US" dirty="0">
                <a:latin typeface="Calibri" panose="020F0502020204030204" pitchFamily="34" charset="0"/>
              </a:rPr>
              <a:t>terms of </a:t>
            </a:r>
            <a:r>
              <a:rPr lang="en-US" altLang="en-US" dirty="0" err="1">
                <a:latin typeface="Calibri" panose="020F0502020204030204" pitchFamily="34" charset="0"/>
              </a:rPr>
              <a:t>moraic</a:t>
            </a:r>
            <a:r>
              <a:rPr lang="en-US" altLang="en-US" dirty="0">
                <a:latin typeface="Calibri" panose="020F0502020204030204" pitchFamily="34" charset="0"/>
              </a:rPr>
              <a:t> structure </a:t>
            </a:r>
            <a:r>
              <a:rPr lang="en-US" altLang="en-US" sz="2400" dirty="0">
                <a:latin typeface="Calibri" panose="020F0502020204030204" pitchFamily="34" charset="0"/>
              </a:rPr>
              <a:t>(Hyman, 1985)</a:t>
            </a:r>
            <a:r>
              <a:rPr lang="en-US" altLang="en-US" dirty="0">
                <a:latin typeface="Calibri" panose="020F0502020204030204" pitchFamily="34" charset="0"/>
              </a:rPr>
              <a:t>, Persian syllables can be divided into three classes of light (one mora), heavy (two </a:t>
            </a:r>
            <a:r>
              <a:rPr lang="en-US" altLang="en-US" dirty="0" err="1">
                <a:latin typeface="Calibri" panose="020F0502020204030204" pitchFamily="34" charset="0"/>
              </a:rPr>
              <a:t>moras</a:t>
            </a:r>
            <a:r>
              <a:rPr lang="en-US" altLang="en-US" dirty="0">
                <a:latin typeface="Calibri" panose="020F0502020204030204" pitchFamily="34" charset="0"/>
              </a:rPr>
              <a:t>) and </a:t>
            </a:r>
            <a:r>
              <a:rPr lang="en-US" altLang="en-US" dirty="0" err="1">
                <a:latin typeface="Calibri" panose="020F0502020204030204" pitchFamily="34" charset="0"/>
              </a:rPr>
              <a:t>superheavy</a:t>
            </a:r>
            <a:r>
              <a:rPr lang="en-US" altLang="en-US" dirty="0">
                <a:latin typeface="Calibri" panose="020F0502020204030204" pitchFamily="34" charset="0"/>
              </a:rPr>
              <a:t> (three </a:t>
            </a:r>
            <a:r>
              <a:rPr lang="en-US" altLang="en-US" dirty="0" err="1">
                <a:latin typeface="Calibri" panose="020F0502020204030204" pitchFamily="34" charset="0"/>
              </a:rPr>
              <a:t>moras</a:t>
            </a:r>
            <a:r>
              <a:rPr lang="en-US" altLang="en-US" dirty="0">
                <a:latin typeface="Calibri" panose="020F0502020204030204" pitchFamily="34" charset="0"/>
              </a:rPr>
              <a:t>) syllables. </a:t>
            </a:r>
          </a:p>
          <a:p>
            <a:endParaRPr lang="en-US" alt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2400" b="1" dirty="0" smtClean="0">
                <a:latin typeface="Calibri" panose="020F0502020204030204" pitchFamily="34" charset="0"/>
              </a:rPr>
              <a:t>		</a:t>
            </a:r>
            <a:endParaRPr lang="en-US" altLang="en-US" dirty="0" smtClean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Merienda One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0400" y="1397598"/>
            <a:ext cx="685800" cy="18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70986" y="1057153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Short (V) </a:t>
            </a:r>
            <a:r>
              <a:rPr lang="en-US" sz="2400" dirty="0">
                <a:solidFill>
                  <a:srgbClr val="002F53"/>
                </a:solidFill>
                <a:latin typeface="Calibri" panose="020F0502020204030204" pitchFamily="34" charset="0"/>
              </a:rPr>
              <a:t>– æ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, e, o</a:t>
            </a:r>
            <a:endParaRPr lang="en-US" sz="28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1579079"/>
            <a:ext cx="561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Long (V:) – a, u, </a:t>
            </a:r>
            <a:r>
              <a:rPr lang="en-US" sz="24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i</a:t>
            </a:r>
            <a:r>
              <a:rPr lang="fa-IR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 </a:t>
            </a:r>
            <a:r>
              <a:rPr lang="en-US" sz="20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Windfuhr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F53"/>
                </a:solidFill>
                <a:latin typeface="Calibri" panose="020F0502020204030204" pitchFamily="34" charset="0"/>
              </a:rPr>
              <a:t>(1979</a:t>
            </a:r>
            <a:r>
              <a:rPr lang="en-US" sz="2400" dirty="0">
                <a:solidFill>
                  <a:srgbClr val="002F53"/>
                </a:solidFill>
                <a:latin typeface="Calibri" panose="020F0502020204030204" pitchFamily="34" charset="0"/>
              </a:rPr>
              <a:t>) </a:t>
            </a:r>
            <a:endParaRPr lang="en-US" sz="20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200400" y="1579079"/>
            <a:ext cx="685800" cy="18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00200" y="2843735"/>
            <a:ext cx="254000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876800" y="2843735"/>
            <a:ext cx="2141051" cy="517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57485" y="3377135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CV</a:t>
            </a:r>
            <a:b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 smtClean="0">
                <a:solidFill>
                  <a:srgbClr val="002F53"/>
                </a:solidFill>
                <a:latin typeface="Calibri" panose="020F0502020204030204" pitchFamily="34" charset="0"/>
              </a:rPr>
              <a:t>be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)</a:t>
            </a:r>
            <a:endParaRPr lang="en-US" sz="32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778081" y="2843735"/>
            <a:ext cx="1565319" cy="54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9769" y="3377135"/>
            <a:ext cx="694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CV: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/>
              <a:t>bu</a:t>
            </a:r>
            <a:r>
              <a:rPr lang="en-US" dirty="0"/>
              <a:t>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790250" y="2843735"/>
            <a:ext cx="761626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1224" y="3377135"/>
            <a:ext cx="797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CVC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bot</a:t>
            </a:r>
            <a:r>
              <a:rPr lang="en-US" dirty="0"/>
              <a:t>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79920" y="2843735"/>
            <a:ext cx="253045" cy="517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8566" y="3361393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CV:C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bid</a:t>
            </a:r>
            <a:r>
              <a:rPr lang="en-US" dirty="0"/>
              <a:t>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806442" y="2859477"/>
            <a:ext cx="1170794" cy="526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52339" y="3385602"/>
            <a:ext cx="959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CVCC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/>
              <a:t>bord</a:t>
            </a:r>
            <a:r>
              <a:rPr lang="en-US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39419" y="3377135"/>
            <a:ext cx="920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CV:CC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/>
              <a:t>bist</a:t>
            </a:r>
            <a:r>
              <a:rPr lang="en-US" dirty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5931" y="2488641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Darzi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(1993)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5649" y="3401798"/>
            <a:ext cx="914400" cy="8148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18528" y="4139321"/>
            <a:ext cx="64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light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93359" y="3377589"/>
            <a:ext cx="1651903" cy="8390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41248" y="4139321"/>
            <a:ext cx="799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heavy</a:t>
            </a:r>
            <a:endParaRPr lang="en-US" sz="20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18192" y="3377589"/>
            <a:ext cx="2941927" cy="839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00800" y="4139321"/>
            <a:ext cx="1387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superheavy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Persian poetic meters are quantitative – metrical patterns are formed by following certain arrangements of light and heavy syllables.</a:t>
            </a: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Persian poetic meters are quantitative – metrical patterns are formed by following certain arrangements of light and heavy syllables.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Example 1. </a:t>
            </a: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98831"/>
              </p:ext>
            </p:extLst>
          </p:nvPr>
        </p:nvGraphicFramePr>
        <p:xfrm>
          <a:off x="693908" y="3151346"/>
          <a:ext cx="7827699" cy="11188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90603"/>
                <a:gridCol w="533400"/>
                <a:gridCol w="685800"/>
                <a:gridCol w="762000"/>
                <a:gridCol w="609600"/>
                <a:gridCol w="762000"/>
                <a:gridCol w="685800"/>
                <a:gridCol w="685800"/>
                <a:gridCol w="675005"/>
                <a:gridCol w="741392"/>
                <a:gridCol w="696299"/>
              </a:tblGrid>
              <a:tr h="361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46685" marR="2051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273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9870" marR="2444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034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45110" marR="2330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6695" marR="231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7330" marR="2305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7965" marR="2076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2095" marR="2324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3520" marR="229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1155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05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1400" b="1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46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ʔej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3515" marR="197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748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7010" marR="194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1455" marR="2146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8915" marR="2108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7010" marR="185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32410" marR="212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66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ɣ</a:t>
                      </a:r>
                      <a:r>
                        <a:rPr lang="en-US" sz="1600" spc="-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:z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022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1400" b="1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40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530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3515" marR="197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748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4630" marR="2038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4945" marR="2012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12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ke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9550" marR="18986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63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66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2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Persian poetic meters are quantitative – metrical patterns are formed by following certain arrangements of light and heavy syllables.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Example 1. </a:t>
            </a: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66885"/>
              </p:ext>
            </p:extLst>
          </p:nvPr>
        </p:nvGraphicFramePr>
        <p:xfrm>
          <a:off x="693908" y="3151346"/>
          <a:ext cx="7827699" cy="11188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90603"/>
                <a:gridCol w="533400"/>
                <a:gridCol w="685800"/>
                <a:gridCol w="762000"/>
                <a:gridCol w="609600"/>
                <a:gridCol w="762000"/>
                <a:gridCol w="685800"/>
                <a:gridCol w="685800"/>
                <a:gridCol w="675005"/>
                <a:gridCol w="741392"/>
                <a:gridCol w="696299"/>
              </a:tblGrid>
              <a:tr h="361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46685" marR="2051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273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9870" marR="2444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034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45110" marR="2330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6695" marR="231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7330" marR="2305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7965" marR="2076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2095" marR="2324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3520" marR="229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1155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05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1400" b="1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46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ʔej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3515" marR="197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748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7010" marR="194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1455" marR="2146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8915" marR="2108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7010" marR="185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32410" marR="212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66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ɣ</a:t>
                      </a:r>
                      <a:r>
                        <a:rPr lang="en-US" sz="1600" spc="-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:z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022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1400" b="1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40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530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3515" marR="197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748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4630" marR="2038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4945" marR="2012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12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ke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9550" marR="18986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63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66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715000" y="3200400"/>
            <a:ext cx="609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81600" y="3701851"/>
            <a:ext cx="685800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4387651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/n/ is an exception: it doesn’t add to the weight of a long vowel.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Persian poetic meters are quantitative – metrical patterns are formed by following certain arrangements of light and heavy syllables.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Example 1. 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Example 2.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64632"/>
              </p:ext>
            </p:extLst>
          </p:nvPr>
        </p:nvGraphicFramePr>
        <p:xfrm>
          <a:off x="693908" y="3151346"/>
          <a:ext cx="7827699" cy="11188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90603"/>
                <a:gridCol w="533400"/>
                <a:gridCol w="685800"/>
                <a:gridCol w="762000"/>
                <a:gridCol w="609600"/>
                <a:gridCol w="762000"/>
                <a:gridCol w="685800"/>
                <a:gridCol w="685800"/>
                <a:gridCol w="675005"/>
                <a:gridCol w="741392"/>
                <a:gridCol w="696299"/>
              </a:tblGrid>
              <a:tr h="361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46685" marR="2051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273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9870" marR="2444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034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45110" marR="2330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6695" marR="231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7330" marR="2305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7965" marR="2076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2095" marR="2324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3520" marR="229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1155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05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1400" b="1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46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ʔej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3515" marR="197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748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7010" marR="194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1455" marR="2146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8915" marR="2108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7010" marR="185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32410" marR="212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66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ɣ</a:t>
                      </a:r>
                      <a:r>
                        <a:rPr lang="en-US" sz="1600" spc="-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:z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022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1400" b="1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40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530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3515" marR="197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748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4630" marR="2038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4945" marR="2012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12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ke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9550" marR="18986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63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66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654957"/>
              </p:ext>
            </p:extLst>
          </p:nvPr>
        </p:nvGraphicFramePr>
        <p:xfrm>
          <a:off x="647699" y="4958080"/>
          <a:ext cx="7772400" cy="1137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4619"/>
                <a:gridCol w="617826"/>
                <a:gridCol w="635369"/>
                <a:gridCol w="695626"/>
                <a:gridCol w="707830"/>
                <a:gridCol w="768850"/>
                <a:gridCol w="678083"/>
                <a:gridCol w="682659"/>
                <a:gridCol w="665116"/>
                <a:gridCol w="652149"/>
                <a:gridCol w="764273"/>
              </a:tblGrid>
              <a:tr h="361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2560" marR="2203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1925" marR="2355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233680" marR="226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226060" marR="2444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295275" marR="2133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8120" marR="2355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5105" marR="231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8280" marR="226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4635" marR="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5270" marR="2559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685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05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400" b="1" spc="-1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2560" marR="169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tæl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1925" marR="2044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4470" marR="196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2374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8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8120" marR="2222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ʃi: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5895" marR="2222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9705" marR="2057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1682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92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685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400" b="1" spc="-1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2560" marR="1619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1925" marR="2603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4470" marR="196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2374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8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8910" marR="1758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ʔ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5895" marR="1797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9705" marR="196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1682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92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4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Different metric patterns have been segmented and categorized in various ways.</a:t>
            </a: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Different metric patterns have been segmented and categorized in various ways.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</a:rPr>
              <a:t>Traditionally</a:t>
            </a:r>
            <a:r>
              <a:rPr lang="en-US" altLang="en-US" sz="2000" dirty="0">
                <a:latin typeface="Calibri" panose="020F0502020204030204" pitchFamily="34" charset="0"/>
              </a:rPr>
              <a:t>, Al-Khalil’s (718-786) system of describing Arabic meters has </a:t>
            </a:r>
            <a:r>
              <a:rPr lang="en-US" altLang="en-US" sz="2000" dirty="0" smtClean="0">
                <a:latin typeface="Calibri" panose="020F0502020204030204" pitchFamily="34" charset="0"/>
              </a:rPr>
              <a:t>been applied </a:t>
            </a:r>
            <a:r>
              <a:rPr lang="en-US" altLang="en-US" sz="2000" dirty="0">
                <a:latin typeface="Calibri" panose="020F0502020204030204" pitchFamily="34" charset="0"/>
              </a:rPr>
              <a:t>to Persian </a:t>
            </a:r>
            <a:r>
              <a:rPr lang="en-US" altLang="en-US" sz="2000" dirty="0" smtClean="0">
                <a:latin typeface="Calibri" panose="020F0502020204030204" pitchFamily="34" charset="0"/>
              </a:rPr>
              <a:t>meters.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</a:rPr>
              <a:t>Each </a:t>
            </a:r>
            <a:r>
              <a:rPr lang="en-US" altLang="en-US" sz="2000" dirty="0">
                <a:latin typeface="Calibri" panose="020F0502020204030204" pitchFamily="34" charset="0"/>
              </a:rPr>
              <a:t>meter is composed of </a:t>
            </a:r>
            <a:r>
              <a:rPr lang="en-US" altLang="en-US" sz="2000" dirty="0" smtClean="0">
                <a:latin typeface="Calibri" panose="020F0502020204030204" pitchFamily="34" charset="0"/>
              </a:rPr>
              <a:t>a certain pattern of “feet”.</a:t>
            </a:r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054"/>
              </p:ext>
            </p:extLst>
          </p:nvPr>
        </p:nvGraphicFramePr>
        <p:xfrm>
          <a:off x="669734" y="2286000"/>
          <a:ext cx="7827699" cy="11188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90603"/>
                <a:gridCol w="533400"/>
                <a:gridCol w="685800"/>
                <a:gridCol w="762000"/>
                <a:gridCol w="609600"/>
                <a:gridCol w="762000"/>
                <a:gridCol w="685800"/>
                <a:gridCol w="685800"/>
                <a:gridCol w="675005"/>
                <a:gridCol w="741392"/>
                <a:gridCol w="696299"/>
              </a:tblGrid>
              <a:tr h="361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46685" marR="2051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273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9870" marR="2444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034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45110" marR="2330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6695" marR="231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7330" marR="2305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7965" marR="2076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2095" marR="2324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3520" marR="229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1155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05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1400" b="1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46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ʔej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3515" marR="197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748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7010" marR="194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1455" marR="2146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8915" marR="2108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7010" marR="185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32410" marR="212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66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ɣ</a:t>
                      </a:r>
                      <a:r>
                        <a:rPr lang="en-US" sz="1600" spc="-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:z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022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1400" b="1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40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530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3515" marR="197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748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4630" marR="2038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4945" marR="2012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12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ke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9550" marR="18986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63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66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53769"/>
              </p:ext>
            </p:extLst>
          </p:nvPr>
        </p:nvGraphicFramePr>
        <p:xfrm>
          <a:off x="691763" y="4742021"/>
          <a:ext cx="7772400" cy="1137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4619"/>
                <a:gridCol w="617826"/>
                <a:gridCol w="635369"/>
                <a:gridCol w="695626"/>
                <a:gridCol w="707830"/>
                <a:gridCol w="768850"/>
                <a:gridCol w="678083"/>
                <a:gridCol w="682659"/>
                <a:gridCol w="665116"/>
                <a:gridCol w="652149"/>
                <a:gridCol w="764273"/>
              </a:tblGrid>
              <a:tr h="361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2560" marR="2203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1925" marR="2355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233680" marR="226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226060" marR="2444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295275" marR="2133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8120" marR="2355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5105" marR="231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8280" marR="226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4635" marR="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5270" marR="2559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685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05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400" b="1" spc="-1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2560" marR="169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tæl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1925" marR="2044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4470" marR="196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2374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8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8120" marR="2222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ʃi: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5895" marR="2222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9705" marR="2057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1682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92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685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400" b="1" spc="-1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2560" marR="1619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1925" marR="2603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4470" marR="196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2374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8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8910" marR="1758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ʔ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5895" marR="1797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9705" marR="196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1682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92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5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72"/>
              </p:ext>
            </p:extLst>
          </p:nvPr>
        </p:nvGraphicFramePr>
        <p:xfrm>
          <a:off x="669734" y="2286000"/>
          <a:ext cx="7827699" cy="11188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90603"/>
                <a:gridCol w="533400"/>
                <a:gridCol w="685800"/>
                <a:gridCol w="762000"/>
                <a:gridCol w="609600"/>
                <a:gridCol w="762000"/>
                <a:gridCol w="685800"/>
                <a:gridCol w="685800"/>
                <a:gridCol w="675005"/>
                <a:gridCol w="741392"/>
                <a:gridCol w="696299"/>
              </a:tblGrid>
              <a:tr h="361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46685" marR="2051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273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9870" marR="2444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034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45110" marR="2330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6695" marR="231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7330" marR="2305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7965" marR="2076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2095" marR="2324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3520" marR="229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1155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05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1400" b="1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46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ʔej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3515" marR="197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748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7010" marR="194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1455" marR="2146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8915" marR="2108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7010" marR="185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32410" marR="212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66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ɣ</a:t>
                      </a:r>
                      <a:r>
                        <a:rPr lang="en-US" sz="1600" spc="-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:z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022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1400" b="1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40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530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3515" marR="197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748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4630" marR="2038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4945" marR="2012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12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ke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9550" marR="18986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63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66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28952"/>
              </p:ext>
            </p:extLst>
          </p:nvPr>
        </p:nvGraphicFramePr>
        <p:xfrm>
          <a:off x="691763" y="4742021"/>
          <a:ext cx="7772400" cy="1137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4619"/>
                <a:gridCol w="617826"/>
                <a:gridCol w="635369"/>
                <a:gridCol w="695626"/>
                <a:gridCol w="707830"/>
                <a:gridCol w="768850"/>
                <a:gridCol w="678083"/>
                <a:gridCol w="682659"/>
                <a:gridCol w="665116"/>
                <a:gridCol w="652149"/>
                <a:gridCol w="764273"/>
              </a:tblGrid>
              <a:tr h="361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2560" marR="2203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1925" marR="2355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233680" marR="226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226060" marR="2444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295275" marR="2133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8120" marR="2355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5105" marR="231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8280" marR="226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4635" marR="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5270" marR="2559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685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05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400" b="1" spc="-1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2560" marR="169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tæl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1925" marR="2044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4470" marR="196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2374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8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8120" marR="2222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ʃi: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5895" marR="2222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9705" marR="2057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1682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92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685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400" b="1" spc="-1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2560" marR="1619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1925" marR="2603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4470" marR="196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2374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8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8910" marR="1758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ʔ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5895" marR="1797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9705" marR="196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1682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92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ouble Bracket 2"/>
          <p:cNvSpPr/>
          <p:nvPr/>
        </p:nvSpPr>
        <p:spPr>
          <a:xfrm>
            <a:off x="1676400" y="2362200"/>
            <a:ext cx="1828800" cy="304800"/>
          </a:xfrm>
          <a:prstGeom prst="bracketPair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uble Bracket 7"/>
          <p:cNvSpPr/>
          <p:nvPr/>
        </p:nvSpPr>
        <p:spPr>
          <a:xfrm>
            <a:off x="3670478" y="2362200"/>
            <a:ext cx="2654121" cy="304800"/>
          </a:xfrm>
          <a:prstGeom prst="bracketPair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uble Bracket 8"/>
          <p:cNvSpPr/>
          <p:nvPr/>
        </p:nvSpPr>
        <p:spPr>
          <a:xfrm>
            <a:off x="6553200" y="2362200"/>
            <a:ext cx="1828800" cy="304800"/>
          </a:xfrm>
          <a:prstGeom prst="bracketPair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4849" y="1927400"/>
            <a:ext cx="10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Mæf</a:t>
            </a:r>
            <a:r>
              <a:rPr lang="en-US" b="1" spc="-5" dirty="0" err="1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ʔulo</a:t>
            </a:r>
            <a:r>
              <a:rPr lang="en-US" b="1" spc="-5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8424" y="1895134"/>
            <a:ext cx="1316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err="1"/>
              <a:t>Mæfaʔelon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87789" y="1927400"/>
            <a:ext cx="959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err="1"/>
              <a:t>Mæfaʔil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902000"/>
              </p:ext>
            </p:extLst>
          </p:nvPr>
        </p:nvGraphicFramePr>
        <p:xfrm>
          <a:off x="669734" y="2286000"/>
          <a:ext cx="7827699" cy="11188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90603"/>
                <a:gridCol w="533400"/>
                <a:gridCol w="685800"/>
                <a:gridCol w="762000"/>
                <a:gridCol w="609600"/>
                <a:gridCol w="762000"/>
                <a:gridCol w="685800"/>
                <a:gridCol w="685800"/>
                <a:gridCol w="675005"/>
                <a:gridCol w="741392"/>
                <a:gridCol w="696299"/>
              </a:tblGrid>
              <a:tr h="361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46685" marR="2051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273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9870" marR="2444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034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45110" marR="2330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6695" marR="231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7330" marR="2305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7965" marR="2076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2095" marR="2324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3520" marR="229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1155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05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1400" b="1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46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ʔej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3515" marR="197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748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7010" marR="194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1455" marR="2146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8915" marR="2108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7010" marR="185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32410" marR="212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66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ɣ</a:t>
                      </a:r>
                      <a:r>
                        <a:rPr lang="en-US" sz="1600" spc="-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:z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022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1400" b="1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40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530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3515" marR="197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7485" marR="213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39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14630" marR="2038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4945" marR="2012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1295" marR="207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ke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9550" marR="18986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63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66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ɑ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18114"/>
              </p:ext>
            </p:extLst>
          </p:nvPr>
        </p:nvGraphicFramePr>
        <p:xfrm>
          <a:off x="691763" y="4742021"/>
          <a:ext cx="7772400" cy="1137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4619"/>
                <a:gridCol w="617826"/>
                <a:gridCol w="635369"/>
                <a:gridCol w="695626"/>
                <a:gridCol w="707830"/>
                <a:gridCol w="768850"/>
                <a:gridCol w="678083"/>
                <a:gridCol w="682659"/>
                <a:gridCol w="665116"/>
                <a:gridCol w="652149"/>
                <a:gridCol w="764273"/>
              </a:tblGrid>
              <a:tr h="361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2560" marR="2203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1925" marR="2355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233680" marR="226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226060" marR="2444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295275" marR="2133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8120" marR="2355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5105" marR="2317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8280" marR="226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4635" marR="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5270" marR="2559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685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050" b="1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400" b="1" spc="-1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2560" marR="169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tæl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1925" marR="2044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4470" marR="196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2374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8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8120" marR="2222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ʃi: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5895" marR="2222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9705" marR="2057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1682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92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685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050" b="1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400" b="1" spc="-1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400" b="1" spc="-5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2560" marR="1619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xɑ</a:t>
                      </a:r>
                      <a:r>
                        <a:rPr lang="en-US" sz="16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1925" marR="2603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04470" marR="196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2374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58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68910" marR="1758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ʔ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5895" marR="1797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9705" marR="196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6850" marR="1682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892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æm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ouble Bracket 2"/>
          <p:cNvSpPr/>
          <p:nvPr/>
        </p:nvSpPr>
        <p:spPr>
          <a:xfrm>
            <a:off x="1676400" y="2362200"/>
            <a:ext cx="1828800" cy="304800"/>
          </a:xfrm>
          <a:prstGeom prst="bracketPair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uble Bracket 7"/>
          <p:cNvSpPr/>
          <p:nvPr/>
        </p:nvSpPr>
        <p:spPr>
          <a:xfrm>
            <a:off x="3670478" y="2362200"/>
            <a:ext cx="2654121" cy="304800"/>
          </a:xfrm>
          <a:prstGeom prst="bracketPair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uble Bracket 8"/>
          <p:cNvSpPr/>
          <p:nvPr/>
        </p:nvSpPr>
        <p:spPr>
          <a:xfrm>
            <a:off x="6553200" y="2362200"/>
            <a:ext cx="1828800" cy="304800"/>
          </a:xfrm>
          <a:prstGeom prst="bracketPair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4849" y="1927400"/>
            <a:ext cx="10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Mæf</a:t>
            </a:r>
            <a:r>
              <a:rPr lang="en-US" b="1" spc="-5" dirty="0" err="1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ʔulo</a:t>
            </a:r>
            <a:r>
              <a:rPr lang="en-US" b="1" spc="-5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8424" y="1895134"/>
            <a:ext cx="1316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err="1"/>
              <a:t>Mæfaʔelon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87789" y="1927400"/>
            <a:ext cx="959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err="1"/>
              <a:t>Mæfaʔil</a:t>
            </a:r>
            <a:endParaRPr lang="en-US" dirty="0"/>
          </a:p>
          <a:p>
            <a:endParaRPr lang="en-US" dirty="0"/>
          </a:p>
        </p:txBody>
      </p:sp>
      <p:sp>
        <p:nvSpPr>
          <p:cNvPr id="14" name="Double Bracket 13"/>
          <p:cNvSpPr/>
          <p:nvPr/>
        </p:nvSpPr>
        <p:spPr>
          <a:xfrm>
            <a:off x="1676400" y="4800600"/>
            <a:ext cx="3200400" cy="304800"/>
          </a:xfrm>
          <a:prstGeom prst="bracketPair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052811" y="4800600"/>
            <a:ext cx="3200400" cy="304800"/>
          </a:xfrm>
          <a:prstGeom prst="bracketPair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4600" y="4326215"/>
            <a:ext cx="181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Mostæf</a:t>
            </a:r>
            <a:r>
              <a:rPr lang="en-US" b="1" spc="-5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ʔ</a:t>
            </a:r>
            <a:r>
              <a:rPr lang="en-US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æ</a:t>
            </a:r>
            <a:r>
              <a:rPr lang="en-US" b="1" spc="-5" dirty="0" err="1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æt</a:t>
            </a:r>
            <a:r>
              <a:rPr lang="en-US" b="1" spc="-5" dirty="0" err="1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</a:t>
            </a:r>
            <a:r>
              <a:rPr lang="en-US" b="1" spc="-5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4300" y="4326215"/>
            <a:ext cx="181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Mostæf</a:t>
            </a:r>
            <a:r>
              <a:rPr lang="en-US" b="1" spc="-5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ʔ</a:t>
            </a:r>
            <a:r>
              <a:rPr lang="en-US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æ</a:t>
            </a:r>
            <a:r>
              <a:rPr lang="en-US" b="1" spc="-5" dirty="0" err="1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æt</a:t>
            </a:r>
            <a:r>
              <a:rPr lang="en-US" b="1" spc="-5" dirty="0" err="1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</a:t>
            </a:r>
            <a:r>
              <a:rPr lang="en-US" b="1" spc="-5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err="1" smtClean="0">
                <a:latin typeface="Merienda One" panose="02000000000000000000" pitchFamily="2" charset="0"/>
              </a:rPr>
              <a:t>Hamed</a:t>
            </a:r>
            <a:r>
              <a:rPr lang="en-US" altLang="en-US" sz="4800" dirty="0" smtClean="0">
                <a:latin typeface="Merienda One" panose="02000000000000000000" pitchFamily="2" charset="0"/>
              </a:rPr>
              <a:t> </a:t>
            </a:r>
            <a:r>
              <a:rPr lang="en-US" altLang="en-US" sz="4800" dirty="0" err="1" smtClean="0">
                <a:latin typeface="Merienda One" panose="02000000000000000000" pitchFamily="2" charset="0"/>
              </a:rPr>
              <a:t>Rahmani</a:t>
            </a:r>
            <a:endParaRPr lang="en-US" altLang="en-US" sz="48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3" name="AutoShape 2" descr="Image result for hamed rahmani  radbo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2962185"/>
            <a:ext cx="336156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</a:rPr>
              <a:t>Hamed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</a:rPr>
              <a:t>Rahmani</a:t>
            </a:r>
            <a:endParaRPr lang="en-US" sz="2000" b="1" dirty="0" smtClean="0">
              <a:latin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</a:rPr>
              <a:t>PhD student of linguistics</a:t>
            </a:r>
          </a:p>
          <a:p>
            <a:r>
              <a:rPr lang="en-US" sz="2000" b="1" dirty="0" err="1" smtClean="0">
                <a:latin typeface="Calibri" panose="020F0502020204030204" pitchFamily="34" charset="0"/>
              </a:rPr>
              <a:t>Radboud</a:t>
            </a:r>
            <a:r>
              <a:rPr lang="en-US" sz="2000" b="1" dirty="0" smtClean="0">
                <a:latin typeface="Calibri" panose="020F0502020204030204" pitchFamily="34" charset="0"/>
              </a:rPr>
              <a:t> University Nijmegen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Persian metric patterns have been segmented and categorized in a number of ways.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</a:rPr>
              <a:t>Traditionally</a:t>
            </a:r>
            <a:r>
              <a:rPr lang="en-US" altLang="en-US" sz="2000" dirty="0">
                <a:latin typeface="Calibri" panose="020F0502020204030204" pitchFamily="34" charset="0"/>
              </a:rPr>
              <a:t>, Al-Khalil’s (718-786) system of describing Arabic meters has </a:t>
            </a:r>
            <a:r>
              <a:rPr lang="en-US" altLang="en-US" sz="2000" dirty="0" smtClean="0">
                <a:latin typeface="Calibri" panose="020F0502020204030204" pitchFamily="34" charset="0"/>
              </a:rPr>
              <a:t>been applied </a:t>
            </a:r>
            <a:r>
              <a:rPr lang="en-US" altLang="en-US" sz="2000" dirty="0">
                <a:latin typeface="Calibri" panose="020F0502020204030204" pitchFamily="34" charset="0"/>
              </a:rPr>
              <a:t>to Persian </a:t>
            </a:r>
            <a:r>
              <a:rPr lang="en-US" altLang="en-US" sz="2000" dirty="0" smtClean="0">
                <a:latin typeface="Calibri" panose="020F0502020204030204" pitchFamily="34" charset="0"/>
              </a:rPr>
              <a:t>meters.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</a:rPr>
              <a:t>Each </a:t>
            </a:r>
            <a:r>
              <a:rPr lang="en-US" altLang="en-US" sz="2000" dirty="0">
                <a:latin typeface="Calibri" panose="020F0502020204030204" pitchFamily="34" charset="0"/>
              </a:rPr>
              <a:t>meter is composed of </a:t>
            </a:r>
            <a:r>
              <a:rPr lang="en-US" altLang="en-US" sz="2000" dirty="0" smtClean="0">
                <a:latin typeface="Calibri" panose="020F0502020204030204" pitchFamily="34" charset="0"/>
              </a:rPr>
              <a:t>a certain pattern of “feet”.</a:t>
            </a:r>
          </a:p>
          <a:p>
            <a:pPr lvl="1"/>
            <a:r>
              <a:rPr lang="en-GB" sz="2000" dirty="0" err="1" smtClean="0">
                <a:latin typeface="Calibri" panose="020F0502020204030204" pitchFamily="34" charset="0"/>
              </a:rPr>
              <a:t>Farzad</a:t>
            </a:r>
            <a:r>
              <a:rPr lang="en-GB" sz="2000" dirty="0" smtClean="0">
                <a:latin typeface="Calibri" panose="020F0502020204030204" pitchFamily="34" charset="0"/>
              </a:rPr>
              <a:t> (1967) categorized </a:t>
            </a:r>
            <a:r>
              <a:rPr lang="en-GB" sz="2000" dirty="0">
                <a:latin typeface="Calibri" panose="020F0502020204030204" pitchFamily="34" charset="0"/>
              </a:rPr>
              <a:t>Persian meters </a:t>
            </a:r>
            <a:r>
              <a:rPr lang="en-GB" sz="2000" dirty="0" smtClean="0">
                <a:latin typeface="Calibri" panose="020F0502020204030204" pitchFamily="34" charset="0"/>
              </a:rPr>
              <a:t>into 32 </a:t>
            </a:r>
            <a:r>
              <a:rPr lang="en-GB" sz="2000" dirty="0">
                <a:latin typeface="Calibri" panose="020F0502020204030204" pitchFamily="34" charset="0"/>
              </a:rPr>
              <a:t>feet (which may have 3, 4, 5 or 6 syllables). Each foot belongs to one of the three </a:t>
            </a:r>
            <a:r>
              <a:rPr lang="en-GB" sz="2000" dirty="0" err="1">
                <a:latin typeface="Calibri" panose="020F0502020204030204" pitchFamily="34" charset="0"/>
              </a:rPr>
              <a:t>Hazaj</a:t>
            </a:r>
            <a:r>
              <a:rPr lang="en-GB" sz="2000" dirty="0">
                <a:latin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</a:rPr>
              <a:t>Ramal</a:t>
            </a:r>
            <a:r>
              <a:rPr lang="en-GB" sz="2000" dirty="0">
                <a:latin typeface="Calibri" panose="020F0502020204030204" pitchFamily="34" charset="0"/>
              </a:rPr>
              <a:t> and </a:t>
            </a:r>
            <a:r>
              <a:rPr lang="en-GB" sz="2000" dirty="0" err="1">
                <a:latin typeface="Calibri" panose="020F0502020204030204" pitchFamily="34" charset="0"/>
              </a:rPr>
              <a:t>Rajaz</a:t>
            </a:r>
            <a:r>
              <a:rPr lang="en-GB" sz="2000" dirty="0">
                <a:latin typeface="Calibri" panose="020F0502020204030204" pitchFamily="34" charset="0"/>
              </a:rPr>
              <a:t> Arabic meters</a:t>
            </a:r>
            <a:r>
              <a:rPr lang="en-GB" sz="2000" dirty="0" smtClean="0">
                <a:latin typeface="Calibri" panose="020F0502020204030204" pitchFamily="34" charset="0"/>
              </a:rPr>
              <a:t>.</a:t>
            </a:r>
          </a:p>
          <a:p>
            <a:endParaRPr lang="en-US" altLang="en-US" sz="28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Persian metric patterns have been segmented and categorized in a number of ways.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</a:rPr>
              <a:t>Traditionally</a:t>
            </a:r>
            <a:r>
              <a:rPr lang="en-US" altLang="en-US" sz="2000" dirty="0">
                <a:latin typeface="Calibri" panose="020F0502020204030204" pitchFamily="34" charset="0"/>
              </a:rPr>
              <a:t>, Al-Khalil’s (718-786) system of describing Arabic meters has </a:t>
            </a:r>
            <a:r>
              <a:rPr lang="en-US" altLang="en-US" sz="2000" dirty="0" smtClean="0">
                <a:latin typeface="Calibri" panose="020F0502020204030204" pitchFamily="34" charset="0"/>
              </a:rPr>
              <a:t>been applied </a:t>
            </a:r>
            <a:r>
              <a:rPr lang="en-US" altLang="en-US" sz="2000" dirty="0">
                <a:latin typeface="Calibri" panose="020F0502020204030204" pitchFamily="34" charset="0"/>
              </a:rPr>
              <a:t>to Persian </a:t>
            </a:r>
            <a:r>
              <a:rPr lang="en-US" altLang="en-US" sz="2000" dirty="0" smtClean="0">
                <a:latin typeface="Calibri" panose="020F0502020204030204" pitchFamily="34" charset="0"/>
              </a:rPr>
              <a:t>meters.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</a:rPr>
              <a:t>Each </a:t>
            </a:r>
            <a:r>
              <a:rPr lang="en-US" altLang="en-US" sz="2000" dirty="0">
                <a:latin typeface="Calibri" panose="020F0502020204030204" pitchFamily="34" charset="0"/>
              </a:rPr>
              <a:t>meter is composed of </a:t>
            </a:r>
            <a:r>
              <a:rPr lang="en-US" altLang="en-US" sz="2000" dirty="0" smtClean="0">
                <a:latin typeface="Calibri" panose="020F0502020204030204" pitchFamily="34" charset="0"/>
              </a:rPr>
              <a:t>a certain pattern of “feet”.</a:t>
            </a:r>
          </a:p>
          <a:p>
            <a:pPr lvl="1"/>
            <a:r>
              <a:rPr lang="en-GB" sz="2000" dirty="0" err="1" smtClean="0">
                <a:latin typeface="Calibri" panose="020F0502020204030204" pitchFamily="34" charset="0"/>
              </a:rPr>
              <a:t>Farzad</a:t>
            </a:r>
            <a:r>
              <a:rPr lang="en-GB" sz="2000" dirty="0" smtClean="0">
                <a:latin typeface="Calibri" panose="020F0502020204030204" pitchFamily="34" charset="0"/>
              </a:rPr>
              <a:t> (1967) categorized </a:t>
            </a:r>
            <a:r>
              <a:rPr lang="en-GB" sz="2000" dirty="0">
                <a:latin typeface="Calibri" panose="020F0502020204030204" pitchFamily="34" charset="0"/>
              </a:rPr>
              <a:t>Persian meters </a:t>
            </a:r>
            <a:r>
              <a:rPr lang="en-GB" sz="2000" dirty="0" smtClean="0">
                <a:latin typeface="Calibri" panose="020F0502020204030204" pitchFamily="34" charset="0"/>
              </a:rPr>
              <a:t>into 32 </a:t>
            </a:r>
            <a:r>
              <a:rPr lang="en-GB" sz="2000" dirty="0">
                <a:latin typeface="Calibri" panose="020F0502020204030204" pitchFamily="34" charset="0"/>
              </a:rPr>
              <a:t>feet (which may have 3, 4, 5 or 6 syllables). Each foot belongs to one of the three </a:t>
            </a:r>
            <a:r>
              <a:rPr lang="en-GB" sz="2000" dirty="0" err="1">
                <a:latin typeface="Calibri" panose="020F0502020204030204" pitchFamily="34" charset="0"/>
              </a:rPr>
              <a:t>Hazaj</a:t>
            </a:r>
            <a:r>
              <a:rPr lang="en-GB" sz="2000" dirty="0">
                <a:latin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</a:rPr>
              <a:t>Ramal</a:t>
            </a:r>
            <a:r>
              <a:rPr lang="en-GB" sz="2000" dirty="0">
                <a:latin typeface="Calibri" panose="020F0502020204030204" pitchFamily="34" charset="0"/>
              </a:rPr>
              <a:t> and </a:t>
            </a:r>
            <a:r>
              <a:rPr lang="en-GB" sz="2000" dirty="0" err="1">
                <a:latin typeface="Calibri" panose="020F0502020204030204" pitchFamily="34" charset="0"/>
              </a:rPr>
              <a:t>Rajaz</a:t>
            </a:r>
            <a:r>
              <a:rPr lang="en-GB" sz="2000" dirty="0">
                <a:latin typeface="Calibri" panose="020F0502020204030204" pitchFamily="34" charset="0"/>
              </a:rPr>
              <a:t> Arabic meters</a:t>
            </a:r>
            <a:r>
              <a:rPr lang="en-GB" sz="2000" dirty="0" smtClean="0">
                <a:latin typeface="Calibri" panose="020F0502020204030204" pitchFamily="34" charset="0"/>
              </a:rPr>
              <a:t>.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Elwell-Sutton (1976):  since </a:t>
            </a:r>
            <a:r>
              <a:rPr lang="en-GB" sz="2000" dirty="0" smtClean="0">
                <a:latin typeface="Calibri" panose="020F0502020204030204" pitchFamily="34" charset="0"/>
              </a:rPr>
              <a:t>stress has </a:t>
            </a:r>
            <a:r>
              <a:rPr lang="en-GB" sz="2000" dirty="0">
                <a:latin typeface="Calibri" panose="020F0502020204030204" pitchFamily="34" charset="0"/>
              </a:rPr>
              <a:t>no role in formation of metric patterns, we cannot really speak of feet, and the meters are simply defined as certain sequences of syllables. 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altLang="en-US" sz="28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Intuitively, </a:t>
            </a:r>
            <a:r>
              <a:rPr lang="en-US" altLang="en-US" sz="2400" dirty="0" smtClean="0">
                <a:latin typeface="Calibri" panose="020F0502020204030204" pitchFamily="34" charset="0"/>
              </a:rPr>
              <a:t>Persian </a:t>
            </a:r>
            <a:r>
              <a:rPr lang="en-US" altLang="en-US" sz="2400" dirty="0" smtClean="0">
                <a:latin typeface="Calibri" panose="020F0502020204030204" pitchFamily="34" charset="0"/>
              </a:rPr>
              <a:t>meters are perceived to be “rhythmic”.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Intuitively, Persian meters are perceived to be “rhythmic”.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Although </a:t>
            </a:r>
            <a:r>
              <a:rPr lang="en-US" altLang="en-US" sz="2400" dirty="0" smtClean="0">
                <a:latin typeface="Calibri" panose="020F0502020204030204" pitchFamily="34" charset="0"/>
              </a:rPr>
              <a:t>Persian </a:t>
            </a:r>
            <a:r>
              <a:rPr lang="en-US" altLang="en-US" sz="2400" dirty="0" smtClean="0">
                <a:latin typeface="Calibri" panose="020F0502020204030204" pitchFamily="34" charset="0"/>
              </a:rPr>
              <a:t>meters have been </a:t>
            </a:r>
            <a:r>
              <a:rPr lang="en-US" altLang="en-US" sz="2400" dirty="0" smtClean="0">
                <a:latin typeface="Calibri" panose="020F0502020204030204" pitchFamily="34" charset="0"/>
              </a:rPr>
              <a:t>studied based </a:t>
            </a:r>
            <a:r>
              <a:rPr lang="en-US" altLang="en-US" sz="2400" dirty="0" smtClean="0">
                <a:latin typeface="Calibri" panose="020F0502020204030204" pitchFamily="34" charset="0"/>
              </a:rPr>
              <a:t>on metrical properties of the language </a:t>
            </a:r>
            <a:r>
              <a:rPr lang="en-US" altLang="en-US" sz="2000" dirty="0" smtClean="0">
                <a:latin typeface="Calibri" panose="020F0502020204030204" pitchFamily="34" charset="0"/>
              </a:rPr>
              <a:t>(e.g., </a:t>
            </a:r>
            <a:r>
              <a:rPr lang="en-US" altLang="en-US" sz="2000" dirty="0" err="1" smtClean="0">
                <a:latin typeface="Calibri" panose="020F0502020204030204" pitchFamily="34" charset="0"/>
              </a:rPr>
              <a:t>Utas</a:t>
            </a:r>
            <a:r>
              <a:rPr lang="en-US" altLang="en-US" sz="2000" dirty="0" smtClean="0">
                <a:latin typeface="Calibri" panose="020F0502020204030204" pitchFamily="34" charset="0"/>
              </a:rPr>
              <a:t>, 1994; Tabibzadeh, 2007)</a:t>
            </a:r>
            <a:r>
              <a:rPr lang="en-US" altLang="en-US" sz="2400" dirty="0" smtClean="0">
                <a:latin typeface="Calibri" panose="020F0502020204030204" pitchFamily="34" charset="0"/>
              </a:rPr>
              <a:t>,</a:t>
            </a:r>
            <a:r>
              <a:rPr lang="en-US" altLang="en-US" sz="20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</a:rPr>
              <a:t>intriguing correspondence of Persian poetic meters with musical </a:t>
            </a:r>
            <a:r>
              <a:rPr lang="en-US" sz="2400" dirty="0" smtClean="0">
                <a:latin typeface="Calibri" panose="020F0502020204030204" pitchFamily="34" charset="0"/>
              </a:rPr>
              <a:t>rhythm has not been addressed.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Intuitively, Persian meters are perceived to be “rhythmic”.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Although Persian meters have been </a:t>
            </a:r>
            <a:r>
              <a:rPr lang="en-US" altLang="en-US" sz="2400" dirty="0" smtClean="0">
                <a:latin typeface="Calibri" panose="020F0502020204030204" pitchFamily="34" charset="0"/>
              </a:rPr>
              <a:t>studied based </a:t>
            </a:r>
            <a:r>
              <a:rPr lang="en-US" altLang="en-US" sz="2400" dirty="0" smtClean="0">
                <a:latin typeface="Calibri" panose="020F0502020204030204" pitchFamily="34" charset="0"/>
              </a:rPr>
              <a:t>on metrical properties of the language </a:t>
            </a:r>
            <a:r>
              <a:rPr lang="en-US" altLang="en-US" sz="2000" dirty="0" smtClean="0">
                <a:latin typeface="Calibri" panose="020F0502020204030204" pitchFamily="34" charset="0"/>
              </a:rPr>
              <a:t>(e.g., </a:t>
            </a:r>
            <a:r>
              <a:rPr lang="en-US" altLang="en-US" sz="2000" dirty="0" err="1" smtClean="0">
                <a:latin typeface="Calibri" panose="020F0502020204030204" pitchFamily="34" charset="0"/>
              </a:rPr>
              <a:t>Utas</a:t>
            </a:r>
            <a:r>
              <a:rPr lang="en-US" altLang="en-US" sz="2000" dirty="0" smtClean="0">
                <a:latin typeface="Calibri" panose="020F0502020204030204" pitchFamily="34" charset="0"/>
              </a:rPr>
              <a:t>, 1994; Tabibzadeh, 2007)</a:t>
            </a:r>
            <a:r>
              <a:rPr lang="en-US" altLang="en-US" sz="2400" dirty="0" smtClean="0">
                <a:latin typeface="Calibri" panose="020F0502020204030204" pitchFamily="34" charset="0"/>
              </a:rPr>
              <a:t>,</a:t>
            </a:r>
            <a:r>
              <a:rPr lang="en-US" altLang="en-US" sz="20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</a:rPr>
              <a:t>intriguing correspondence of Persian poetic meters with musical </a:t>
            </a:r>
            <a:r>
              <a:rPr lang="en-US" sz="2400" dirty="0" smtClean="0">
                <a:latin typeface="Calibri" panose="020F0502020204030204" pitchFamily="34" charset="0"/>
              </a:rPr>
              <a:t>rhythm has not been addressed.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In the musical sense of the word, how rhythmic are Persian meters? How can musical rhythm be used to analyze and classify these meters?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AR BLANCA" panose="02000000000000000000" pitchFamily="2" charset="0"/>
              </a:rPr>
              <a:t>Persian meters </a:t>
            </a:r>
            <a:br>
              <a:rPr lang="en-US" altLang="en-US" sz="4000" dirty="0" smtClean="0">
                <a:latin typeface="AR BLANCA" panose="02000000000000000000" pitchFamily="2" charset="0"/>
              </a:rPr>
            </a:br>
            <a:r>
              <a:rPr lang="en-US" altLang="en-US" sz="4000" dirty="0" smtClean="0">
                <a:latin typeface="AR BLANCA" panose="02000000000000000000" pitchFamily="2" charset="0"/>
              </a:rPr>
              <a:t>as rhythmic patterns</a:t>
            </a:r>
            <a:endParaRPr lang="en-US" altLang="en-US" sz="4000" dirty="0">
              <a:latin typeface="AR BLANC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erienda One" panose="02000000000000000000" pitchFamily="2" charset="0"/>
              </a:rPr>
              <a:t>Metrical Structure and Rhythm</a:t>
            </a:r>
            <a:endParaRPr lang="en-US" altLang="en-US" sz="36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Metrical structure: Regular alternations of strong and weak beats </a:t>
            </a:r>
            <a:r>
              <a:rPr lang="en-US" altLang="en-US" sz="1800" dirty="0" smtClean="0">
                <a:latin typeface="Calibri" panose="020F0502020204030204" pitchFamily="34" charset="0"/>
              </a:rPr>
              <a:t>(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Lerdahl</a:t>
            </a:r>
            <a:r>
              <a:rPr lang="en-US" altLang="en-US" sz="1800" dirty="0" smtClean="0">
                <a:latin typeface="Calibri" panose="020F0502020204030204" pitchFamily="34" charset="0"/>
              </a:rPr>
              <a:t> &amp;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Jackendoff</a:t>
            </a:r>
            <a:r>
              <a:rPr lang="en-US" altLang="en-US" sz="1800" dirty="0" smtClean="0">
                <a:latin typeface="Calibri" panose="020F0502020204030204" pitchFamily="34" charset="0"/>
              </a:rPr>
              <a:t>, 1983).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1600" dirty="0" smtClean="0">
              <a:latin typeface="Merienda One" panose="02000000000000000000" pitchFamily="2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erienda One" panose="02000000000000000000" pitchFamily="2" charset="0"/>
              </a:rPr>
              <a:t>Metrical Structure and Rhythm</a:t>
            </a:r>
            <a:endParaRPr lang="en-US" altLang="en-US" sz="36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Metrical structure: Regular alternations of strong and weak beats </a:t>
            </a:r>
            <a:r>
              <a:rPr lang="en-US" altLang="en-US" sz="1800" dirty="0" smtClean="0">
                <a:latin typeface="Calibri" panose="020F0502020204030204" pitchFamily="34" charset="0"/>
              </a:rPr>
              <a:t>(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Lerdahl</a:t>
            </a:r>
            <a:r>
              <a:rPr lang="en-US" altLang="en-US" sz="1800" dirty="0" smtClean="0">
                <a:latin typeface="Calibri" panose="020F0502020204030204" pitchFamily="34" charset="0"/>
              </a:rPr>
              <a:t> &amp;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Jackendoff</a:t>
            </a:r>
            <a:r>
              <a:rPr lang="en-US" altLang="en-US" sz="1800" dirty="0" smtClean="0">
                <a:latin typeface="Calibri" panose="020F0502020204030204" pitchFamily="34" charset="0"/>
              </a:rPr>
              <a:t>, 1983).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1600" dirty="0" smtClean="0">
              <a:latin typeface="Merienda One" panose="02000000000000000000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sz="2000" dirty="0" smtClean="0">
                <a:latin typeface="Merienda One" panose="02000000000000000000" pitchFamily="2" charset="0"/>
              </a:rPr>
              <a:t>S-----w-----S-----w-----S-----w-----	</a:t>
            </a:r>
            <a:r>
              <a:rPr lang="en-US" altLang="en-US" sz="1400" dirty="0" smtClean="0">
                <a:latin typeface="Merienda One" panose="02000000000000000000" pitchFamily="2" charset="0"/>
              </a:rPr>
              <a:t>(A duple meter, e.g., 2/4)</a:t>
            </a:r>
            <a:endParaRPr lang="en-US" altLang="en-US" sz="1800" dirty="0" smtClean="0">
              <a:latin typeface="Merienda One" panose="02000000000000000000" pitchFamily="2" charset="0"/>
            </a:endParaRPr>
          </a:p>
          <a:p>
            <a:pPr marL="0" indent="0">
              <a:lnSpc>
                <a:spcPct val="300000"/>
              </a:lnSpc>
              <a:buNone/>
              <a:tabLst>
                <a:tab pos="5427663" algn="l"/>
                <a:tab pos="5605463" algn="l"/>
                <a:tab pos="5656263" algn="l"/>
              </a:tabLst>
            </a:pPr>
            <a:r>
              <a:rPr lang="en-US" altLang="en-US" sz="2000" dirty="0" smtClean="0">
                <a:latin typeface="Merienda One" panose="02000000000000000000" pitchFamily="2" charset="0"/>
              </a:rPr>
              <a:t>S-----w-----w-----S-----w-----w-----</a:t>
            </a:r>
            <a:r>
              <a:rPr lang="en-US" altLang="en-US" sz="1800" dirty="0" smtClean="0">
                <a:latin typeface="Merienda One" panose="02000000000000000000" pitchFamily="2" charset="0"/>
              </a:rPr>
              <a:t>  </a:t>
            </a:r>
            <a:r>
              <a:rPr lang="en-US" altLang="en-US" sz="1800" dirty="0">
                <a:latin typeface="Merienda One" panose="02000000000000000000" pitchFamily="2" charset="0"/>
              </a:rPr>
              <a:t>	</a:t>
            </a:r>
            <a:r>
              <a:rPr lang="en-US" altLang="en-US" sz="1800" dirty="0" smtClean="0">
                <a:latin typeface="Merienda One" panose="02000000000000000000" pitchFamily="2" charset="0"/>
              </a:rPr>
              <a:t> </a:t>
            </a:r>
            <a:r>
              <a:rPr lang="en-US" altLang="en-US" sz="1400" dirty="0" smtClean="0">
                <a:latin typeface="Merienda One" panose="02000000000000000000" pitchFamily="2" charset="0"/>
              </a:rPr>
              <a:t>(A triple meter, e.g., 3/4) </a:t>
            </a:r>
            <a:endParaRPr lang="en-US" altLang="en-US" sz="18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sp>
        <p:nvSpPr>
          <p:cNvPr id="4" name="Left Bracket 3"/>
          <p:cNvSpPr/>
          <p:nvPr/>
        </p:nvSpPr>
        <p:spPr>
          <a:xfrm rot="16200000" flipV="1">
            <a:off x="992236" y="2614772"/>
            <a:ext cx="76851" cy="636934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7252" y="29032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Merienda One" panose="02000000000000000000" pitchFamily="2" charset="0"/>
              </a:rPr>
              <a:t>x</a:t>
            </a:r>
          </a:p>
        </p:txBody>
      </p:sp>
      <p:sp>
        <p:nvSpPr>
          <p:cNvPr id="8" name="Left Bracket 7"/>
          <p:cNvSpPr/>
          <p:nvPr/>
        </p:nvSpPr>
        <p:spPr>
          <a:xfrm rot="16200000" flipV="1">
            <a:off x="1730532" y="2623236"/>
            <a:ext cx="76848" cy="636935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2503" y="29032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Merienda One" panose="02000000000000000000" pitchFamily="2" charset="0"/>
              </a:rPr>
              <a:t>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04149" y="2495280"/>
            <a:ext cx="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32199" y="2495280"/>
            <a:ext cx="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08602" y="2495280"/>
            <a:ext cx="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51852" y="3395192"/>
            <a:ext cx="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08602" y="3405981"/>
            <a:ext cx="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700" y="230872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erienda One" panose="02000000000000000000" pitchFamily="2" charset="0"/>
              </a:rPr>
              <a:t>1</a:t>
            </a:r>
            <a:endParaRPr lang="en-US" sz="1600" dirty="0">
              <a:latin typeface="Merienda One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7704" y="230872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02653" y="230872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9586" y="232600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57850" y="230872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6699" y="230872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699" y="3251315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32341" y="3268251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96855" y="3251315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66233" y="3225915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06962" y="3251315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12015" y="3268251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erienda One" panose="02000000000000000000" pitchFamily="2" charset="0"/>
              </a:rPr>
              <a:t>Metrical Structure and Rhythm</a:t>
            </a:r>
            <a:endParaRPr lang="en-US" altLang="en-US" sz="36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Metrical structure: Regular alternations of strong and weak beats </a:t>
            </a:r>
            <a:r>
              <a:rPr lang="en-US" altLang="en-US" sz="1800" dirty="0" smtClean="0">
                <a:latin typeface="Calibri" panose="020F0502020204030204" pitchFamily="34" charset="0"/>
              </a:rPr>
              <a:t>(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Lerdahl</a:t>
            </a:r>
            <a:r>
              <a:rPr lang="en-US" altLang="en-US" sz="1800" dirty="0" smtClean="0">
                <a:latin typeface="Calibri" panose="020F0502020204030204" pitchFamily="34" charset="0"/>
              </a:rPr>
              <a:t> &amp;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Jackendoff</a:t>
            </a:r>
            <a:r>
              <a:rPr lang="en-US" altLang="en-US" sz="1800" dirty="0" smtClean="0">
                <a:latin typeface="Calibri" panose="020F0502020204030204" pitchFamily="34" charset="0"/>
              </a:rPr>
              <a:t>, 1983).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1600" dirty="0" smtClean="0">
              <a:latin typeface="Merienda One" panose="02000000000000000000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sz="2000" dirty="0" smtClean="0">
                <a:latin typeface="Merienda One" panose="02000000000000000000" pitchFamily="2" charset="0"/>
              </a:rPr>
              <a:t>S-----w-----S-----w-----S-----w-----	</a:t>
            </a:r>
            <a:r>
              <a:rPr lang="en-US" altLang="en-US" sz="1400" dirty="0" smtClean="0">
                <a:latin typeface="Merienda One" panose="02000000000000000000" pitchFamily="2" charset="0"/>
              </a:rPr>
              <a:t>(A duple meter, e.g., 2/4)</a:t>
            </a:r>
            <a:endParaRPr lang="en-US" altLang="en-US" sz="1800" dirty="0" smtClean="0">
              <a:latin typeface="Merienda One" panose="02000000000000000000" pitchFamily="2" charset="0"/>
            </a:endParaRPr>
          </a:p>
          <a:p>
            <a:pPr marL="0" indent="0">
              <a:lnSpc>
                <a:spcPct val="300000"/>
              </a:lnSpc>
              <a:buNone/>
              <a:tabLst>
                <a:tab pos="5427663" algn="l"/>
                <a:tab pos="5605463" algn="l"/>
                <a:tab pos="5656263" algn="l"/>
              </a:tabLst>
            </a:pPr>
            <a:r>
              <a:rPr lang="en-US" altLang="en-US" sz="2000" dirty="0" smtClean="0">
                <a:latin typeface="Merienda One" panose="02000000000000000000" pitchFamily="2" charset="0"/>
              </a:rPr>
              <a:t>S-----w-----w-----S-----w-----w-----</a:t>
            </a:r>
            <a:r>
              <a:rPr lang="en-US" altLang="en-US" sz="1800" dirty="0" smtClean="0">
                <a:latin typeface="Merienda One" panose="02000000000000000000" pitchFamily="2" charset="0"/>
              </a:rPr>
              <a:t>  </a:t>
            </a:r>
            <a:r>
              <a:rPr lang="en-US" altLang="en-US" sz="1800" dirty="0">
                <a:latin typeface="Merienda One" panose="02000000000000000000" pitchFamily="2" charset="0"/>
              </a:rPr>
              <a:t>	</a:t>
            </a:r>
            <a:r>
              <a:rPr lang="en-US" altLang="en-US" sz="1800" dirty="0" smtClean="0">
                <a:latin typeface="Merienda One" panose="02000000000000000000" pitchFamily="2" charset="0"/>
              </a:rPr>
              <a:t> </a:t>
            </a:r>
            <a:r>
              <a:rPr lang="en-US" altLang="en-US" sz="1400" dirty="0" smtClean="0">
                <a:latin typeface="Merienda One" panose="02000000000000000000" pitchFamily="2" charset="0"/>
              </a:rPr>
              <a:t>(A triple meter, e.g., 3/4) </a:t>
            </a:r>
            <a:endParaRPr lang="en-US" altLang="en-US" sz="1800" dirty="0">
              <a:latin typeface="Merienda One" panose="02000000000000000000" pitchFamily="2" charset="0"/>
            </a:endParaRPr>
          </a:p>
          <a:p>
            <a:pPr>
              <a:tabLst>
                <a:tab pos="5427663" algn="l"/>
                <a:tab pos="5605463" algn="l"/>
                <a:tab pos="5656263" algn="l"/>
              </a:tabLst>
            </a:pPr>
            <a:endParaRPr lang="en-US" altLang="en-US" sz="2400" dirty="0" smtClean="0">
              <a:latin typeface="Merienda One" panose="02000000000000000000" pitchFamily="2" charset="0"/>
            </a:endParaRPr>
          </a:p>
          <a:p>
            <a:pPr>
              <a:tabLst>
                <a:tab pos="5427663" algn="l"/>
                <a:tab pos="5605463" algn="l"/>
                <a:tab pos="5656263" algn="l"/>
              </a:tabLst>
            </a:pPr>
            <a:r>
              <a:rPr lang="en-US" altLang="en-US" sz="2400" dirty="0" smtClean="0">
                <a:latin typeface="Calibri" panose="020F0502020204030204" pitchFamily="34" charset="0"/>
              </a:rPr>
              <a:t>In musical notation, beats are given a certain note value.</a:t>
            </a:r>
          </a:p>
          <a:p>
            <a:pPr lvl="1">
              <a:tabLst>
                <a:tab pos="5427663" algn="l"/>
                <a:tab pos="5605463" algn="l"/>
                <a:tab pos="5656263" algn="l"/>
              </a:tabLst>
            </a:pPr>
            <a:r>
              <a:rPr lang="en-US" altLang="en-US" sz="2000" dirty="0" smtClean="0">
                <a:latin typeface="Calibri" panose="020F0502020204030204" pitchFamily="34" charset="0"/>
              </a:rPr>
              <a:t>Note values are relative measures of duration.  </a:t>
            </a: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sp>
        <p:nvSpPr>
          <p:cNvPr id="4" name="Left Bracket 3"/>
          <p:cNvSpPr/>
          <p:nvPr/>
        </p:nvSpPr>
        <p:spPr>
          <a:xfrm rot="16200000" flipV="1">
            <a:off x="992236" y="2614772"/>
            <a:ext cx="76851" cy="636934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7252" y="29032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Merienda One" panose="02000000000000000000" pitchFamily="2" charset="0"/>
              </a:rPr>
              <a:t>x</a:t>
            </a:r>
          </a:p>
        </p:txBody>
      </p:sp>
      <p:sp>
        <p:nvSpPr>
          <p:cNvPr id="8" name="Left Bracket 7"/>
          <p:cNvSpPr/>
          <p:nvPr/>
        </p:nvSpPr>
        <p:spPr>
          <a:xfrm rot="16200000" flipV="1">
            <a:off x="1730532" y="2623236"/>
            <a:ext cx="76848" cy="636935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2503" y="29032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Merienda One" panose="02000000000000000000" pitchFamily="2" charset="0"/>
              </a:rPr>
              <a:t>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04149" y="2495280"/>
            <a:ext cx="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06799" y="2495280"/>
            <a:ext cx="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08602" y="2495280"/>
            <a:ext cx="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64552" y="3395192"/>
            <a:ext cx="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08602" y="3405981"/>
            <a:ext cx="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700" y="230872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erienda One" panose="02000000000000000000" pitchFamily="2" charset="0"/>
              </a:rPr>
              <a:t>1</a:t>
            </a:r>
            <a:endParaRPr lang="en-US" sz="1600" dirty="0">
              <a:latin typeface="Merienda One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7704" y="230872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02653" y="230872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9586" y="232600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57850" y="230872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6699" y="230872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699" y="3251315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32341" y="3268251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96855" y="3251315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66233" y="3225915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06962" y="3251315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12015" y="3268251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erienda One" panose="02000000000000000000" pitchFamily="2" charset="0"/>
              </a:rPr>
              <a:t>Metrical Structure and Rhythm</a:t>
            </a:r>
            <a:endParaRPr lang="en-US" altLang="en-US" sz="36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8605" r="32104"/>
          <a:stretch/>
        </p:blipFill>
        <p:spPr>
          <a:xfrm>
            <a:off x="3124200" y="1676400"/>
            <a:ext cx="2521674" cy="2545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5" t="19759" b="11513"/>
          <a:stretch/>
        </p:blipFill>
        <p:spPr>
          <a:xfrm>
            <a:off x="6149860" y="1676399"/>
            <a:ext cx="609238" cy="21758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9776" y="122758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u="sng" dirty="0">
                <a:solidFill>
                  <a:srgbClr val="002F53"/>
                </a:solidFill>
                <a:latin typeface="Merienda One" panose="02000000000000000000" pitchFamily="2" charset="0"/>
              </a:rPr>
              <a:t>Note </a:t>
            </a:r>
            <a:r>
              <a:rPr lang="en-US" altLang="en-US" u="sng" dirty="0" smtClean="0">
                <a:solidFill>
                  <a:srgbClr val="002F53"/>
                </a:solidFill>
                <a:latin typeface="Merienda One" panose="02000000000000000000" pitchFamily="2" charset="0"/>
              </a:rPr>
              <a:t>values</a:t>
            </a:r>
            <a:endParaRPr lang="en-US" altLang="en-US" u="sng" dirty="0">
              <a:solidFill>
                <a:srgbClr val="002F53"/>
              </a:solidFill>
              <a:latin typeface="Merienda One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2682" y="1236055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u="sng" dirty="0" smtClean="0">
                <a:solidFill>
                  <a:srgbClr val="002F53"/>
                </a:solidFill>
                <a:latin typeface="Merienda One" panose="02000000000000000000" pitchFamily="2" charset="0"/>
              </a:rPr>
              <a:t>Rests</a:t>
            </a:r>
            <a:endParaRPr lang="en-US" altLang="en-US" u="sng" dirty="0">
              <a:solidFill>
                <a:srgbClr val="002F53"/>
              </a:solidFill>
              <a:latin typeface="Merienda One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8928" y="1348553"/>
            <a:ext cx="11942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altLang="en-US" sz="1600" dirty="0">
                <a:solidFill>
                  <a:srgbClr val="002F53"/>
                </a:solidFill>
                <a:latin typeface="Merienda One" panose="02000000000000000000" pitchFamily="2" charset="0"/>
              </a:rPr>
              <a:t>Whole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altLang="en-US" sz="1600" dirty="0">
                <a:solidFill>
                  <a:srgbClr val="002F53"/>
                </a:solidFill>
                <a:latin typeface="Merienda One" panose="02000000000000000000" pitchFamily="2" charset="0"/>
              </a:rPr>
              <a:t>Half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altLang="en-US" sz="1600" dirty="0">
                <a:solidFill>
                  <a:srgbClr val="002F53"/>
                </a:solidFill>
                <a:latin typeface="Merienda One" panose="02000000000000000000" pitchFamily="2" charset="0"/>
              </a:rPr>
              <a:t>Quarter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altLang="en-US" sz="1600" dirty="0">
                <a:solidFill>
                  <a:srgbClr val="002F53"/>
                </a:solidFill>
                <a:latin typeface="Merienda One" panose="02000000000000000000" pitchFamily="2" charset="0"/>
              </a:rPr>
              <a:t>Eighth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>
                <a:latin typeface="Merienda One" panose="02000000000000000000" pitchFamily="2" charset="0"/>
              </a:rPr>
              <a:t>Outline</a:t>
            </a:r>
            <a:endParaRPr lang="en-US" altLang="en-US" sz="48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An overview of Persian poetic meters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Short introduction to musical rhythm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Persian meters as rhythmic patterns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Rhythmic motives in Persian meters</a:t>
            </a:r>
          </a:p>
        </p:txBody>
      </p:sp>
    </p:spTree>
    <p:extLst>
      <p:ext uri="{BB962C8B-B14F-4D97-AF65-F5344CB8AC3E}">
        <p14:creationId xmlns:p14="http://schemas.microsoft.com/office/powerpoint/2010/main" val="14473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erienda One" panose="02000000000000000000" pitchFamily="2" charset="0"/>
              </a:rPr>
              <a:t>Metrical Structure and Rhythm</a:t>
            </a:r>
            <a:endParaRPr lang="en-US" altLang="en-US" sz="36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latin typeface="Merienda One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8605" r="32104"/>
          <a:stretch/>
        </p:blipFill>
        <p:spPr>
          <a:xfrm>
            <a:off x="3124200" y="1676400"/>
            <a:ext cx="2521674" cy="2545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5" t="19759" b="11513"/>
          <a:stretch/>
        </p:blipFill>
        <p:spPr>
          <a:xfrm>
            <a:off x="6149860" y="1676399"/>
            <a:ext cx="609238" cy="21758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9776" y="122758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u="sng" dirty="0">
                <a:solidFill>
                  <a:srgbClr val="002F53"/>
                </a:solidFill>
                <a:latin typeface="Merienda One" panose="02000000000000000000" pitchFamily="2" charset="0"/>
              </a:rPr>
              <a:t>Note </a:t>
            </a:r>
            <a:r>
              <a:rPr lang="en-US" altLang="en-US" u="sng" dirty="0" smtClean="0">
                <a:solidFill>
                  <a:srgbClr val="002F53"/>
                </a:solidFill>
                <a:latin typeface="Merienda One" panose="02000000000000000000" pitchFamily="2" charset="0"/>
              </a:rPr>
              <a:t>values</a:t>
            </a:r>
            <a:endParaRPr lang="en-US" altLang="en-US" u="sng" dirty="0">
              <a:solidFill>
                <a:srgbClr val="002F53"/>
              </a:solidFill>
              <a:latin typeface="Merienda One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2682" y="1236055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u="sng" dirty="0" smtClean="0">
                <a:solidFill>
                  <a:srgbClr val="002F53"/>
                </a:solidFill>
                <a:latin typeface="Merienda One" panose="02000000000000000000" pitchFamily="2" charset="0"/>
              </a:rPr>
              <a:t>Rests</a:t>
            </a:r>
            <a:endParaRPr lang="en-US" altLang="en-US" u="sng" dirty="0">
              <a:solidFill>
                <a:srgbClr val="002F53"/>
              </a:solidFill>
              <a:latin typeface="Merienda One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8928" y="1348553"/>
            <a:ext cx="11942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altLang="en-US" sz="1600" dirty="0">
                <a:solidFill>
                  <a:srgbClr val="002F53"/>
                </a:solidFill>
                <a:latin typeface="Merienda One" panose="02000000000000000000" pitchFamily="2" charset="0"/>
              </a:rPr>
              <a:t>Whole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altLang="en-US" sz="1600" dirty="0">
                <a:solidFill>
                  <a:srgbClr val="002F53"/>
                </a:solidFill>
                <a:latin typeface="Merienda One" panose="02000000000000000000" pitchFamily="2" charset="0"/>
              </a:rPr>
              <a:t>Half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altLang="en-US" sz="1600" dirty="0">
                <a:solidFill>
                  <a:srgbClr val="002F53"/>
                </a:solidFill>
                <a:latin typeface="Merienda One" panose="02000000000000000000" pitchFamily="2" charset="0"/>
              </a:rPr>
              <a:t>Quarter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altLang="en-US" sz="1600" dirty="0">
                <a:solidFill>
                  <a:srgbClr val="002F53"/>
                </a:solidFill>
                <a:latin typeface="Merienda One" panose="02000000000000000000" pitchFamily="2" charset="0"/>
              </a:rPr>
              <a:t>Eighth</a:t>
            </a:r>
          </a:p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171630"/>
            <a:ext cx="5029200" cy="8979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949" y="5118846"/>
            <a:ext cx="6668726" cy="8596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15386" y="4083836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Merienda One" panose="02000000000000000000" pitchFamily="2" charset="0"/>
              </a:rPr>
              <a:t>1</a:t>
            </a:r>
            <a:endParaRPr lang="en-US" sz="1600" dirty="0">
              <a:solidFill>
                <a:srgbClr val="00B050"/>
              </a:solidFill>
              <a:latin typeface="Merienda One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9145" y="4083478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42386" y="4077697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86651" y="4081440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48387" y="4084081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03929" y="4084081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3" name="Left Bracket 22"/>
          <p:cNvSpPr/>
          <p:nvPr/>
        </p:nvSpPr>
        <p:spPr>
          <a:xfrm rot="5400000">
            <a:off x="2771879" y="4213024"/>
            <a:ext cx="120947" cy="44902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ket 31"/>
          <p:cNvSpPr/>
          <p:nvPr/>
        </p:nvSpPr>
        <p:spPr>
          <a:xfrm rot="5400000">
            <a:off x="4327937" y="4216619"/>
            <a:ext cx="120947" cy="44902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ket 32"/>
          <p:cNvSpPr/>
          <p:nvPr/>
        </p:nvSpPr>
        <p:spPr>
          <a:xfrm rot="5400000">
            <a:off x="5100629" y="4214799"/>
            <a:ext cx="120947" cy="44902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361597" y="5028662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Merienda One" panose="02000000000000000000" pitchFamily="2" charset="0"/>
              </a:rPr>
              <a:t>1</a:t>
            </a:r>
            <a:endParaRPr lang="en-US" sz="1600" dirty="0">
              <a:solidFill>
                <a:srgbClr val="00B050"/>
              </a:solidFill>
              <a:latin typeface="Merienda One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8797" y="5042246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03063" y="5042246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7397" y="5025065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Merienda One" panose="02000000000000000000" pitchFamily="2" charset="0"/>
              </a:rPr>
              <a:t>1</a:t>
            </a:r>
            <a:endParaRPr lang="en-US" sz="1600" dirty="0">
              <a:solidFill>
                <a:srgbClr val="00B050"/>
              </a:solidFill>
              <a:latin typeface="Merienda One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62174" y="5024736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68134" y="504184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20141" y="5037302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Merienda One" panose="02000000000000000000" pitchFamily="2" charset="0"/>
              </a:rPr>
              <a:t>1</a:t>
            </a:r>
            <a:endParaRPr lang="en-US" sz="1600" dirty="0">
              <a:solidFill>
                <a:srgbClr val="00B050"/>
              </a:solidFill>
              <a:latin typeface="Merienda One" panose="02000000000000000000" pitchFamily="2" charset="0"/>
            </a:endParaRPr>
          </a:p>
        </p:txBody>
      </p:sp>
      <p:sp>
        <p:nvSpPr>
          <p:cNvPr id="43" name="Left Bracket 42"/>
          <p:cNvSpPr/>
          <p:nvPr/>
        </p:nvSpPr>
        <p:spPr>
          <a:xfrm rot="5400000">
            <a:off x="3584883" y="5151346"/>
            <a:ext cx="120947" cy="44902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ket 43"/>
          <p:cNvSpPr/>
          <p:nvPr/>
        </p:nvSpPr>
        <p:spPr>
          <a:xfrm rot="5400000">
            <a:off x="5134184" y="5158833"/>
            <a:ext cx="120947" cy="44902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18624" y="5024737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6" name="Left Bracket 45"/>
          <p:cNvSpPr/>
          <p:nvPr/>
        </p:nvSpPr>
        <p:spPr>
          <a:xfrm rot="5400000">
            <a:off x="5941333" y="5151347"/>
            <a:ext cx="120947" cy="44902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706934" y="5005740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8" name="Left Bracket 47"/>
          <p:cNvSpPr/>
          <p:nvPr/>
        </p:nvSpPr>
        <p:spPr>
          <a:xfrm rot="5400000">
            <a:off x="6729643" y="5132350"/>
            <a:ext cx="120947" cy="44902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erienda One" panose="02000000000000000000" pitchFamily="2" charset="0"/>
              </a:rPr>
              <a:t>Simple, Compound and Additive Meters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u="sng" dirty="0" smtClean="0">
                <a:latin typeface="Calibri" panose="020F0502020204030204" pitchFamily="34" charset="0"/>
              </a:rPr>
              <a:t>Simple meters</a:t>
            </a:r>
            <a:r>
              <a:rPr lang="en-US" altLang="en-US" sz="2400" dirty="0" smtClean="0">
                <a:latin typeface="Calibri" panose="020F0502020204030204" pitchFamily="34" charset="0"/>
              </a:rPr>
              <a:t>: Each beat has binary subdivisions.</a:t>
            </a:r>
          </a:p>
          <a:p>
            <a:endParaRPr lang="en-US" altLang="en-US" sz="2400" dirty="0">
              <a:latin typeface="Merienda One" panose="02000000000000000000" pitchFamily="2" charset="0"/>
            </a:endParaRPr>
          </a:p>
          <a:p>
            <a:endParaRPr lang="en-US" altLang="en-US" sz="2400" dirty="0" smtClean="0">
              <a:latin typeface="Merienda One" panose="02000000000000000000" pitchFamily="2" charset="0"/>
            </a:endParaRPr>
          </a:p>
          <a:p>
            <a:endParaRPr lang="en-US" altLang="en-US" sz="2400" dirty="0">
              <a:latin typeface="Merienda One" panose="02000000000000000000" pitchFamily="2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Meriend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erienda One" panose="02000000000000000000" pitchFamily="2" charset="0"/>
              </a:rPr>
              <a:t>Simple, Compound and Additive Meters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u="sng" dirty="0" smtClean="0">
                <a:latin typeface="Calibri" panose="020F0502020204030204" pitchFamily="34" charset="0"/>
              </a:rPr>
              <a:t>Simple meters</a:t>
            </a:r>
            <a:r>
              <a:rPr lang="en-US" altLang="en-US" sz="2400" dirty="0" smtClean="0">
                <a:latin typeface="Calibri" panose="020F0502020204030204" pitchFamily="34" charset="0"/>
              </a:rPr>
              <a:t>: Each beat has binary subdivisions.</a:t>
            </a:r>
          </a:p>
          <a:p>
            <a:r>
              <a:rPr lang="en-US" altLang="en-US" sz="2400" u="sng" dirty="0" smtClean="0">
                <a:latin typeface="Calibri" panose="020F0502020204030204" pitchFamily="34" charset="0"/>
              </a:rPr>
              <a:t>Compound meters</a:t>
            </a:r>
            <a:r>
              <a:rPr lang="en-US" altLang="en-US" sz="2400" dirty="0" smtClean="0">
                <a:latin typeface="Calibri" panose="020F0502020204030204" pitchFamily="34" charset="0"/>
              </a:rPr>
              <a:t>: Each beat has ternary subdivisions. </a:t>
            </a:r>
          </a:p>
          <a:p>
            <a:endParaRPr lang="en-US" altLang="en-US" sz="2400" dirty="0">
              <a:latin typeface="Merienda One" panose="02000000000000000000" pitchFamily="2" charset="0"/>
            </a:endParaRPr>
          </a:p>
          <a:p>
            <a:endParaRPr lang="en-US" altLang="en-US" sz="2400" dirty="0" smtClean="0">
              <a:latin typeface="Merienda One" panose="02000000000000000000" pitchFamily="2" charset="0"/>
            </a:endParaRPr>
          </a:p>
          <a:p>
            <a:endParaRPr lang="en-US" altLang="en-US" sz="2400" dirty="0">
              <a:latin typeface="Merienda One" panose="02000000000000000000" pitchFamily="2" charset="0"/>
            </a:endParaRPr>
          </a:p>
          <a:p>
            <a:endParaRPr lang="en-US" altLang="en-US" sz="2400" dirty="0" smtClean="0">
              <a:latin typeface="Merienda One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932651"/>
            <a:ext cx="7491413" cy="795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09" y="3585470"/>
            <a:ext cx="2057400" cy="7715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036809" y="3585470"/>
            <a:ext cx="410991" cy="38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36809" y="279851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Merienda One" panose="02000000000000000000" pitchFamily="2" charset="0"/>
              </a:rPr>
              <a:t>1</a:t>
            </a:r>
            <a:endParaRPr lang="en-US" sz="1600" dirty="0">
              <a:solidFill>
                <a:srgbClr val="00B050"/>
              </a:solidFill>
              <a:latin typeface="Merienda One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79851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461" y="2798371"/>
            <a:ext cx="242743" cy="338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2" name="Left Bracket 11"/>
          <p:cNvSpPr/>
          <p:nvPr/>
        </p:nvSpPr>
        <p:spPr>
          <a:xfrm rot="5400000">
            <a:off x="2606040" y="2771308"/>
            <a:ext cx="45719" cy="68580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69233" y="2798367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0926" y="2798225"/>
            <a:ext cx="242743" cy="338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5" name="Left Bracket 14"/>
          <p:cNvSpPr/>
          <p:nvPr/>
        </p:nvSpPr>
        <p:spPr>
          <a:xfrm rot="5400000">
            <a:off x="4392505" y="2771162"/>
            <a:ext cx="45719" cy="68580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47050" y="2802392"/>
            <a:ext cx="242743" cy="338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Left Bracket 18"/>
          <p:cNvSpPr/>
          <p:nvPr/>
        </p:nvSpPr>
        <p:spPr>
          <a:xfrm rot="5400000">
            <a:off x="5438629" y="2775329"/>
            <a:ext cx="45719" cy="68580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04093" y="2798225"/>
            <a:ext cx="242743" cy="338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3" name="Left Bracket 22"/>
          <p:cNvSpPr/>
          <p:nvPr/>
        </p:nvSpPr>
        <p:spPr>
          <a:xfrm rot="5400000">
            <a:off x="6695672" y="2771162"/>
            <a:ext cx="45719" cy="68580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59659" y="2809375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08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erienda One" panose="02000000000000000000" pitchFamily="2" charset="0"/>
              </a:rPr>
              <a:t>Simple, Compound and Additive Meters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u="sng" dirty="0" smtClean="0">
                <a:latin typeface="Calibri" panose="020F0502020204030204" pitchFamily="34" charset="0"/>
              </a:rPr>
              <a:t>Simple meters</a:t>
            </a:r>
            <a:r>
              <a:rPr lang="en-US" altLang="en-US" sz="2400" dirty="0" smtClean="0">
                <a:latin typeface="Calibri" panose="020F0502020204030204" pitchFamily="34" charset="0"/>
              </a:rPr>
              <a:t>: Each beat has binary subdivisions.</a:t>
            </a:r>
          </a:p>
          <a:p>
            <a:r>
              <a:rPr lang="en-US" altLang="en-US" sz="2400" u="sng" dirty="0" smtClean="0">
                <a:latin typeface="Calibri" panose="020F0502020204030204" pitchFamily="34" charset="0"/>
              </a:rPr>
              <a:t>Compound meters</a:t>
            </a:r>
            <a:r>
              <a:rPr lang="en-US" altLang="en-US" sz="2400" dirty="0" smtClean="0">
                <a:latin typeface="Calibri" panose="020F0502020204030204" pitchFamily="34" charset="0"/>
              </a:rPr>
              <a:t>: Each beat has ternary subdivisions. </a:t>
            </a:r>
          </a:p>
          <a:p>
            <a:endParaRPr lang="en-US" altLang="en-US" sz="2400" dirty="0">
              <a:latin typeface="Merienda One" panose="02000000000000000000" pitchFamily="2" charset="0"/>
            </a:endParaRPr>
          </a:p>
          <a:p>
            <a:endParaRPr lang="en-US" altLang="en-US" sz="2400" dirty="0" smtClean="0">
              <a:latin typeface="Merienda One" panose="02000000000000000000" pitchFamily="2" charset="0"/>
            </a:endParaRPr>
          </a:p>
          <a:p>
            <a:endParaRPr lang="en-US" altLang="en-US" sz="2400" dirty="0">
              <a:latin typeface="Merienda One" panose="02000000000000000000" pitchFamily="2" charset="0"/>
            </a:endParaRPr>
          </a:p>
          <a:p>
            <a:endParaRPr lang="en-US" altLang="en-US" sz="2400" dirty="0" smtClean="0">
              <a:latin typeface="Merienda One" panose="02000000000000000000" pitchFamily="2" charset="0"/>
            </a:endParaRPr>
          </a:p>
          <a:p>
            <a:endParaRPr lang="en-US" altLang="en-US" sz="2400" u="sng" dirty="0">
              <a:latin typeface="Calibri" panose="020F0502020204030204" pitchFamily="34" charset="0"/>
            </a:endParaRPr>
          </a:p>
          <a:p>
            <a:r>
              <a:rPr lang="en-US" altLang="en-US" sz="2400" u="sng" dirty="0" smtClean="0">
                <a:latin typeface="Calibri" panose="020F0502020204030204" pitchFamily="34" charset="0"/>
              </a:rPr>
              <a:t>Additive meters</a:t>
            </a:r>
            <a:r>
              <a:rPr lang="en-US" altLang="en-US" sz="2400" dirty="0" smtClean="0">
                <a:latin typeface="Calibri" panose="020F0502020204030204" pitchFamily="34" charset="0"/>
              </a:rPr>
              <a:t>: beat subdivisions are irregular.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932651"/>
            <a:ext cx="7491413" cy="795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09" y="3585470"/>
            <a:ext cx="2057400" cy="7715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036809" y="3585470"/>
            <a:ext cx="410991" cy="38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36809" y="279851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Merienda One" panose="02000000000000000000" pitchFamily="2" charset="0"/>
              </a:rPr>
              <a:t>1</a:t>
            </a:r>
            <a:endParaRPr lang="en-US" sz="1600" dirty="0">
              <a:solidFill>
                <a:srgbClr val="00B050"/>
              </a:solidFill>
              <a:latin typeface="Merienda One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79851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461" y="2798371"/>
            <a:ext cx="242743" cy="338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2" name="Left Bracket 11"/>
          <p:cNvSpPr/>
          <p:nvPr/>
        </p:nvSpPr>
        <p:spPr>
          <a:xfrm rot="5400000">
            <a:off x="2606040" y="2771308"/>
            <a:ext cx="45719" cy="68580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69233" y="2798367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0926" y="2798225"/>
            <a:ext cx="242743" cy="338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5" name="Left Bracket 14"/>
          <p:cNvSpPr/>
          <p:nvPr/>
        </p:nvSpPr>
        <p:spPr>
          <a:xfrm rot="5400000">
            <a:off x="4392505" y="2771162"/>
            <a:ext cx="45719" cy="68580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47050" y="2802392"/>
            <a:ext cx="242743" cy="338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Left Bracket 18"/>
          <p:cNvSpPr/>
          <p:nvPr/>
        </p:nvSpPr>
        <p:spPr>
          <a:xfrm rot="5400000">
            <a:off x="5438629" y="2775329"/>
            <a:ext cx="45719" cy="68580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04093" y="2798225"/>
            <a:ext cx="242743" cy="338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3" name="Left Bracket 22"/>
          <p:cNvSpPr/>
          <p:nvPr/>
        </p:nvSpPr>
        <p:spPr>
          <a:xfrm rot="5400000">
            <a:off x="6695672" y="2771162"/>
            <a:ext cx="45719" cy="68580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59659" y="2809375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5112546"/>
            <a:ext cx="7814874" cy="8716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2933" y="5035207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9" name="Left Bracket 28"/>
          <p:cNvSpPr/>
          <p:nvPr/>
        </p:nvSpPr>
        <p:spPr>
          <a:xfrm rot="5400000">
            <a:off x="1706425" y="5164150"/>
            <a:ext cx="120947" cy="44902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33537" y="5031815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rot="5400000">
            <a:off x="2457029" y="5160758"/>
            <a:ext cx="120947" cy="44902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234298" y="5031813"/>
            <a:ext cx="277361" cy="338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Left Bracket 32"/>
          <p:cNvSpPr/>
          <p:nvPr/>
        </p:nvSpPr>
        <p:spPr>
          <a:xfrm rot="5400000">
            <a:off x="3356442" y="4986017"/>
            <a:ext cx="106049" cy="783604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484842" y="5016839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5" name="Left Bracket 34"/>
          <p:cNvSpPr/>
          <p:nvPr/>
        </p:nvSpPr>
        <p:spPr>
          <a:xfrm rot="5400000">
            <a:off x="4508334" y="5145782"/>
            <a:ext cx="120947" cy="44902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04614" y="503181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48175" y="5031813"/>
            <a:ext cx="277361" cy="338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2" name="Left Bracket 41"/>
          <p:cNvSpPr/>
          <p:nvPr/>
        </p:nvSpPr>
        <p:spPr>
          <a:xfrm rot="5400000">
            <a:off x="5870319" y="4986017"/>
            <a:ext cx="106049" cy="783604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389964" y="5031813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4" name="Left Bracket 43"/>
          <p:cNvSpPr/>
          <p:nvPr/>
        </p:nvSpPr>
        <p:spPr>
          <a:xfrm rot="5400000">
            <a:off x="7413456" y="5160756"/>
            <a:ext cx="120947" cy="449020"/>
          </a:xfrm>
          <a:prstGeom prst="lef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787179" y="5036924"/>
            <a:ext cx="1589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54068" y="5011498"/>
            <a:ext cx="277361" cy="338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Merienda One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Merienda One" panose="02000000000000000000" pitchFamily="2" charset="0"/>
              </a:rPr>
              <a:t>From Syllables to Notes</a:t>
            </a:r>
            <a:endParaRPr lang="en-US" altLang="en-US" sz="32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The length of a syllable (in terms of </a:t>
            </a:r>
            <a:r>
              <a:rPr lang="en-US" altLang="en-US" sz="2400" dirty="0" err="1" smtClean="0">
                <a:latin typeface="Calibri" panose="020F0502020204030204" pitchFamily="34" charset="0"/>
              </a:rPr>
              <a:t>moras</a:t>
            </a:r>
            <a:r>
              <a:rPr lang="en-US" altLang="en-US" sz="2400" dirty="0" smtClean="0">
                <a:latin typeface="Calibri" panose="020F0502020204030204" pitchFamily="34" charset="0"/>
              </a:rPr>
              <a:t>) and the length of musical events (in terms of note durations) are both relatively defined.</a:t>
            </a:r>
          </a:p>
        </p:txBody>
      </p:sp>
    </p:spTree>
    <p:extLst>
      <p:ext uri="{BB962C8B-B14F-4D97-AF65-F5344CB8AC3E}">
        <p14:creationId xmlns:p14="http://schemas.microsoft.com/office/powerpoint/2010/main" val="27597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Merienda One" panose="02000000000000000000" pitchFamily="2" charset="0"/>
              </a:rPr>
              <a:t>From Syllables to Notes</a:t>
            </a:r>
            <a:endParaRPr lang="en-US" altLang="en-US" sz="32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The length of a syllable (in terms of </a:t>
            </a:r>
            <a:r>
              <a:rPr lang="en-US" altLang="en-US" sz="2400" dirty="0" err="1" smtClean="0">
                <a:latin typeface="Calibri" panose="020F0502020204030204" pitchFamily="34" charset="0"/>
              </a:rPr>
              <a:t>moras</a:t>
            </a:r>
            <a:r>
              <a:rPr lang="en-US" altLang="en-US" sz="2400" dirty="0" smtClean="0">
                <a:latin typeface="Calibri" panose="020F0502020204030204" pitchFamily="34" charset="0"/>
              </a:rPr>
              <a:t>) and the length of musical events (in terms of note durations) are both relatively defined.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</a:rPr>
              <a:t>How long is one mora (1</a:t>
            </a:r>
            <a:r>
              <a:rPr lang="el-GR" sz="2000" dirty="0" smtClean="0">
                <a:latin typeface="Calibri" panose="020F0502020204030204" pitchFamily="34" charset="0"/>
              </a:rPr>
              <a:t>μ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  <a:r>
              <a:rPr lang="en-US" altLang="en-US" sz="2000" dirty="0" smtClean="0">
                <a:latin typeface="Calibri" panose="020F0502020204030204" pitchFamily="34" charset="0"/>
              </a:rPr>
              <a:t>? It is half the duration of two </a:t>
            </a:r>
            <a:r>
              <a:rPr lang="en-US" altLang="en-US" sz="2000" dirty="0" err="1" smtClean="0">
                <a:latin typeface="Calibri" panose="020F0502020204030204" pitchFamily="34" charset="0"/>
              </a:rPr>
              <a:t>moras</a:t>
            </a:r>
            <a:r>
              <a:rPr lang="en-US" altLang="en-US" sz="2000" dirty="0" smtClean="0">
                <a:latin typeface="Calibri" panose="020F0502020204030204" pitchFamily="34" charset="0"/>
              </a:rPr>
              <a:t> (2</a:t>
            </a:r>
            <a:r>
              <a:rPr lang="el-GR" sz="2000" dirty="0" smtClean="0">
                <a:latin typeface="Calibri" panose="020F0502020204030204" pitchFamily="34" charset="0"/>
              </a:rPr>
              <a:t>μ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  <a:r>
              <a:rPr lang="en-US" altLang="en-US" sz="2000" dirty="0" smtClean="0">
                <a:latin typeface="Calibri" panose="020F0502020204030204" pitchFamily="34" charset="0"/>
              </a:rPr>
              <a:t>.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</a:rPr>
              <a:t>How long is an eighth note (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♪</a:t>
            </a:r>
            <a:r>
              <a:rPr lang="en-US" sz="2000" dirty="0" smtClean="0">
                <a:latin typeface="Calibri" panose="020F0502020204030204" pitchFamily="34" charset="0"/>
              </a:rPr>
              <a:t>)?</a:t>
            </a:r>
            <a:r>
              <a:rPr lang="en-US" altLang="en-US" sz="2000" dirty="0" smtClean="0">
                <a:latin typeface="Calibri" panose="020F0502020204030204" pitchFamily="34" charset="0"/>
              </a:rPr>
              <a:t> It is half the duration of a quarter note (</a:t>
            </a:r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♩</a:t>
            </a: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Therefore, the three types of Persian syllables can be written as musical notes, e.g., by considering a mora to be an equivalent of a </a:t>
            </a: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eighth note</a:t>
            </a: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Merienda One" panose="02000000000000000000" pitchFamily="2" charset="0"/>
              </a:rPr>
              <a:t>From Syllables to Notes</a:t>
            </a:r>
            <a:endParaRPr lang="en-US" altLang="en-US" sz="32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 panose="020F0502020204030204" pitchFamily="34" charset="0"/>
              </a:rPr>
              <a:t>1</a:t>
            </a:r>
            <a:r>
              <a:rPr lang="el-GR" sz="3600" dirty="0" smtClean="0">
                <a:latin typeface="Calibri" panose="020F0502020204030204" pitchFamily="34" charset="0"/>
              </a:rPr>
              <a:t>μ</a:t>
            </a:r>
            <a:r>
              <a:rPr lang="en-US" sz="3600" dirty="0" smtClean="0">
                <a:latin typeface="Calibri" panose="020F0502020204030204" pitchFamily="34" charset="0"/>
              </a:rPr>
              <a:t> = </a:t>
            </a:r>
            <a:r>
              <a:rPr 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♪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en-US" altLang="en-US" sz="3600" dirty="0" smtClean="0">
              <a:latin typeface="Merienda One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639663" y="2685149"/>
            <a:ext cx="254000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916263" y="2685149"/>
            <a:ext cx="2141051" cy="517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96948" y="3218549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CV</a:t>
            </a:r>
            <a:b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 smtClean="0">
                <a:solidFill>
                  <a:srgbClr val="002F53"/>
                </a:solidFill>
                <a:latin typeface="Calibri" panose="020F0502020204030204" pitchFamily="34" charset="0"/>
              </a:rPr>
              <a:t>be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)</a:t>
            </a:r>
            <a:endParaRPr lang="en-US" sz="32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817544" y="2685149"/>
            <a:ext cx="1565319" cy="54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89231" y="3218549"/>
            <a:ext cx="694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CV:</a:t>
            </a:r>
            <a:b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bu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)</a:t>
            </a:r>
            <a:endParaRPr lang="en-US" sz="32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829713" y="2685149"/>
            <a:ext cx="761626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80687" y="3218549"/>
            <a:ext cx="797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CVC</a:t>
            </a:r>
            <a:b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 smtClean="0">
                <a:solidFill>
                  <a:srgbClr val="002F53"/>
                </a:solidFill>
                <a:latin typeface="Calibri" panose="020F0502020204030204" pitchFamily="34" charset="0"/>
              </a:rPr>
              <a:t>bot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)</a:t>
            </a:r>
            <a:endParaRPr lang="en-US" sz="32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19383" y="2685149"/>
            <a:ext cx="253045" cy="517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8029" y="3202807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CV:C</a:t>
            </a:r>
            <a:b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 smtClean="0">
                <a:solidFill>
                  <a:srgbClr val="002F53"/>
                </a:solidFill>
                <a:latin typeface="Calibri" panose="020F0502020204030204" pitchFamily="34" charset="0"/>
              </a:rPr>
              <a:t>bid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)</a:t>
            </a:r>
            <a:endParaRPr lang="en-US" sz="32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45905" y="2700891"/>
            <a:ext cx="1170794" cy="526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91801" y="3227016"/>
            <a:ext cx="959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CVCC</a:t>
            </a:r>
            <a:b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bord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)</a:t>
            </a:r>
            <a:endParaRPr lang="en-US" sz="32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8882" y="3218549"/>
            <a:ext cx="920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CV:CC</a:t>
            </a:r>
            <a:b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bist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)</a:t>
            </a:r>
            <a:endParaRPr lang="en-US" sz="32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5112" y="3243212"/>
            <a:ext cx="914400" cy="8148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7991" y="3980735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Gill Sans MT Condensed" panose="020B0506020104020203" pitchFamily="34" charset="0"/>
              </a:rPr>
              <a:t>light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2822" y="3219003"/>
            <a:ext cx="1741532" cy="8390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243" y="3980735"/>
            <a:ext cx="593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Gill Sans MT Condensed" panose="020B0506020104020203" pitchFamily="34" charset="0"/>
              </a:rPr>
              <a:t>heavy</a:t>
            </a:r>
            <a:endParaRPr lang="en-US" sz="2000" dirty="0">
              <a:solidFill>
                <a:srgbClr val="FFC000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91339" y="3219003"/>
            <a:ext cx="3008243" cy="814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8325" y="3980735"/>
            <a:ext cx="98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superheavy</a:t>
            </a:r>
            <a:endParaRPr lang="en-US" sz="2000" dirty="0">
              <a:solidFill>
                <a:srgbClr val="FF0000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3378" y="2209800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altLang="en-US" sz="2400" b="1" dirty="0">
                <a:solidFill>
                  <a:srgbClr val="002F53"/>
                </a:solidFill>
                <a:latin typeface="Calibri" panose="020F0502020204030204" pitchFamily="34" charset="0"/>
              </a:rPr>
              <a:t>CV(:)(C)(C)</a:t>
            </a:r>
          </a:p>
        </p:txBody>
      </p:sp>
      <p:cxnSp>
        <p:nvCxnSpPr>
          <p:cNvPr id="23" name="Straight Arrow Connector 22"/>
          <p:cNvCxnSpPr>
            <a:stCxn id="18" idx="2"/>
          </p:cNvCxnSpPr>
          <p:nvPr/>
        </p:nvCxnSpPr>
        <p:spPr>
          <a:xfrm flipH="1">
            <a:off x="1805608" y="4380845"/>
            <a:ext cx="6620" cy="419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092279" y="4380844"/>
            <a:ext cx="6620" cy="419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74488" y="4380845"/>
            <a:ext cx="6620" cy="419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97859" y="482827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Merienda One" panose="02000000000000000000" pitchFamily="2" charset="0"/>
                <a:cs typeface="Arial" panose="020B0604020202020204" pitchFamily="34" charset="0"/>
              </a:rPr>
              <a:t>♪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675041" y="4824509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Merienda One" panose="02000000000000000000" pitchFamily="2" charset="0"/>
                <a:cs typeface="Arial" panose="020B0604020202020204" pitchFamily="34" charset="0"/>
              </a:rPr>
              <a:t>♩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6892882" y="476672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Merienda One" panose="02000000000000000000" pitchFamily="2" charset="0"/>
                <a:cs typeface="Arial" panose="020B0604020202020204" pitchFamily="34" charset="0"/>
              </a:rPr>
              <a:t>♩</a:t>
            </a:r>
            <a:r>
              <a:rPr lang="en-US" sz="2800" dirty="0" smtClean="0">
                <a:latin typeface="Merienda One" panose="02000000000000000000" pitchFamily="2" charset="0"/>
                <a:cs typeface="Arial" panose="020B060402020202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0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Example 3.</a:t>
            </a:r>
            <a:b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Traditional 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meter: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moft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æʔelon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moft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æʔelon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moft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æʔelon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moft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æʔelon</a:t>
            </a: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70817"/>
              </p:ext>
            </p:extLst>
          </p:nvPr>
        </p:nvGraphicFramePr>
        <p:xfrm>
          <a:off x="152400" y="2103280"/>
          <a:ext cx="8801925" cy="145748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61975"/>
                <a:gridCol w="508701"/>
                <a:gridCol w="508701"/>
                <a:gridCol w="645598"/>
                <a:gridCol w="508701"/>
                <a:gridCol w="508701"/>
                <a:gridCol w="508701"/>
                <a:gridCol w="645598"/>
                <a:gridCol w="508701"/>
                <a:gridCol w="508701"/>
                <a:gridCol w="508701"/>
                <a:gridCol w="645598"/>
                <a:gridCol w="570548"/>
                <a:gridCol w="508701"/>
                <a:gridCol w="508701"/>
                <a:gridCol w="645598"/>
              </a:tblGrid>
              <a:tr h="457200"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mor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dæm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zen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ʃo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dæm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ger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dæm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xæn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ʃo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dæm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3332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Example 3.</a:t>
            </a:r>
            <a:b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Traditional 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meter: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moft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æʔelon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moft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æʔelon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moft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æʔelon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moft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æʔelon</a:t>
            </a: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94758"/>
              </p:ext>
            </p:extLst>
          </p:nvPr>
        </p:nvGraphicFramePr>
        <p:xfrm>
          <a:off x="152400" y="2103280"/>
          <a:ext cx="8801925" cy="145748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61975"/>
                <a:gridCol w="508701"/>
                <a:gridCol w="508701"/>
                <a:gridCol w="645598"/>
                <a:gridCol w="508701"/>
                <a:gridCol w="508701"/>
                <a:gridCol w="508701"/>
                <a:gridCol w="645598"/>
                <a:gridCol w="508701"/>
                <a:gridCol w="508701"/>
                <a:gridCol w="508701"/>
                <a:gridCol w="645598"/>
                <a:gridCol w="570548"/>
                <a:gridCol w="508701"/>
                <a:gridCol w="508701"/>
                <a:gridCol w="645598"/>
              </a:tblGrid>
              <a:tr h="457200"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mor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dæm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zen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ʃo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dæm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ger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dæm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xæn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ʃo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dæm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3332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Example 3.</a:t>
            </a:r>
            <a:b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Traditional 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meter: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moft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æʔelon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moft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æʔelon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moft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æʔelon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moft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æʔelon</a:t>
            </a: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78691"/>
              </p:ext>
            </p:extLst>
          </p:nvPr>
        </p:nvGraphicFramePr>
        <p:xfrm>
          <a:off x="152400" y="2103280"/>
          <a:ext cx="8801925" cy="145748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61975"/>
                <a:gridCol w="508701"/>
                <a:gridCol w="508701"/>
                <a:gridCol w="645598"/>
                <a:gridCol w="508701"/>
                <a:gridCol w="508701"/>
                <a:gridCol w="508701"/>
                <a:gridCol w="645598"/>
                <a:gridCol w="508701"/>
                <a:gridCol w="508701"/>
                <a:gridCol w="508701"/>
                <a:gridCol w="645598"/>
                <a:gridCol w="570548"/>
                <a:gridCol w="508701"/>
                <a:gridCol w="508701"/>
                <a:gridCol w="645598"/>
              </a:tblGrid>
              <a:tr h="457200"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mor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dæm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zen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ʃo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dæm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ger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dæm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xæn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ʃo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dæm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3332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Bracket 6"/>
          <p:cNvSpPr/>
          <p:nvPr/>
        </p:nvSpPr>
        <p:spPr>
          <a:xfrm rot="16200000">
            <a:off x="1276160" y="2558162"/>
            <a:ext cx="104775" cy="1801019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 rot="16200000">
            <a:off x="3438922" y="2558163"/>
            <a:ext cx="104775" cy="1801019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6200000">
            <a:off x="5546764" y="2558163"/>
            <a:ext cx="104775" cy="1801019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 rot="16200000">
            <a:off x="7684714" y="2545283"/>
            <a:ext cx="104775" cy="1801019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9" y="3817267"/>
            <a:ext cx="8332811" cy="102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oftael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AR BLANCA" panose="02000000000000000000" pitchFamily="2" charset="0"/>
              </a:rPr>
              <a:t>An overview </a:t>
            </a:r>
            <a:br>
              <a:rPr lang="en-US" altLang="en-US" sz="4000" dirty="0" smtClean="0">
                <a:latin typeface="AR BLANCA" panose="02000000000000000000" pitchFamily="2" charset="0"/>
              </a:rPr>
            </a:br>
            <a:r>
              <a:rPr lang="en-US" altLang="en-US" sz="4000" dirty="0" smtClean="0">
                <a:latin typeface="AR BLANCA" panose="02000000000000000000" pitchFamily="2" charset="0"/>
              </a:rPr>
              <a:t>of Persian poetic meters</a:t>
            </a:r>
            <a:endParaRPr lang="en-US" altLang="en-US" sz="4000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Example 4.</a:t>
            </a:r>
            <a:b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Traditional 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meter: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mostaf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ʔælæton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mostaf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ʔælæton</a:t>
            </a: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94812"/>
              </p:ext>
            </p:extLst>
          </p:nvPr>
        </p:nvGraphicFramePr>
        <p:xfrm>
          <a:off x="647701" y="2124745"/>
          <a:ext cx="7238998" cy="145748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94791"/>
                <a:gridCol w="694791"/>
                <a:gridCol w="694791"/>
                <a:gridCol w="767032"/>
                <a:gridCol w="694791"/>
                <a:gridCol w="694791"/>
                <a:gridCol w="694791"/>
                <a:gridCol w="767032"/>
                <a:gridCol w="694791"/>
                <a:gridCol w="841397"/>
              </a:tblGrid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tæl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xi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næ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ko</a:t>
                      </a: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næd</a:t>
                      </a: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ʃi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rin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zæ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ɣæ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næm</a:t>
                      </a: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3332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Example 4.</a:t>
            </a:r>
            <a:b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Traditional 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meter: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mostaf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ʔælæton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mostaf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ʔælæton</a:t>
            </a: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12426"/>
              </p:ext>
            </p:extLst>
          </p:nvPr>
        </p:nvGraphicFramePr>
        <p:xfrm>
          <a:off x="647701" y="2124745"/>
          <a:ext cx="7238998" cy="145748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94791"/>
                <a:gridCol w="694791"/>
                <a:gridCol w="694791"/>
                <a:gridCol w="767032"/>
                <a:gridCol w="694791"/>
                <a:gridCol w="694791"/>
                <a:gridCol w="694791"/>
                <a:gridCol w="767032"/>
                <a:gridCol w="694791"/>
                <a:gridCol w="841397"/>
              </a:tblGrid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tæl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xi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næ</a:t>
                      </a: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ko</a:t>
                      </a: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næd</a:t>
                      </a: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ʃi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rin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zæ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ɣæ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næm</a:t>
                      </a: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3332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Bracket 7"/>
          <p:cNvSpPr/>
          <p:nvPr/>
        </p:nvSpPr>
        <p:spPr>
          <a:xfrm rot="16200000">
            <a:off x="1307305" y="2784777"/>
            <a:ext cx="52389" cy="129540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 rot="16200000">
            <a:off x="3015365" y="2587839"/>
            <a:ext cx="65269" cy="167640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 rot="16200000">
            <a:off x="4853607" y="2746678"/>
            <a:ext cx="78584" cy="137160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/>
          <p:cNvSpPr/>
          <p:nvPr/>
        </p:nvSpPr>
        <p:spPr>
          <a:xfrm rot="16200000">
            <a:off x="6658967" y="2538516"/>
            <a:ext cx="65487" cy="1801019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1" y="3779526"/>
            <a:ext cx="7195740" cy="86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ostafalat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9623" y="4846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4405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Example 5.</a:t>
            </a:r>
            <a:b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Traditional 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meter: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fa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ʔelon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fa</a:t>
            </a:r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ʔelon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fa</a:t>
            </a:r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ʔelon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fa</a:t>
            </a:r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ʔelon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10797"/>
              </p:ext>
            </p:extLst>
          </p:nvPr>
        </p:nvGraphicFramePr>
        <p:xfrm>
          <a:off x="641797" y="2124745"/>
          <a:ext cx="7480186" cy="145748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29018"/>
                <a:gridCol w="629018"/>
                <a:gridCol w="629018"/>
                <a:gridCol w="694419"/>
                <a:gridCol w="629018"/>
                <a:gridCol w="629018"/>
                <a:gridCol w="629018"/>
                <a:gridCol w="694419"/>
                <a:gridCol w="393700"/>
                <a:gridCol w="761745"/>
                <a:gridCol w="400050"/>
                <a:gridCol w="761745"/>
              </a:tblGrid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næ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xod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ræ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væm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ʃæd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3332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4405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Example 5.</a:t>
            </a:r>
            <a:b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Traditional 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meter: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fa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ʔelon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fa</a:t>
            </a:r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ʔelon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fa</a:t>
            </a:r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ʔelon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fa</a:t>
            </a:r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ʔelon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64040"/>
              </p:ext>
            </p:extLst>
          </p:nvPr>
        </p:nvGraphicFramePr>
        <p:xfrm>
          <a:off x="641797" y="2124745"/>
          <a:ext cx="7480186" cy="145748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29018"/>
                <a:gridCol w="629018"/>
                <a:gridCol w="629018"/>
                <a:gridCol w="694419"/>
                <a:gridCol w="629018"/>
                <a:gridCol w="629018"/>
                <a:gridCol w="629018"/>
                <a:gridCol w="694419"/>
                <a:gridCol w="393700"/>
                <a:gridCol w="761745"/>
                <a:gridCol w="400050"/>
                <a:gridCol w="761745"/>
              </a:tblGrid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næ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xod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ræ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væm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ʃæd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3332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Bracket 7"/>
          <p:cNvSpPr/>
          <p:nvPr/>
        </p:nvSpPr>
        <p:spPr>
          <a:xfrm rot="16200000">
            <a:off x="1463040" y="2635710"/>
            <a:ext cx="45719" cy="160020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ket 13"/>
          <p:cNvSpPr/>
          <p:nvPr/>
        </p:nvSpPr>
        <p:spPr>
          <a:xfrm rot="16200000">
            <a:off x="3410970" y="2612200"/>
            <a:ext cx="45719" cy="166674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/>
          <p:cNvSpPr/>
          <p:nvPr/>
        </p:nvSpPr>
        <p:spPr>
          <a:xfrm rot="16200000">
            <a:off x="5273040" y="2643392"/>
            <a:ext cx="45719" cy="160020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ket 15"/>
          <p:cNvSpPr/>
          <p:nvPr/>
        </p:nvSpPr>
        <p:spPr>
          <a:xfrm rot="16200000">
            <a:off x="6995649" y="2684195"/>
            <a:ext cx="45719" cy="1540218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6" y="3733319"/>
            <a:ext cx="7988121" cy="84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fael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705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4405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Example 6.</a:t>
            </a:r>
            <a:b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Traditional meter: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ʔælon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ʔælon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ʔælon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ʔælon</a:t>
            </a: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51283"/>
              </p:ext>
            </p:extLst>
          </p:nvPr>
        </p:nvGraphicFramePr>
        <p:xfrm>
          <a:off x="641797" y="2124745"/>
          <a:ext cx="7789328" cy="145748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73608"/>
                <a:gridCol w="473608"/>
                <a:gridCol w="473608"/>
                <a:gridCol w="473608"/>
                <a:gridCol w="473608"/>
                <a:gridCol w="473608"/>
                <a:gridCol w="431800"/>
                <a:gridCol w="473608"/>
                <a:gridCol w="473608"/>
                <a:gridCol w="473608"/>
                <a:gridCol w="522851"/>
                <a:gridCol w="501650"/>
                <a:gridCol w="658812"/>
                <a:gridCol w="425450"/>
                <a:gridCol w="412750"/>
                <a:gridCol w="573543"/>
              </a:tblGrid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van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?a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hes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te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ran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ka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dʒa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næm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væd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3332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4405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Example 6.</a:t>
            </a:r>
            <a:b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Traditional meter: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ʔælon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ʔælon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ʔælon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æ</a:t>
            </a:r>
            <a:r>
              <a:rPr lang="en-US" alt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ʔælon</a:t>
            </a: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altLang="en-US" sz="2000" dirty="0" smtClean="0">
              <a:latin typeface="Merienda One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31705"/>
              </p:ext>
            </p:extLst>
          </p:nvPr>
        </p:nvGraphicFramePr>
        <p:xfrm>
          <a:off x="641797" y="2124745"/>
          <a:ext cx="7789328" cy="145748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73608"/>
                <a:gridCol w="473608"/>
                <a:gridCol w="473608"/>
                <a:gridCol w="473608"/>
                <a:gridCol w="473608"/>
                <a:gridCol w="473608"/>
                <a:gridCol w="431800"/>
                <a:gridCol w="473608"/>
                <a:gridCol w="473608"/>
                <a:gridCol w="473608"/>
                <a:gridCol w="522851"/>
                <a:gridCol w="501650"/>
                <a:gridCol w="658812"/>
                <a:gridCol w="425450"/>
                <a:gridCol w="412750"/>
                <a:gridCol w="573543"/>
              </a:tblGrid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ej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van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?a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hes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te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ran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ka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dʒa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næm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ræ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væd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0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  <a:endParaRPr lang="en-US" sz="1600" b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♪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♩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3332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Bracket 7"/>
          <p:cNvSpPr/>
          <p:nvPr/>
        </p:nvSpPr>
        <p:spPr>
          <a:xfrm rot="16200000">
            <a:off x="1505310" y="2644956"/>
            <a:ext cx="64212" cy="160020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/>
          <p:cNvSpPr/>
          <p:nvPr/>
        </p:nvSpPr>
        <p:spPr>
          <a:xfrm rot="16200000">
            <a:off x="3434994" y="2644957"/>
            <a:ext cx="64212" cy="160020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>
          <a:xfrm rot="16200000">
            <a:off x="5273455" y="2644956"/>
            <a:ext cx="64212" cy="160020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 rot="16200000">
            <a:off x="7321195" y="2644955"/>
            <a:ext cx="64212" cy="160020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9" y="3789362"/>
            <a:ext cx="800861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ostafal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6695" y="4648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The analysis </a:t>
            </a:r>
            <a:r>
              <a:rPr lang="en-US" sz="2400" dirty="0">
                <a:latin typeface="Calibri" panose="020F0502020204030204" pitchFamily="34" charset="0"/>
              </a:rPr>
              <a:t>of </a:t>
            </a:r>
            <a:r>
              <a:rPr lang="en-US" sz="2400" dirty="0" smtClean="0">
                <a:latin typeface="Calibri" panose="020F0502020204030204" pitchFamily="34" charset="0"/>
              </a:rPr>
              <a:t>40 commonly used meters showed </a:t>
            </a:r>
            <a:r>
              <a:rPr lang="en-US" sz="2400" dirty="0">
                <a:latin typeface="Calibri" panose="020F0502020204030204" pitchFamily="34" charset="0"/>
              </a:rPr>
              <a:t>that these meters can be formed based on </a:t>
            </a:r>
            <a:r>
              <a:rPr lang="en-US" sz="2400" dirty="0" smtClean="0">
                <a:latin typeface="Calibri" panose="020F0502020204030204" pitchFamily="34" charset="0"/>
              </a:rPr>
              <a:t>repetition of a </a:t>
            </a:r>
            <a:r>
              <a:rPr lang="en-US" sz="2400" dirty="0">
                <a:latin typeface="Calibri" panose="020F0502020204030204" pitchFamily="34" charset="0"/>
              </a:rPr>
              <a:t>small number of rhythmic </a:t>
            </a:r>
            <a:r>
              <a:rPr lang="en-US" sz="2400" dirty="0" smtClean="0">
                <a:latin typeface="Calibri" panose="020F0502020204030204" pitchFamily="34" charset="0"/>
              </a:rPr>
              <a:t>motives. </a:t>
            </a:r>
            <a:endParaRPr lang="en-US" altLang="en-US" sz="2000" dirty="0" smtClean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"/>
          <a:stretch/>
        </p:blipFill>
        <p:spPr bwMode="auto">
          <a:xfrm>
            <a:off x="838200" y="2673575"/>
            <a:ext cx="1676400" cy="77152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mostafalo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040.3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12193" y="3321139"/>
            <a:ext cx="320899" cy="32089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73574"/>
            <a:ext cx="1722720" cy="7715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Moftaelo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917.67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37960" y="3303834"/>
            <a:ext cx="304800" cy="304800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13205"/>
            <a:ext cx="1447800" cy="83189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faelo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4529.895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64628" y="3337238"/>
            <a:ext cx="304800" cy="304800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400425" cy="8477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moftaelon mafaelo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4612.191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81212" y="4657725"/>
            <a:ext cx="304800" cy="304800"/>
          </a:xfrm>
          <a:prstGeom prst="rect">
            <a:avLst/>
          </a:prstGeom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398"/>
            <a:ext cx="3634440" cy="8477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faelaton mafaelo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4560.944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33487" y="4651060"/>
            <a:ext cx="311465" cy="31146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60" y="5307761"/>
            <a:ext cx="3429000" cy="8953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moftaelon faelat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4373.0407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37961" y="6050711"/>
            <a:ext cx="304799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19200"/>
            <a:ext cx="7848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572000" y="21336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1822" y="297917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Change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0" y="35814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47009" y="4501277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mostaf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ʔælon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- </a:t>
            </a:r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mostaf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ʔælon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23" name="mostafal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5105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21336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37338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1956" y="4501277"/>
            <a:ext cx="500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fa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ʔelaton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- 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fa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ʔelaton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-</a:t>
            </a:r>
            <a:r>
              <a:rPr lang="en-US" alt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fa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ʔelaton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-</a:t>
            </a:r>
            <a:r>
              <a:rPr lang="en-US" alt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fa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ʔelon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48090" y="1332557"/>
            <a:ext cx="609600" cy="5724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0"/>
          <a:stretch/>
        </p:blipFill>
        <p:spPr bwMode="auto">
          <a:xfrm>
            <a:off x="1444312" y="1219200"/>
            <a:ext cx="6255376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895600"/>
            <a:ext cx="62769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aaelaat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6522" y="3429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19200"/>
            <a:ext cx="7848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572000" y="21336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37338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68801" y="4501277"/>
            <a:ext cx="580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m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æ</a:t>
            </a:r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fa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ʔilon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- 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m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æ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fa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ʔilon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-</a:t>
            </a:r>
            <a:r>
              <a:rPr lang="en-US" alt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m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æ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fa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ʔilon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-</a:t>
            </a:r>
            <a:r>
              <a:rPr lang="en-US" alt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m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æ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fa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ʔilon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18723" y="1290972"/>
            <a:ext cx="723900" cy="695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43800" y="1290971"/>
            <a:ext cx="723900" cy="695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4" y="2711003"/>
            <a:ext cx="7983366" cy="74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faeel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95798" y="3375289"/>
            <a:ext cx="333728" cy="3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Persian vowels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5"/>
          <a:stretch/>
        </p:blipFill>
        <p:spPr bwMode="auto">
          <a:xfrm>
            <a:off x="1437873" y="1219200"/>
            <a:ext cx="626825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572000" y="21336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37338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6903" y="4501277"/>
            <a:ext cx="399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m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æ</a:t>
            </a:r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fa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ʔilon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- 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m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æ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fa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ʔilon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-</a:t>
            </a:r>
            <a:r>
              <a:rPr lang="en-US" alt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m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æ</a:t>
            </a:r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fa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ʔil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33513" y="1257299"/>
            <a:ext cx="723900" cy="695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14302" y="1278092"/>
            <a:ext cx="1028700" cy="695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3028950"/>
            <a:ext cx="6276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afae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6709" y="33909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21336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37338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83467" y="4501277"/>
            <a:ext cx="637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moft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æʔelon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- 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moft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æʔelon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-</a:t>
            </a:r>
            <a:r>
              <a:rPr lang="en-US" alt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moft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æʔelon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-</a:t>
            </a:r>
            <a:r>
              <a:rPr lang="en-US" alt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moft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æʔelon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89" y="1219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46915" y="297917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Change</a:t>
            </a:r>
            <a:endParaRPr lang="en-US" b="1" dirty="0"/>
          </a:p>
        </p:txBody>
      </p:sp>
      <p:pic>
        <p:nvPicPr>
          <p:cNvPr id="15" name="Moftael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9347" y="5126383"/>
            <a:ext cx="434181" cy="4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21336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37338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6903" y="4501277"/>
            <a:ext cx="393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fæʔelaton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fæʔelaton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-</a:t>
            </a:r>
            <a:r>
              <a:rPr lang="en-US" alt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fæʔelon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373076" y="1301233"/>
            <a:ext cx="547687" cy="571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89" y="1207393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819400"/>
            <a:ext cx="6115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tatant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8618" y="337271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3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21336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37338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83467" y="4501277"/>
            <a:ext cx="629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moft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æʔelon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alt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m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æfaʔelon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-</a:t>
            </a:r>
            <a:r>
              <a:rPr lang="en-US" alt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moft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æʔelon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alt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m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æfaʔelon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46915" y="297917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Change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59" y="1295399"/>
            <a:ext cx="6246059" cy="7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oftaelon mafaaaaael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8780" y="468010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Persian Meters as Rhythmic Patterns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endParaRPr lang="en-US" altLang="en-US" sz="2400" dirty="0" smtClean="0">
              <a:latin typeface="Gill Sans MT Condensed" panose="020B0506020104020203" pitchFamily="34" charset="0"/>
            </a:endParaRPr>
          </a:p>
          <a:p>
            <a:endParaRPr lang="en-US" altLang="en-US" sz="2400" dirty="0">
              <a:latin typeface="Gill Sans MT Condensed" panose="020B0506020104020203" pitchFamily="34" charset="0"/>
            </a:endParaRPr>
          </a:p>
          <a:p>
            <a:endParaRPr lang="en-US" altLang="en-US" sz="2400" dirty="0" smtClean="0">
              <a:latin typeface="Gill Sans MT Condensed" panose="020B0506020104020203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21336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3733800"/>
            <a:ext cx="0" cy="533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35889" y="4501277"/>
            <a:ext cx="507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fæʔelato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latin typeface="Merienda One" panose="02000000000000000000" pitchFamily="2" charset="0"/>
                <a:cs typeface="Arial" panose="020B0604020202020204" pitchFamily="34" charset="0"/>
              </a:rPr>
              <a:t>faʔelaton</a:t>
            </a:r>
            <a:r>
              <a:rPr lang="en-US" dirty="0" smtClean="0">
                <a:latin typeface="Merienda One" panose="02000000000000000000" pitchFamily="2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fæʔelato</a:t>
            </a:r>
            <a:r>
              <a:rPr lang="en-US" dirty="0">
                <a:latin typeface="Merienda One" panose="02000000000000000000" pitchFamily="2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Merienda One" panose="02000000000000000000" pitchFamily="2" charset="0"/>
                <a:cs typeface="Arial" panose="020B0604020202020204" pitchFamily="34" charset="0"/>
              </a:rPr>
              <a:t>faʔelaton</a:t>
            </a:r>
            <a:endParaRPr lang="en-US" dirty="0"/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373076" y="1381388"/>
            <a:ext cx="547687" cy="571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59" y="1295399"/>
            <a:ext cx="6246059" cy="7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4876800" y="1303448"/>
            <a:ext cx="2514600" cy="752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810334"/>
            <a:ext cx="4686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faelato faaaaelaaaaat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400" y="3310520"/>
            <a:ext cx="400261" cy="4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6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erienda One" panose="02000000000000000000" pitchFamily="2" charset="0"/>
              </a:rPr>
              <a:t>Conclusions </a:t>
            </a:r>
            <a:endParaRPr lang="en-US" altLang="en-US" sz="2800" dirty="0">
              <a:latin typeface="Gill Sans MT Condensed" panose="020B0506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MT Condensed" panose="020B05060201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Persian poetic meters can be analyzed as musical rhythmic patterns.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</a:rPr>
              <a:t>The basis for this analysis is to translate each syllable into a musical note based on its relative weight.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The rhythmic patterns corresponding to Persian poetic meters can be categorized into simple, compound and additive meters.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Most frequently used metric patterns can be generated by repetition of a small number of rhythmic motives. 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 dirty="0" smtClean="0">
                <a:latin typeface="AR BLANCA" panose="02000000000000000000" pitchFamily="2" charset="0"/>
              </a:rPr>
              <a:t>Thank you!</a:t>
            </a:r>
            <a:endParaRPr lang="en-US" altLang="en-US" sz="6000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ienda One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Persian vowels</a:t>
            </a:r>
          </a:p>
          <a:p>
            <a:endParaRPr lang="en-US" altLang="en-US" sz="2400" dirty="0" smtClean="0">
              <a:latin typeface="Merienda One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0400" y="1397598"/>
            <a:ext cx="685800" cy="18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70986" y="1057153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Short (V) </a:t>
            </a:r>
            <a:r>
              <a:rPr lang="en-US" sz="2400" dirty="0">
                <a:solidFill>
                  <a:srgbClr val="002F53"/>
                </a:solidFill>
                <a:latin typeface="Calibri" panose="020F0502020204030204" pitchFamily="34" charset="0"/>
              </a:rPr>
              <a:t>– æ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, e, o</a:t>
            </a:r>
            <a:endParaRPr lang="en-US" sz="28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1579079"/>
            <a:ext cx="561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Long (V:) – a, u, </a:t>
            </a:r>
            <a:r>
              <a:rPr lang="en-US" sz="24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i</a:t>
            </a:r>
            <a:r>
              <a:rPr lang="fa-IR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 </a:t>
            </a:r>
            <a:r>
              <a:rPr lang="en-US" sz="20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Windfuhr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F53"/>
                </a:solidFill>
                <a:latin typeface="Calibri" panose="020F0502020204030204" pitchFamily="34" charset="0"/>
              </a:rPr>
              <a:t>(1979</a:t>
            </a:r>
            <a:r>
              <a:rPr lang="en-US" sz="2400" dirty="0">
                <a:solidFill>
                  <a:srgbClr val="002F53"/>
                </a:solidFill>
                <a:latin typeface="Calibri" panose="020F0502020204030204" pitchFamily="34" charset="0"/>
              </a:rPr>
              <a:t>) </a:t>
            </a:r>
            <a:endParaRPr lang="en-US" sz="20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200400" y="1579079"/>
            <a:ext cx="685800" cy="18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ienda One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Persian vowels</a:t>
            </a:r>
          </a:p>
          <a:p>
            <a:r>
              <a:rPr lang="en-US" altLang="en-US" dirty="0" smtClean="0">
                <a:latin typeface="Calibri" panose="020F0502020204030204" pitchFamily="34" charset="0"/>
              </a:rPr>
              <a:t>Syllable structure</a:t>
            </a:r>
          </a:p>
          <a:p>
            <a:endParaRPr lang="en-US" altLang="en-US" sz="2400" dirty="0" smtClean="0">
              <a:latin typeface="Merienda One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0400" y="1397598"/>
            <a:ext cx="685800" cy="18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70986" y="1057153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Short (V) </a:t>
            </a:r>
            <a:r>
              <a:rPr lang="en-US" sz="2400" dirty="0">
                <a:solidFill>
                  <a:srgbClr val="002F53"/>
                </a:solidFill>
                <a:latin typeface="Calibri" panose="020F0502020204030204" pitchFamily="34" charset="0"/>
              </a:rPr>
              <a:t>– æ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, e, o</a:t>
            </a:r>
            <a:endParaRPr lang="en-US" sz="28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1579079"/>
            <a:ext cx="561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Long (V:) – a, u, </a:t>
            </a:r>
            <a:r>
              <a:rPr lang="en-US" sz="24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i</a:t>
            </a:r>
            <a:r>
              <a:rPr lang="fa-IR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 </a:t>
            </a:r>
            <a:r>
              <a:rPr lang="en-US" sz="20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Windfuhr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F53"/>
                </a:solidFill>
                <a:latin typeface="Calibri" panose="020F0502020204030204" pitchFamily="34" charset="0"/>
              </a:rPr>
              <a:t>(1979</a:t>
            </a:r>
            <a:r>
              <a:rPr lang="en-US" sz="2400" dirty="0">
                <a:solidFill>
                  <a:srgbClr val="002F53"/>
                </a:solidFill>
                <a:latin typeface="Calibri" panose="020F0502020204030204" pitchFamily="34" charset="0"/>
              </a:rPr>
              <a:t>) </a:t>
            </a:r>
            <a:endParaRPr lang="en-US" sz="20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200400" y="1579079"/>
            <a:ext cx="685800" cy="18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ienda One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Persian vowels</a:t>
            </a:r>
          </a:p>
          <a:p>
            <a:r>
              <a:rPr lang="en-US" altLang="en-US" dirty="0" smtClean="0">
                <a:latin typeface="Calibri" panose="020F0502020204030204" pitchFamily="34" charset="0"/>
              </a:rPr>
              <a:t>Syllable structure</a:t>
            </a:r>
          </a:p>
          <a:p>
            <a:pPr marL="0" indent="0">
              <a:buNone/>
            </a:pPr>
            <a:r>
              <a:rPr lang="en-US" altLang="en-US" sz="2400" b="1" dirty="0" smtClean="0">
                <a:latin typeface="Calibri" panose="020F0502020204030204" pitchFamily="34" charset="0"/>
              </a:rPr>
              <a:t>			        CV</a:t>
            </a:r>
            <a:r>
              <a:rPr lang="en-US" altLang="en-US" sz="2400" b="1" dirty="0">
                <a:latin typeface="Calibri" panose="020F0502020204030204" pitchFamily="34" charset="0"/>
              </a:rPr>
              <a:t>(:)(C)(C)</a:t>
            </a:r>
          </a:p>
          <a:p>
            <a:endParaRPr lang="en-US" altLang="en-US" dirty="0" smtClean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Merienda One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0400" y="1397598"/>
            <a:ext cx="685800" cy="18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70986" y="1057153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Short (V) </a:t>
            </a:r>
            <a:r>
              <a:rPr lang="en-US" sz="2400" dirty="0">
                <a:solidFill>
                  <a:srgbClr val="002F53"/>
                </a:solidFill>
                <a:latin typeface="Calibri" panose="020F0502020204030204" pitchFamily="34" charset="0"/>
              </a:rPr>
              <a:t>– æ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, e, o</a:t>
            </a:r>
            <a:endParaRPr lang="en-US" sz="28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1579079"/>
            <a:ext cx="561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Long (V:) – a, u, </a:t>
            </a:r>
            <a:r>
              <a:rPr lang="en-US" sz="24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i</a:t>
            </a:r>
            <a:r>
              <a:rPr lang="fa-IR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 </a:t>
            </a:r>
            <a:r>
              <a:rPr lang="en-US" sz="20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Windfuhr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F53"/>
                </a:solidFill>
                <a:latin typeface="Calibri" panose="020F0502020204030204" pitchFamily="34" charset="0"/>
              </a:rPr>
              <a:t>(1979</a:t>
            </a:r>
            <a:r>
              <a:rPr lang="en-US" sz="2400" dirty="0">
                <a:solidFill>
                  <a:srgbClr val="002F53"/>
                </a:solidFill>
                <a:latin typeface="Calibri" panose="020F0502020204030204" pitchFamily="34" charset="0"/>
              </a:rPr>
              <a:t>) </a:t>
            </a:r>
            <a:endParaRPr lang="en-US" sz="20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200400" y="1579079"/>
            <a:ext cx="685800" cy="18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00200" y="2843735"/>
            <a:ext cx="254000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876800" y="2843735"/>
            <a:ext cx="2141051" cy="517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57485" y="3377135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CV</a:t>
            </a:r>
            <a:b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 smtClean="0">
                <a:solidFill>
                  <a:srgbClr val="002F53"/>
                </a:solidFill>
                <a:latin typeface="Calibri" panose="020F0502020204030204" pitchFamily="34" charset="0"/>
              </a:rPr>
              <a:t>be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)</a:t>
            </a:r>
            <a:endParaRPr lang="en-US" sz="32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778081" y="2843735"/>
            <a:ext cx="1565319" cy="54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9769" y="3377135"/>
            <a:ext cx="694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CV: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/>
              <a:t>bu</a:t>
            </a:r>
            <a:r>
              <a:rPr lang="en-US" dirty="0"/>
              <a:t>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790250" y="2843735"/>
            <a:ext cx="761626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1224" y="3377135"/>
            <a:ext cx="797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CVC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bot</a:t>
            </a:r>
            <a:r>
              <a:rPr lang="en-US" dirty="0"/>
              <a:t>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79920" y="2843735"/>
            <a:ext cx="253045" cy="517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8566" y="3361393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CV:C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bid</a:t>
            </a:r>
            <a:r>
              <a:rPr lang="en-US" dirty="0"/>
              <a:t>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806442" y="2859477"/>
            <a:ext cx="1170794" cy="526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52339" y="3385602"/>
            <a:ext cx="959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CVCC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/>
              <a:t>bord</a:t>
            </a:r>
            <a:r>
              <a:rPr lang="en-US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39419" y="3377135"/>
            <a:ext cx="920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CV:CC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/>
              <a:t>bist</a:t>
            </a:r>
            <a:r>
              <a:rPr lang="en-US" dirty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5931" y="2488641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Darzi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(1993)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erienda One" panose="02000000000000000000" pitchFamily="2" charset="0"/>
              </a:rPr>
              <a:t>Persian Meters</a:t>
            </a:r>
            <a:endParaRPr lang="en-US" altLang="en-US" sz="4000" dirty="0">
              <a:latin typeface="Merienda One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88618" y="3710781"/>
            <a:ext cx="1355382" cy="1600200"/>
          </a:xfrm>
          <a:prstGeom prst="roundRect">
            <a:avLst/>
          </a:prstGeom>
          <a:solidFill>
            <a:srgbClr val="EC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ienda One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319"/>
            <a:ext cx="8153400" cy="4830763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Persian vowels</a:t>
            </a:r>
          </a:p>
          <a:p>
            <a:r>
              <a:rPr lang="en-US" altLang="en-US" dirty="0" smtClean="0">
                <a:latin typeface="Calibri" panose="020F0502020204030204" pitchFamily="34" charset="0"/>
              </a:rPr>
              <a:t>Syllable structure</a:t>
            </a:r>
          </a:p>
          <a:p>
            <a:pPr marL="0" indent="0">
              <a:buNone/>
            </a:pPr>
            <a:r>
              <a:rPr lang="en-US" altLang="en-US" sz="2400" b="1" dirty="0" smtClean="0">
                <a:latin typeface="Calibri" panose="020F0502020204030204" pitchFamily="34" charset="0"/>
              </a:rPr>
              <a:t>			        CV</a:t>
            </a:r>
            <a:r>
              <a:rPr lang="en-US" altLang="en-US" sz="2400" b="1" dirty="0">
                <a:latin typeface="Calibri" panose="020F0502020204030204" pitchFamily="34" charset="0"/>
              </a:rPr>
              <a:t>(:)(C)(C)</a:t>
            </a:r>
          </a:p>
          <a:p>
            <a:endParaRPr lang="en-US" altLang="en-US" dirty="0" smtClean="0">
              <a:latin typeface="Calibri" panose="020F0502020204030204" pitchFamily="34" charset="0"/>
            </a:endParaRPr>
          </a:p>
          <a:p>
            <a:endParaRPr lang="en-US" altLang="en-US" sz="2400" dirty="0" smtClean="0">
              <a:latin typeface="Merienda One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0400" y="1397598"/>
            <a:ext cx="685800" cy="18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70986" y="1057153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Short (V) </a:t>
            </a:r>
            <a:r>
              <a:rPr lang="en-US" sz="2400" dirty="0">
                <a:solidFill>
                  <a:srgbClr val="002F53"/>
                </a:solidFill>
                <a:latin typeface="Calibri" panose="020F0502020204030204" pitchFamily="34" charset="0"/>
              </a:rPr>
              <a:t>– æ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, e, o</a:t>
            </a:r>
            <a:endParaRPr lang="en-US" sz="28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1579079"/>
            <a:ext cx="561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Long (V:) – a, u, </a:t>
            </a:r>
            <a:r>
              <a:rPr lang="en-US" sz="24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i</a:t>
            </a:r>
            <a:r>
              <a:rPr lang="fa-IR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 </a:t>
            </a:r>
            <a:r>
              <a:rPr lang="en-US" sz="20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Windfuhr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F53"/>
                </a:solidFill>
                <a:latin typeface="Calibri" panose="020F0502020204030204" pitchFamily="34" charset="0"/>
              </a:rPr>
              <a:t>(1979</a:t>
            </a:r>
            <a:r>
              <a:rPr lang="en-US" sz="2400" dirty="0">
                <a:solidFill>
                  <a:srgbClr val="002F53"/>
                </a:solidFill>
                <a:latin typeface="Calibri" panose="020F0502020204030204" pitchFamily="34" charset="0"/>
              </a:rPr>
              <a:t>) </a:t>
            </a:r>
            <a:endParaRPr lang="en-US" sz="20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200400" y="1579079"/>
            <a:ext cx="685800" cy="18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00200" y="2843735"/>
            <a:ext cx="254000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876800" y="2843735"/>
            <a:ext cx="2141051" cy="517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57485" y="3377135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CV</a:t>
            </a:r>
            <a:b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 smtClean="0">
                <a:solidFill>
                  <a:srgbClr val="002F53"/>
                </a:solidFill>
                <a:latin typeface="Calibri" panose="020F0502020204030204" pitchFamily="34" charset="0"/>
              </a:rPr>
              <a:t>be</a:t>
            </a:r>
            <a:r>
              <a:rPr lang="en-US" sz="24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)</a:t>
            </a:r>
            <a:endParaRPr lang="en-US" sz="3200" dirty="0">
              <a:solidFill>
                <a:srgbClr val="002F53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778081" y="2843735"/>
            <a:ext cx="1565319" cy="54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9769" y="3377135"/>
            <a:ext cx="694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CV: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/>
              <a:t>bu</a:t>
            </a:r>
            <a:r>
              <a:rPr lang="en-US" dirty="0"/>
              <a:t>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790250" y="2843735"/>
            <a:ext cx="761626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1224" y="3377135"/>
            <a:ext cx="797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CVC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bot</a:t>
            </a:r>
            <a:r>
              <a:rPr lang="en-US" dirty="0"/>
              <a:t>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79920" y="2843735"/>
            <a:ext cx="253045" cy="517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8566" y="3361393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CV:C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bid</a:t>
            </a:r>
            <a:r>
              <a:rPr lang="en-US" dirty="0"/>
              <a:t>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806442" y="2859477"/>
            <a:ext cx="1170794" cy="526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52339" y="3385602"/>
            <a:ext cx="959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CVCC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/>
              <a:t>bord</a:t>
            </a:r>
            <a:r>
              <a:rPr lang="en-US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39419" y="3377135"/>
            <a:ext cx="920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2F5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CV:CC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/>
              <a:t>bist</a:t>
            </a:r>
            <a:r>
              <a:rPr lang="en-US" dirty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5931" y="2488641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F53"/>
                </a:solidFill>
                <a:latin typeface="Calibri" panose="020F0502020204030204" pitchFamily="34" charset="0"/>
              </a:rPr>
              <a:t>Darzi</a:t>
            </a:r>
            <a:r>
              <a:rPr lang="en-US" sz="2000" dirty="0" smtClean="0">
                <a:solidFill>
                  <a:srgbClr val="002F53"/>
                </a:solidFill>
                <a:latin typeface="Calibri" panose="020F0502020204030204" pitchFamily="34" charset="0"/>
              </a:rPr>
              <a:t> (1993)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5649" y="3401798"/>
            <a:ext cx="914400" cy="8148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18528" y="4139321"/>
            <a:ext cx="64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light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93359" y="3377589"/>
            <a:ext cx="1651903" cy="8390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41248" y="4139321"/>
            <a:ext cx="799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heavy</a:t>
            </a:r>
            <a:endParaRPr lang="en-US" sz="20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18192" y="3377589"/>
            <a:ext cx="2941927" cy="839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00800" y="4139321"/>
            <a:ext cx="1387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superheavy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prussian_blue</Template>
  <TotalTime>3394</TotalTime>
  <Words>1803</Words>
  <Application>Microsoft Office PowerPoint</Application>
  <PresentationFormat>On-screen Show (4:3)</PresentationFormat>
  <Paragraphs>1448</Paragraphs>
  <Slides>56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Musical Rhythm in Persian Poetic Meters</vt:lpstr>
      <vt:lpstr>Hamed Rahmani</vt:lpstr>
      <vt:lpstr>Outline</vt:lpstr>
      <vt:lpstr>An overview  of Persian poetic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</vt:lpstr>
      <vt:lpstr>Persian meters  as rhythmic patterns</vt:lpstr>
      <vt:lpstr>Metrical Structure and Rhythm</vt:lpstr>
      <vt:lpstr>Metrical Structure and Rhythm</vt:lpstr>
      <vt:lpstr>Metrical Structure and Rhythm</vt:lpstr>
      <vt:lpstr>Metrical Structure and Rhythm</vt:lpstr>
      <vt:lpstr>Metrical Structure and Rhythm</vt:lpstr>
      <vt:lpstr>Simple, Compound and Additive Meters</vt:lpstr>
      <vt:lpstr>Simple, Compound and Additive Meters</vt:lpstr>
      <vt:lpstr>Simple, Compound and Additive Meters</vt:lpstr>
      <vt:lpstr>From Syllables to Notes</vt:lpstr>
      <vt:lpstr>From Syllables to Notes</vt:lpstr>
      <vt:lpstr>From Syllables to Notes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Persian Meters as Rhythmic Patterns</vt:lpstr>
      <vt:lpstr>Conclusions 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Rhythm in Persian Poetic Meters</dc:title>
  <dc:creator>Ehsan Shafiee</dc:creator>
  <cp:lastModifiedBy>Presentrer</cp:lastModifiedBy>
  <cp:revision>106</cp:revision>
  <dcterms:created xsi:type="dcterms:W3CDTF">2017-04-25T23:04:40Z</dcterms:created>
  <dcterms:modified xsi:type="dcterms:W3CDTF">2017-04-29T15:12:43Z</dcterms:modified>
</cp:coreProperties>
</file>