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24" r:id="rId1"/>
  </p:sldMasterIdLst>
  <p:notesMasterIdLst>
    <p:notesMasterId r:id="rId23"/>
  </p:notesMasterIdLst>
  <p:handoutMasterIdLst>
    <p:handoutMasterId r:id="rId24"/>
  </p:handoutMasterIdLst>
  <p:sldIdLst>
    <p:sldId id="257" r:id="rId2"/>
    <p:sldId id="258" r:id="rId3"/>
    <p:sldId id="331" r:id="rId4"/>
    <p:sldId id="278" r:id="rId5"/>
    <p:sldId id="325" r:id="rId6"/>
    <p:sldId id="279" r:id="rId7"/>
    <p:sldId id="326" r:id="rId8"/>
    <p:sldId id="280" r:id="rId9"/>
    <p:sldId id="281" r:id="rId10"/>
    <p:sldId id="332" r:id="rId11"/>
    <p:sldId id="344" r:id="rId12"/>
    <p:sldId id="345" r:id="rId13"/>
    <p:sldId id="346" r:id="rId14"/>
    <p:sldId id="340" r:id="rId15"/>
    <p:sldId id="341" r:id="rId16"/>
    <p:sldId id="282" r:id="rId17"/>
    <p:sldId id="342" r:id="rId18"/>
    <p:sldId id="287" r:id="rId19"/>
    <p:sldId id="337" r:id="rId20"/>
    <p:sldId id="338" r:id="rId21"/>
    <p:sldId id="330"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Front Matter" id="{15202A74-163D-4B71-BBA8-E2FCD164262F}">
          <p14:sldIdLst>
            <p14:sldId id="257"/>
            <p14:sldId id="258"/>
            <p14:sldId id="331"/>
            <p14:sldId id="278"/>
            <p14:sldId id="325"/>
            <p14:sldId id="279"/>
            <p14:sldId id="326"/>
            <p14:sldId id="280"/>
            <p14:sldId id="281"/>
            <p14:sldId id="332"/>
            <p14:sldId id="344"/>
            <p14:sldId id="345"/>
            <p14:sldId id="346"/>
            <p14:sldId id="340"/>
            <p14:sldId id="341"/>
            <p14:sldId id="282"/>
            <p14:sldId id="342"/>
            <p14:sldId id="287"/>
            <p14:sldId id="337"/>
            <p14:sldId id="338"/>
            <p14:sldId id="330"/>
          </p14:sldIdLst>
        </p14:section>
        <p14:section name="Group Member 1" id="{0860697E-8C4A-43F9-A7C0-C435911657B2}">
          <p14:sldIdLst/>
        </p14:section>
        <p14:section name="Group Member 2" id="{ED02CA79-8112-418E-8BC2-0FD9B68AECB3}">
          <p14:sldIdLst/>
        </p14:section>
        <p14:section name="Group Member 3" id="{0DAD77B1-60C5-4EB2-933E-C56E97A5B2A7}">
          <p14:sldIdLst/>
        </p14:section>
        <p14:section name="General Closing" id="{4AB6C702-EE4D-4283-ACB0-770710E41AE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AF400"/>
    <a:srgbClr val="E7E200"/>
    <a:srgbClr val="CDC800"/>
    <a:srgbClr val="FFFF99"/>
    <a:srgbClr val="8413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0445" autoAdjust="0"/>
  </p:normalViewPr>
  <p:slideViewPr>
    <p:cSldViewPr snapToGrid="0">
      <p:cViewPr varScale="1">
        <p:scale>
          <a:sx n="66" d="100"/>
          <a:sy n="66" d="100"/>
        </p:scale>
        <p:origin x="1232" y="36"/>
      </p:cViewPr>
      <p:guideLst>
        <p:guide orient="horz" pos="2160"/>
        <p:guide pos="2880"/>
      </p:guideLst>
    </p:cSldViewPr>
  </p:slideViewPr>
  <p:notesTextViewPr>
    <p:cViewPr>
      <p:scale>
        <a:sx n="1" d="1"/>
        <a:sy n="1" d="1"/>
      </p:scale>
      <p:origin x="0" y="0"/>
    </p:cViewPr>
  </p:notesTextViewPr>
  <p:sorterViewPr>
    <p:cViewPr>
      <p:scale>
        <a:sx n="100" d="100"/>
        <a:sy n="100" d="100"/>
      </p:scale>
      <p:origin x="0" y="-2166"/>
    </p:cViewPr>
  </p:sorterViewPr>
  <p:notesViewPr>
    <p:cSldViewPr snapToGrid="0">
      <p:cViewPr varScale="1">
        <p:scale>
          <a:sx n="85" d="100"/>
          <a:sy n="85" d="100"/>
        </p:scale>
        <p:origin x="-383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oleObject" Target="../embeddings/oleObject2.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'[Fig1_Source.xlsx]Fig 4'!$A$2</c:f>
              <c:strCache>
                <c:ptCount val="1"/>
                <c:pt idx="0">
                  <c:v>Simple</c:v>
                </c:pt>
              </c:strCache>
            </c:strRef>
          </c:tx>
          <c:spPr>
            <a:pattFill prst="dkDnDiag">
              <a:fgClr>
                <a:schemeClr val="tx1">
                  <a:lumMod val="95000"/>
                  <a:lumOff val="5000"/>
                </a:schemeClr>
              </a:fgClr>
              <a:bgClr>
                <a:schemeClr val="bg1"/>
              </a:bgClr>
            </a:pattFill>
            <a:ln>
              <a:noFill/>
            </a:ln>
            <a:effectLst/>
          </c:spPr>
          <c:invertIfNegative val="0"/>
          <c:cat>
            <c:strRef>
              <c:f>'[Fig1_Source.xlsx]Fig 4'!$B$1:$F$1</c:f>
              <c:strCache>
                <c:ptCount val="5"/>
                <c:pt idx="0">
                  <c:v>Existential</c:v>
                </c:pt>
                <c:pt idx="1">
                  <c:v>Possession</c:v>
                </c:pt>
                <c:pt idx="2">
                  <c:v>Neutral</c:v>
                </c:pt>
                <c:pt idx="3">
                  <c:v>Specific</c:v>
                </c:pt>
                <c:pt idx="4">
                  <c:v>Perception</c:v>
                </c:pt>
              </c:strCache>
            </c:strRef>
          </c:cat>
          <c:val>
            <c:numRef>
              <c:f>'[Fig1_Source.xlsx]Fig 4'!$B$2:$F$2</c:f>
              <c:numCache>
                <c:formatCode>0%</c:formatCode>
                <c:ptCount val="5"/>
                <c:pt idx="0" formatCode="0.00%">
                  <c:v>2.6700000000000002E-2</c:v>
                </c:pt>
                <c:pt idx="1">
                  <c:v>0.05</c:v>
                </c:pt>
                <c:pt idx="2" formatCode="0.00%">
                  <c:v>0.25330000000000003</c:v>
                </c:pt>
                <c:pt idx="3">
                  <c:v>0.55000000000000004</c:v>
                </c:pt>
                <c:pt idx="4">
                  <c:v>0.12</c:v>
                </c:pt>
              </c:numCache>
            </c:numRef>
          </c:val>
          <c:extLst>
            <c:ext xmlns:c16="http://schemas.microsoft.com/office/drawing/2014/chart" uri="{C3380CC4-5D6E-409C-BE32-E72D297353CC}">
              <c16:uniqueId val="{00000000-ED2D-47BD-8A0B-FC326F2929C7}"/>
            </c:ext>
          </c:extLst>
        </c:ser>
        <c:ser>
          <c:idx val="1"/>
          <c:order val="1"/>
          <c:tx>
            <c:strRef>
              <c:f>'[Fig1_Source.xlsx]Fig 4'!$A$3</c:f>
              <c:strCache>
                <c:ptCount val="1"/>
                <c:pt idx="0">
                  <c:v>CP</c:v>
                </c:pt>
              </c:strCache>
            </c:strRef>
          </c:tx>
          <c:spPr>
            <a:pattFill prst="dkUpDiag">
              <a:fgClr>
                <a:schemeClr val="bg1">
                  <a:lumMod val="75000"/>
                </a:schemeClr>
              </a:fgClr>
              <a:bgClr>
                <a:schemeClr val="bg1"/>
              </a:bgClr>
            </a:pattFill>
            <a:ln>
              <a:noFill/>
            </a:ln>
            <a:effectLst/>
          </c:spPr>
          <c:invertIfNegative val="0"/>
          <c:cat>
            <c:strRef>
              <c:f>'[Fig1_Source.xlsx]Fig 4'!$B$1:$F$1</c:f>
              <c:strCache>
                <c:ptCount val="5"/>
                <c:pt idx="0">
                  <c:v>Existential</c:v>
                </c:pt>
                <c:pt idx="1">
                  <c:v>Possession</c:v>
                </c:pt>
                <c:pt idx="2">
                  <c:v>Neutral</c:v>
                </c:pt>
                <c:pt idx="3">
                  <c:v>Specific</c:v>
                </c:pt>
                <c:pt idx="4">
                  <c:v>Perception</c:v>
                </c:pt>
              </c:strCache>
            </c:strRef>
          </c:cat>
          <c:val>
            <c:numRef>
              <c:f>'[Fig1_Source.xlsx]Fig 4'!$B$3:$F$3</c:f>
              <c:numCache>
                <c:formatCode>0%</c:formatCode>
                <c:ptCount val="5"/>
                <c:pt idx="0" formatCode="0.00%">
                  <c:v>0.04</c:v>
                </c:pt>
                <c:pt idx="1">
                  <c:v>0</c:v>
                </c:pt>
                <c:pt idx="2" formatCode="0.00%">
                  <c:v>0.02</c:v>
                </c:pt>
                <c:pt idx="3">
                  <c:v>0.95</c:v>
                </c:pt>
                <c:pt idx="4">
                  <c:v>0</c:v>
                </c:pt>
              </c:numCache>
            </c:numRef>
          </c:val>
          <c:extLst>
            <c:ext xmlns:c16="http://schemas.microsoft.com/office/drawing/2014/chart" uri="{C3380CC4-5D6E-409C-BE32-E72D297353CC}">
              <c16:uniqueId val="{00000001-ED2D-47BD-8A0B-FC326F2929C7}"/>
            </c:ext>
          </c:extLst>
        </c:ser>
        <c:dLbls>
          <c:showLegendKey val="0"/>
          <c:showVal val="0"/>
          <c:showCatName val="0"/>
          <c:showSerName val="0"/>
          <c:showPercent val="0"/>
          <c:showBubbleSize val="0"/>
        </c:dLbls>
        <c:gapWidth val="219"/>
        <c:overlap val="-27"/>
        <c:axId val="-1529763536"/>
        <c:axId val="-1529773872"/>
      </c:barChart>
      <c:catAx>
        <c:axId val="-1529763536"/>
        <c:scaling>
          <c:orientation val="minMax"/>
        </c:scaling>
        <c:delete val="0"/>
        <c:axPos val="b"/>
        <c:numFmt formatCode="General" sourceLinked="1"/>
        <c:majorTickMark val="none"/>
        <c:minorTickMark val="none"/>
        <c:tickLblPos val="nextTo"/>
        <c:spPr>
          <a:noFill/>
          <a:ln w="19050"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Garamond" panose="02020404030301010803" pitchFamily="18" charset="0"/>
                <a:ea typeface="+mn-ea"/>
                <a:cs typeface="+mn-cs"/>
              </a:defRPr>
            </a:pPr>
            <a:endParaRPr lang="en-US"/>
          </a:p>
        </c:txPr>
        <c:crossAx val="-1529773872"/>
        <c:crosses val="autoZero"/>
        <c:auto val="1"/>
        <c:lblAlgn val="ctr"/>
        <c:lblOffset val="100"/>
        <c:noMultiLvlLbl val="0"/>
      </c:catAx>
      <c:valAx>
        <c:axId val="-1529773872"/>
        <c:scaling>
          <c:orientation val="minMax"/>
        </c:scaling>
        <c:delete val="0"/>
        <c:axPos val="l"/>
        <c:majorGridlines>
          <c:spPr>
            <a:ln w="9525" cap="flat" cmpd="sng" algn="ctr">
              <a:noFill/>
              <a:round/>
            </a:ln>
            <a:effectLst/>
          </c:spPr>
        </c:majorGridlines>
        <c:numFmt formatCode="0.00%" sourceLinked="1"/>
        <c:majorTickMark val="none"/>
        <c:minorTickMark val="none"/>
        <c:tickLblPos val="nextTo"/>
        <c:spPr>
          <a:noFill/>
          <a:ln w="19050">
            <a:solidFill>
              <a:schemeClr val="tx1"/>
            </a:solid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Garamond" panose="02020404030301010803" pitchFamily="18" charset="0"/>
                <a:ea typeface="+mn-ea"/>
                <a:cs typeface="+mn-cs"/>
              </a:defRPr>
            </a:pPr>
            <a:endParaRPr lang="en-US"/>
          </a:p>
        </c:txPr>
        <c:crossAx val="-15297635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Garamond" panose="02020404030301010803" pitchFamily="18" charset="0"/>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100">
          <a:latin typeface="Garamond" panose="02020404030301010803"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700108381974657E-2"/>
          <c:y val="2.221317650317943E-2"/>
          <c:w val="0.89357020670923593"/>
          <c:h val="0.7823238169542216"/>
        </c:manualLayout>
      </c:layout>
      <c:barChart>
        <c:barDir val="col"/>
        <c:grouping val="clustered"/>
        <c:varyColors val="0"/>
        <c:ser>
          <c:idx val="0"/>
          <c:order val="0"/>
          <c:tx>
            <c:strRef>
              <c:f>'Fig 3'!$B$2</c:f>
              <c:strCache>
                <c:ptCount val="1"/>
                <c:pt idx="0">
                  <c:v>Simple</c:v>
                </c:pt>
              </c:strCache>
            </c:strRef>
          </c:tx>
          <c:spPr>
            <a:pattFill prst="dkUpDiag">
              <a:fgClr>
                <a:schemeClr val="tx1"/>
              </a:fgClr>
              <a:bgClr>
                <a:schemeClr val="bg1"/>
              </a:bgClr>
            </a:pattFill>
            <a:ln>
              <a:noFill/>
            </a:ln>
            <a:effectLst/>
          </c:spPr>
          <c:invertIfNegative val="0"/>
          <c:cat>
            <c:strRef>
              <c:f>'Fig 3'!$C$1:$E$1</c:f>
              <c:strCache>
                <c:ptCount val="3"/>
                <c:pt idx="0">
                  <c:v>Intransitive</c:v>
                </c:pt>
                <c:pt idx="1">
                  <c:v>Transitive</c:v>
                </c:pt>
                <c:pt idx="2">
                  <c:v>Passive</c:v>
                </c:pt>
              </c:strCache>
            </c:strRef>
          </c:cat>
          <c:val>
            <c:numRef>
              <c:f>'Fig 3'!$C$2:$E$2</c:f>
              <c:numCache>
                <c:formatCode>0%</c:formatCode>
                <c:ptCount val="3"/>
                <c:pt idx="0">
                  <c:v>0.69</c:v>
                </c:pt>
                <c:pt idx="1">
                  <c:v>0.27</c:v>
                </c:pt>
                <c:pt idx="2">
                  <c:v>0.04</c:v>
                </c:pt>
              </c:numCache>
            </c:numRef>
          </c:val>
          <c:extLst>
            <c:ext xmlns:c16="http://schemas.microsoft.com/office/drawing/2014/chart" uri="{C3380CC4-5D6E-409C-BE32-E72D297353CC}">
              <c16:uniqueId val="{00000000-A394-4C1F-8737-CC1BA870F24C}"/>
            </c:ext>
          </c:extLst>
        </c:ser>
        <c:ser>
          <c:idx val="1"/>
          <c:order val="1"/>
          <c:tx>
            <c:strRef>
              <c:f>'Fig 3'!$B$3</c:f>
              <c:strCache>
                <c:ptCount val="1"/>
                <c:pt idx="0">
                  <c:v>CP</c:v>
                </c:pt>
              </c:strCache>
            </c:strRef>
          </c:tx>
          <c:spPr>
            <a:pattFill prst="dkDnDiag">
              <a:fgClr>
                <a:schemeClr val="bg1">
                  <a:lumMod val="75000"/>
                </a:schemeClr>
              </a:fgClr>
              <a:bgClr>
                <a:schemeClr val="bg1"/>
              </a:bgClr>
            </a:pattFill>
            <a:ln>
              <a:noFill/>
            </a:ln>
            <a:effectLst/>
          </c:spPr>
          <c:invertIfNegative val="0"/>
          <c:cat>
            <c:strRef>
              <c:f>'Fig 3'!$C$1:$E$1</c:f>
              <c:strCache>
                <c:ptCount val="3"/>
                <c:pt idx="0">
                  <c:v>Intransitive</c:v>
                </c:pt>
                <c:pt idx="1">
                  <c:v>Transitive</c:v>
                </c:pt>
                <c:pt idx="2">
                  <c:v>Passive</c:v>
                </c:pt>
              </c:strCache>
            </c:strRef>
          </c:cat>
          <c:val>
            <c:numRef>
              <c:f>'Fig 3'!$C$3:$E$3</c:f>
              <c:numCache>
                <c:formatCode>0%</c:formatCode>
                <c:ptCount val="3"/>
                <c:pt idx="0">
                  <c:v>0.43409999999999999</c:v>
                </c:pt>
                <c:pt idx="1">
                  <c:v>0.49609999999999999</c:v>
                </c:pt>
                <c:pt idx="2">
                  <c:v>6.9800000000000001E-2</c:v>
                </c:pt>
              </c:numCache>
            </c:numRef>
          </c:val>
          <c:extLst>
            <c:ext xmlns:c16="http://schemas.microsoft.com/office/drawing/2014/chart" uri="{C3380CC4-5D6E-409C-BE32-E72D297353CC}">
              <c16:uniqueId val="{00000001-A394-4C1F-8737-CC1BA870F24C}"/>
            </c:ext>
          </c:extLst>
        </c:ser>
        <c:dLbls>
          <c:showLegendKey val="0"/>
          <c:showVal val="0"/>
          <c:showCatName val="0"/>
          <c:showSerName val="0"/>
          <c:showPercent val="0"/>
          <c:showBubbleSize val="0"/>
        </c:dLbls>
        <c:gapWidth val="219"/>
        <c:overlap val="-27"/>
        <c:axId val="750494088"/>
        <c:axId val="750498040"/>
      </c:barChart>
      <c:catAx>
        <c:axId val="750494088"/>
        <c:scaling>
          <c:orientation val="minMax"/>
        </c:scaling>
        <c:delete val="0"/>
        <c:axPos val="b"/>
        <c:numFmt formatCode="General" sourceLinked="1"/>
        <c:majorTickMark val="none"/>
        <c:minorTickMark val="none"/>
        <c:tickLblPos val="nextTo"/>
        <c:spPr>
          <a:noFill/>
          <a:ln w="19050" cap="flat" cmpd="sng" algn="ctr">
            <a:solidFill>
              <a:schemeClr val="tx1"/>
            </a:solidFill>
            <a:round/>
          </a:ln>
          <a:effectLst/>
        </c:spPr>
        <c:txPr>
          <a:bodyPr rot="-60000000" spcFirstLastPara="1" vertOverflow="ellipsis" vert="horz" wrap="square" anchor="ctr" anchorCtr="1"/>
          <a:lstStyle/>
          <a:p>
            <a:pPr>
              <a:defRPr lang="en-US" sz="1100" b="0" i="0" u="none" strike="noStrike" kern="1200" baseline="0">
                <a:solidFill>
                  <a:schemeClr val="tx1">
                    <a:lumMod val="65000"/>
                    <a:lumOff val="35000"/>
                  </a:schemeClr>
                </a:solidFill>
                <a:latin typeface="Garamond" panose="02020404030301010803" pitchFamily="18" charset="0"/>
                <a:ea typeface="+mn-ea"/>
                <a:cs typeface="+mn-cs"/>
              </a:defRPr>
            </a:pPr>
            <a:endParaRPr lang="en-US"/>
          </a:p>
        </c:txPr>
        <c:crossAx val="750498040"/>
        <c:crosses val="autoZero"/>
        <c:auto val="1"/>
        <c:lblAlgn val="ctr"/>
        <c:lblOffset val="100"/>
        <c:noMultiLvlLbl val="0"/>
      </c:catAx>
      <c:valAx>
        <c:axId val="750498040"/>
        <c:scaling>
          <c:orientation val="minMax"/>
        </c:scaling>
        <c:delete val="0"/>
        <c:axPos val="l"/>
        <c:majorGridlines>
          <c:spPr>
            <a:ln w="9525" cap="flat" cmpd="sng" algn="ctr">
              <a:noFill/>
              <a:round/>
            </a:ln>
            <a:effectLst/>
          </c:spPr>
        </c:majorGridlines>
        <c:numFmt formatCode="0%" sourceLinked="1"/>
        <c:majorTickMark val="none"/>
        <c:minorTickMark val="none"/>
        <c:tickLblPos val="nextTo"/>
        <c:spPr>
          <a:noFill/>
          <a:ln w="19050">
            <a:solidFill>
              <a:schemeClr val="tx1"/>
            </a:solidFill>
          </a:ln>
          <a:effectLst/>
        </c:spPr>
        <c:txPr>
          <a:bodyPr rot="-60000000" spcFirstLastPara="1" vertOverflow="ellipsis" vert="horz" wrap="square" anchor="ctr" anchorCtr="1"/>
          <a:lstStyle/>
          <a:p>
            <a:pPr>
              <a:defRPr lang="en-US" sz="1100" b="0" i="0" u="none" strike="noStrike" kern="1200" baseline="0">
                <a:solidFill>
                  <a:schemeClr val="tx1">
                    <a:lumMod val="65000"/>
                    <a:lumOff val="35000"/>
                  </a:schemeClr>
                </a:solidFill>
                <a:latin typeface="Garamond" panose="02020404030301010803" pitchFamily="18" charset="0"/>
                <a:ea typeface="+mn-ea"/>
                <a:cs typeface="+mn-cs"/>
              </a:defRPr>
            </a:pPr>
            <a:endParaRPr lang="en-US"/>
          </a:p>
        </c:txPr>
        <c:crossAx val="7504940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lang="en-US" sz="1100" b="0" i="0" u="none" strike="noStrike" kern="1200" baseline="0">
              <a:solidFill>
                <a:schemeClr val="tx1">
                  <a:lumMod val="65000"/>
                  <a:lumOff val="35000"/>
                </a:schemeClr>
              </a:solidFill>
              <a:latin typeface="Garamond" panose="02020404030301010803" pitchFamily="18" charset="0"/>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100">
          <a:latin typeface="Garamond" panose="02020404030301010803" pitchFamily="18" charset="0"/>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999E2A8-43FB-4866-8087-899EF59F84EF}" type="datetimeFigureOut">
              <a:rPr lang="en-CA" smtClean="0"/>
              <a:t>2017-05-29</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3334F0-6071-4885-BED2-F4B7A3AD0D14}" type="slidenum">
              <a:rPr lang="en-CA" smtClean="0"/>
              <a:t>‹#›</a:t>
            </a:fld>
            <a:endParaRPr lang="en-CA"/>
          </a:p>
        </p:txBody>
      </p:sp>
    </p:spTree>
    <p:extLst>
      <p:ext uri="{BB962C8B-B14F-4D97-AF65-F5344CB8AC3E}">
        <p14:creationId xmlns:p14="http://schemas.microsoft.com/office/powerpoint/2010/main" val="11379291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775AAE-0936-40B9-ACF9-A981EEF95D23}" type="datetimeFigureOut">
              <a:rPr lang="en-US" smtClean="0"/>
              <a:t>5/29/2017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7B1F30-39B2-4CE2-8EF3-91F3179569A5}" type="slidenum">
              <a:rPr lang="en-US" smtClean="0"/>
              <a:t>‹#›</a:t>
            </a:fld>
            <a:endParaRPr lang="en-US"/>
          </a:p>
        </p:txBody>
      </p:sp>
    </p:spTree>
    <p:extLst>
      <p:ext uri="{BB962C8B-B14F-4D97-AF65-F5344CB8AC3E}">
        <p14:creationId xmlns:p14="http://schemas.microsoft.com/office/powerpoint/2010/main" val="3319242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r>
              <a:rPr lang="en-US" dirty="0" smtClean="0"/>
              <a:t>We designed this template so that each member of the project team has a set of slides with its own theme. Members, here’s how you add a new slide to just your set: </a:t>
            </a:r>
          </a:p>
          <a:p>
            <a:r>
              <a:rPr lang="en-US" dirty="0" smtClean="0"/>
              <a:t/>
            </a:r>
            <a:br>
              <a:rPr lang="en-US" dirty="0" smtClean="0"/>
            </a:br>
            <a:r>
              <a:rPr lang="en-US" dirty="0" smtClean="0"/>
              <a:t>Mark where you want to add the slide: Select an existing one in the Thumbnails pane, click the New Slide button, then choose a layout. The new slide gets the same theme as the other slides in your set. </a:t>
            </a:r>
          </a:p>
          <a:p>
            <a:endParaRPr lang="en-US" dirty="0" smtClean="0"/>
          </a:p>
          <a:p>
            <a:r>
              <a:rPr lang="en-US" dirty="0" smtClean="0"/>
              <a:t>Careful! Don’t annoy your fellow presenters by accidentally changing their themes. That can happen if you choose a different theme from the Design tab, which changes all of the slides in the presentation to that look. </a:t>
            </a:r>
            <a:endParaRPr lang="en-US" dirty="0"/>
          </a:p>
        </p:txBody>
      </p:sp>
      <p:sp>
        <p:nvSpPr>
          <p:cNvPr id="4" name="Slide Number Placeholder 3"/>
          <p:cNvSpPr>
            <a:spLocks noGrp="1"/>
          </p:cNvSpPr>
          <p:nvPr>
            <p:ph type="sldNum" sz="quarter" idx="10"/>
          </p:nvPr>
        </p:nvSpPr>
        <p:spPr/>
        <p:txBody>
          <a:bodyPr/>
          <a:lstStyle/>
          <a:p>
            <a:fld id="{A7666ED7-631A-46AF-B451-227D0A8685A0}" type="slidenum">
              <a:rPr lang="en-US" smtClean="0"/>
              <a:pPr/>
              <a:t>1</a:t>
            </a:fld>
            <a:endParaRPr lang="en-US"/>
          </a:p>
        </p:txBody>
      </p:sp>
      <p:sp>
        <p:nvSpPr>
          <p:cNvPr id="7" name="Slide Image Placeholder 6"/>
          <p:cNvSpPr>
            <a:spLocks noGrp="1" noRot="1" noChangeAspect="1"/>
          </p:cNvSpPr>
          <p:nvPr>
            <p:ph type="sldImg"/>
          </p:nvPr>
        </p:nvSpPr>
        <p:spPr>
          <a:xfrm>
            <a:off x="1371600" y="1143000"/>
            <a:ext cx="4114800" cy="3086100"/>
          </a:xfrm>
        </p:spPr>
      </p:sp>
    </p:spTree>
    <p:extLst>
      <p:ext uri="{BB962C8B-B14F-4D97-AF65-F5344CB8AC3E}">
        <p14:creationId xmlns:p14="http://schemas.microsoft.com/office/powerpoint/2010/main" val="854613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In this figure the specific group</a:t>
            </a:r>
            <a:r>
              <a:rPr lang="en-CA" baseline="0" dirty="0" smtClean="0"/>
              <a:t> refers to those verbs that express manner or path (95% of the CPs belong to this group, and 55% of the simple verbs)</a:t>
            </a:r>
          </a:p>
          <a:p>
            <a:r>
              <a:rPr lang="en-CA" baseline="0" dirty="0" smtClean="0"/>
              <a:t>Constructions </a:t>
            </a:r>
            <a:r>
              <a:rPr lang="en-CA" baseline="0" dirty="0" err="1" smtClean="0"/>
              <a:t>existentials</a:t>
            </a:r>
            <a:r>
              <a:rPr lang="en-CA" baseline="0" dirty="0" smtClean="0"/>
              <a:t> (</a:t>
            </a:r>
            <a:r>
              <a:rPr lang="en-CA" baseline="0" dirty="0" err="1" smtClean="0"/>
              <a:t>vojud</a:t>
            </a:r>
            <a:r>
              <a:rPr lang="en-CA" baseline="0" dirty="0" smtClean="0"/>
              <a:t> </a:t>
            </a:r>
            <a:r>
              <a:rPr lang="en-CA" baseline="0" dirty="0" err="1" smtClean="0"/>
              <a:t>darad</a:t>
            </a:r>
            <a:r>
              <a:rPr lang="en-CA" baseline="0" dirty="0" smtClean="0"/>
              <a:t>), have (</a:t>
            </a:r>
            <a:r>
              <a:rPr lang="en-CA" baseline="0" dirty="0" err="1" smtClean="0"/>
              <a:t>dashtan</a:t>
            </a:r>
            <a:r>
              <a:rPr lang="en-CA" baseline="0" dirty="0" smtClean="0"/>
              <a:t>), perception (</a:t>
            </a:r>
            <a:r>
              <a:rPr lang="en-CA" baseline="0" dirty="0" err="1" smtClean="0"/>
              <a:t>didan</a:t>
            </a:r>
            <a:r>
              <a:rPr lang="en-CA" baseline="0" dirty="0" smtClean="0"/>
              <a:t>) are the ones that appear without motion verb but still express spatial events (as it is shown they mostly belong to simple verbs)</a:t>
            </a:r>
          </a:p>
          <a:p>
            <a:r>
              <a:rPr lang="en-CA" baseline="0" dirty="0" smtClean="0"/>
              <a:t>The group neutral are the verbs that do not express any specific information in spatial information and the most frequent verb is </a:t>
            </a:r>
            <a:r>
              <a:rPr lang="en-CA" baseline="0" dirty="0" err="1" smtClean="0"/>
              <a:t>budan</a:t>
            </a:r>
            <a:r>
              <a:rPr lang="en-CA" baseline="0" dirty="0" smtClean="0"/>
              <a:t> (be) which is simple in nature </a:t>
            </a:r>
            <a:endParaRPr lang="en-CA" dirty="0"/>
          </a:p>
        </p:txBody>
      </p:sp>
      <p:sp>
        <p:nvSpPr>
          <p:cNvPr id="4" name="Slide Number Placeholder 3"/>
          <p:cNvSpPr>
            <a:spLocks noGrp="1"/>
          </p:cNvSpPr>
          <p:nvPr>
            <p:ph type="sldNum" sz="quarter" idx="10"/>
          </p:nvPr>
        </p:nvSpPr>
        <p:spPr/>
        <p:txBody>
          <a:bodyPr/>
          <a:lstStyle/>
          <a:p>
            <a:fld id="{B37B1F30-39B2-4CE2-8EF3-91F3179569A5}" type="slidenum">
              <a:rPr lang="en-US" smtClean="0"/>
              <a:t>10</a:t>
            </a:fld>
            <a:endParaRPr lang="en-US"/>
          </a:p>
        </p:txBody>
      </p:sp>
    </p:spTree>
    <p:extLst>
      <p:ext uri="{BB962C8B-B14F-4D97-AF65-F5344CB8AC3E}">
        <p14:creationId xmlns:p14="http://schemas.microsoft.com/office/powerpoint/2010/main" val="4274749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Among which neutral has the highest %, see the following</a:t>
            </a:r>
            <a:r>
              <a:rPr lang="en-CA" baseline="0" dirty="0" smtClean="0"/>
              <a:t> </a:t>
            </a:r>
            <a:endParaRPr lang="en-CA" dirty="0"/>
          </a:p>
        </p:txBody>
      </p:sp>
      <p:sp>
        <p:nvSpPr>
          <p:cNvPr id="4" name="Slide Number Placeholder 3"/>
          <p:cNvSpPr>
            <a:spLocks noGrp="1"/>
          </p:cNvSpPr>
          <p:nvPr>
            <p:ph type="sldNum" sz="quarter" idx="10"/>
          </p:nvPr>
        </p:nvSpPr>
        <p:spPr/>
        <p:txBody>
          <a:bodyPr/>
          <a:lstStyle/>
          <a:p>
            <a:fld id="{B37B1F30-39B2-4CE2-8EF3-91F3179569A5}" type="slidenum">
              <a:rPr lang="en-US" smtClean="0"/>
              <a:t>12</a:t>
            </a:fld>
            <a:endParaRPr lang="en-US"/>
          </a:p>
        </p:txBody>
      </p:sp>
    </p:spTree>
    <p:extLst>
      <p:ext uri="{BB962C8B-B14F-4D97-AF65-F5344CB8AC3E}">
        <p14:creationId xmlns:p14="http://schemas.microsoft.com/office/powerpoint/2010/main" val="33796740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smtClean="0">
                <a:latin typeface="Times New Roman" panose="02020603050405020304" pitchFamily="18" charset="0"/>
                <a:cs typeface="Times New Roman" panose="02020603050405020304" pitchFamily="18" charset="0"/>
              </a:rPr>
              <a:t>Simple verbs express no specific information in </a:t>
            </a:r>
            <a:r>
              <a:rPr lang="en-CA" sz="1200" dirty="0" smtClean="0">
                <a:solidFill>
                  <a:srgbClr val="FF0000"/>
                </a:solidFill>
                <a:latin typeface="Times New Roman" panose="02020603050405020304" pitchFamily="18" charset="0"/>
                <a:cs typeface="Times New Roman" panose="02020603050405020304" pitchFamily="18" charset="0"/>
              </a:rPr>
              <a:t>X</a:t>
            </a:r>
            <a:r>
              <a:rPr lang="en-CA" sz="1200" dirty="0" smtClean="0">
                <a:latin typeface="Times New Roman" panose="02020603050405020304" pitchFamily="18" charset="0"/>
                <a:cs typeface="Times New Roman" panose="02020603050405020304" pitchFamily="18" charset="0"/>
              </a:rPr>
              <a:t> of cases: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smtClean="0">
                <a:latin typeface="Times New Roman" panose="02020603050405020304" pitchFamily="18" charset="0"/>
                <a:cs typeface="Times New Roman" panose="02020603050405020304" pitchFamily="18" charset="0"/>
              </a:rPr>
              <a:t>In X cases they appear as neutral verbs or They form spatial constructions that contain no motion or location verbs such</a:t>
            </a:r>
            <a:r>
              <a:rPr lang="en-CA" sz="1200" baseline="0" dirty="0" smtClean="0">
                <a:latin typeface="Times New Roman" panose="02020603050405020304" pitchFamily="18" charset="0"/>
                <a:cs typeface="Times New Roman" panose="02020603050405020304" pitchFamily="18" charset="0"/>
              </a:rPr>
              <a:t> as:</a:t>
            </a:r>
            <a:endParaRPr lang="en-CA" dirty="0"/>
          </a:p>
        </p:txBody>
      </p:sp>
      <p:sp>
        <p:nvSpPr>
          <p:cNvPr id="4" name="Slide Number Placeholder 3"/>
          <p:cNvSpPr>
            <a:spLocks noGrp="1"/>
          </p:cNvSpPr>
          <p:nvPr>
            <p:ph type="sldNum" sz="quarter" idx="10"/>
          </p:nvPr>
        </p:nvSpPr>
        <p:spPr/>
        <p:txBody>
          <a:bodyPr/>
          <a:lstStyle/>
          <a:p>
            <a:fld id="{B37B1F30-39B2-4CE2-8EF3-91F3179569A5}" type="slidenum">
              <a:rPr lang="en-US" smtClean="0"/>
              <a:t>14</a:t>
            </a:fld>
            <a:endParaRPr lang="en-US"/>
          </a:p>
        </p:txBody>
      </p:sp>
    </p:spTree>
    <p:extLst>
      <p:ext uri="{BB962C8B-B14F-4D97-AF65-F5344CB8AC3E}">
        <p14:creationId xmlns:p14="http://schemas.microsoft.com/office/powerpoint/2010/main" val="3202245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Simple verbs: Normally an adverbial clause (or adverb) is added to express the manner or path</a:t>
            </a:r>
            <a:endParaRPr lang="en-CA" dirty="0"/>
          </a:p>
        </p:txBody>
      </p:sp>
      <p:sp>
        <p:nvSpPr>
          <p:cNvPr id="4" name="Slide Number Placeholder 3"/>
          <p:cNvSpPr>
            <a:spLocks noGrp="1"/>
          </p:cNvSpPr>
          <p:nvPr>
            <p:ph type="sldNum" sz="quarter" idx="10"/>
          </p:nvPr>
        </p:nvSpPr>
        <p:spPr/>
        <p:txBody>
          <a:bodyPr/>
          <a:lstStyle/>
          <a:p>
            <a:fld id="{B37B1F30-39B2-4CE2-8EF3-91F3179569A5}" type="slidenum">
              <a:rPr lang="en-US" smtClean="0"/>
              <a:t>15</a:t>
            </a:fld>
            <a:endParaRPr lang="en-US"/>
          </a:p>
        </p:txBody>
      </p:sp>
    </p:spTree>
    <p:extLst>
      <p:ext uri="{BB962C8B-B14F-4D97-AF65-F5344CB8AC3E}">
        <p14:creationId xmlns:p14="http://schemas.microsoft.com/office/powerpoint/2010/main" val="31397142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37B1F30-39B2-4CE2-8EF3-91F3179569A5}" type="slidenum">
              <a:rPr lang="en-US" smtClean="0"/>
              <a:t>16</a:t>
            </a:fld>
            <a:endParaRPr lang="en-US"/>
          </a:p>
        </p:txBody>
      </p:sp>
    </p:spTree>
    <p:extLst>
      <p:ext uri="{BB962C8B-B14F-4D97-AF65-F5344CB8AC3E}">
        <p14:creationId xmlns:p14="http://schemas.microsoft.com/office/powerpoint/2010/main" val="11575120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B37B1F30-39B2-4CE2-8EF3-91F3179569A5}" type="slidenum">
              <a:rPr lang="en-US" smtClean="0"/>
              <a:t>18</a:t>
            </a:fld>
            <a:endParaRPr lang="en-US"/>
          </a:p>
        </p:txBody>
      </p:sp>
    </p:spTree>
    <p:extLst>
      <p:ext uri="{BB962C8B-B14F-4D97-AF65-F5344CB8AC3E}">
        <p14:creationId xmlns:p14="http://schemas.microsoft.com/office/powerpoint/2010/main" val="407133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666ED7-631A-46AF-B451-227D0A8685A0}" type="slidenum">
              <a:rPr lang="en-US"/>
              <a:t>2</a:t>
            </a:fld>
            <a:endParaRPr lang="en-US"/>
          </a:p>
        </p:txBody>
      </p:sp>
    </p:spTree>
    <p:extLst>
      <p:ext uri="{BB962C8B-B14F-4D97-AF65-F5344CB8AC3E}">
        <p14:creationId xmlns:p14="http://schemas.microsoft.com/office/powerpoint/2010/main" val="3290616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37B1F30-39B2-4CE2-8EF3-91F3179569A5}" type="slidenum">
              <a:rPr lang="en-US" smtClean="0"/>
              <a:t>3</a:t>
            </a:fld>
            <a:endParaRPr lang="en-US"/>
          </a:p>
        </p:txBody>
      </p:sp>
    </p:spTree>
    <p:extLst>
      <p:ext uri="{BB962C8B-B14F-4D97-AF65-F5344CB8AC3E}">
        <p14:creationId xmlns:p14="http://schemas.microsoft.com/office/powerpoint/2010/main" val="1790903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666ED7-631A-46AF-B451-227D0A8685A0}" type="slidenum">
              <a:rPr lang="en-US"/>
              <a:t>4</a:t>
            </a:fld>
            <a:endParaRPr lang="en-US"/>
          </a:p>
        </p:txBody>
      </p:sp>
    </p:spTree>
    <p:extLst>
      <p:ext uri="{BB962C8B-B14F-4D97-AF65-F5344CB8AC3E}">
        <p14:creationId xmlns:p14="http://schemas.microsoft.com/office/powerpoint/2010/main" val="19161061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7666ED7-631A-46AF-B451-227D0A8685A0}" type="slidenum">
              <a:rPr lang="en-US"/>
              <a:t>5</a:t>
            </a:fld>
            <a:endParaRPr lang="en-US"/>
          </a:p>
        </p:txBody>
      </p:sp>
    </p:spTree>
    <p:extLst>
      <p:ext uri="{BB962C8B-B14F-4D97-AF65-F5344CB8AC3E}">
        <p14:creationId xmlns:p14="http://schemas.microsoft.com/office/powerpoint/2010/main" val="565249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We are going to compare Persian verbal systems in spatial events. Spatial events are classified into two types: 1) spatial events with location or motion verbs.</a:t>
            </a:r>
            <a:r>
              <a:rPr lang="en-CA" baseline="0" dirty="0" smtClean="0"/>
              <a:t> In this type a</a:t>
            </a:r>
            <a:r>
              <a:rPr lang="en-CA" dirty="0" smtClean="0"/>
              <a:t>ccording to </a:t>
            </a:r>
            <a:r>
              <a:rPr lang="en-CA" dirty="0" err="1" smtClean="0"/>
              <a:t>Talmy</a:t>
            </a:r>
            <a:r>
              <a:rPr lang="en-CA" dirty="0" smtClean="0"/>
              <a:t> (1985) spatial events are situations</a:t>
            </a:r>
            <a:r>
              <a:rPr lang="en-GB" sz="1200" dirty="0" smtClean="0">
                <a:latin typeface="Times New Roman" panose="02020603050405020304" pitchFamily="18" charset="0"/>
                <a:cs typeface="Times New Roman" panose="02020603050405020304" pitchFamily="18" charset="0"/>
              </a:rPr>
              <a:t>: “containing movement or the maintenance of a stationary location.” </a:t>
            </a:r>
            <a:r>
              <a:rPr lang="en-CA" dirty="0" smtClean="0"/>
              <a:t>Based on </a:t>
            </a:r>
            <a:r>
              <a:rPr lang="en-CA" dirty="0" err="1" smtClean="0"/>
              <a:t>Talmy’s</a:t>
            </a:r>
            <a:r>
              <a:rPr lang="en-CA" dirty="0" smtClean="0"/>
              <a:t> definition of spatial</a:t>
            </a:r>
            <a:r>
              <a:rPr lang="en-CA" baseline="0" dirty="0" smtClean="0"/>
              <a:t> events four elements are involved in spatial events: 1) </a:t>
            </a:r>
            <a:r>
              <a:rPr lang="en-CA" dirty="0" smtClean="0"/>
              <a:t>The Figure which is the moving or located object, 2) the ground which is the object in relation to which the figure is moving or is located, 3) the path of motion</a:t>
            </a:r>
            <a:r>
              <a:rPr lang="en-CA" baseline="0" dirty="0" smtClean="0"/>
              <a:t> 4) the manner or cause of the activity. </a:t>
            </a:r>
            <a:r>
              <a:rPr lang="en-GB" sz="1200" i="0" kern="1200" dirty="0" smtClean="0">
                <a:solidFill>
                  <a:schemeClr val="tx1"/>
                </a:solidFill>
                <a:effectLst/>
                <a:latin typeface="+mn-lt"/>
                <a:ea typeface="+mn-ea"/>
                <a:cs typeface="+mn-cs"/>
              </a:rPr>
              <a:t>However, these definitions are limited to location or motion events with motion or location verbs, such as</a:t>
            </a:r>
            <a:r>
              <a:rPr lang="en-GB" sz="1200" i="1" kern="1200" dirty="0" smtClean="0">
                <a:solidFill>
                  <a:schemeClr val="tx1"/>
                </a:solidFill>
                <a:effectLst/>
                <a:latin typeface="+mn-lt"/>
                <a:ea typeface="+mn-ea"/>
                <a:cs typeface="+mn-cs"/>
              </a:rPr>
              <a:t> he ran into the room or the cup is on the table</a:t>
            </a:r>
            <a:endParaRPr lang="en-CA" dirty="0"/>
          </a:p>
        </p:txBody>
      </p:sp>
      <p:sp>
        <p:nvSpPr>
          <p:cNvPr id="4" name="Slide Number Placeholder 3"/>
          <p:cNvSpPr>
            <a:spLocks noGrp="1"/>
          </p:cNvSpPr>
          <p:nvPr>
            <p:ph type="sldNum" sz="quarter" idx="10"/>
          </p:nvPr>
        </p:nvSpPr>
        <p:spPr/>
        <p:txBody>
          <a:bodyPr/>
          <a:lstStyle/>
          <a:p>
            <a:fld id="{B37B1F30-39B2-4CE2-8EF3-91F3179569A5}" type="slidenum">
              <a:rPr lang="en-US" smtClean="0"/>
              <a:t>6</a:t>
            </a:fld>
            <a:endParaRPr lang="en-US"/>
          </a:p>
        </p:txBody>
      </p:sp>
    </p:spTree>
    <p:extLst>
      <p:ext uri="{BB962C8B-B14F-4D97-AF65-F5344CB8AC3E}">
        <p14:creationId xmlns:p14="http://schemas.microsoft.com/office/powerpoint/2010/main" val="8734617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1" kern="1200" dirty="0" smtClean="0">
                <a:solidFill>
                  <a:schemeClr val="tx1"/>
                </a:solidFill>
                <a:effectLst/>
                <a:latin typeface="+mn-lt"/>
                <a:ea typeface="+mn-ea"/>
                <a:cs typeface="+mn-cs"/>
              </a:rPr>
              <a:t>Another type of spatial events are those ones without motion or location verbs. According to Herskovits (1985), </a:t>
            </a:r>
            <a:r>
              <a:rPr lang="en-GB" dirty="0" smtClean="0">
                <a:latin typeface="Times New Roman" panose="02020603050405020304" pitchFamily="18" charset="0"/>
                <a:cs typeface="Times New Roman" panose="02020603050405020304" pitchFamily="18" charset="0"/>
              </a:rPr>
              <a:t>“any spatial expression involving a preposition, its object, and whatever the prepositional phrase modifies (noun, clause, </a:t>
            </a:r>
            <a:r>
              <a:rPr lang="en-GB" dirty="0" err="1" smtClean="0">
                <a:latin typeface="Times New Roman" panose="02020603050405020304" pitchFamily="18" charset="0"/>
                <a:cs typeface="Times New Roman" panose="02020603050405020304" pitchFamily="18" charset="0"/>
              </a:rPr>
              <a:t>etc</a:t>
            </a:r>
            <a:r>
              <a:rPr lang="en-GB" dirty="0" smtClean="0">
                <a:latin typeface="Times New Roman" panose="02020603050405020304" pitchFamily="18" charset="0"/>
                <a:cs typeface="Times New Roman" panose="02020603050405020304" pitchFamily="18" charset="0"/>
              </a:rPr>
              <a:t>).” see the following examples: </a:t>
            </a:r>
            <a:r>
              <a:rPr lang="en-GB" i="1" dirty="0" smtClean="0">
                <a:latin typeface="Times New Roman" panose="02020603050405020304" pitchFamily="18" charset="0"/>
                <a:cs typeface="Times New Roman" panose="02020603050405020304" pitchFamily="18" charset="0"/>
              </a:rPr>
              <a:t>the spider on the wall, Jenny is at the playground, there is a green house on the left of the church, he is washing the dishes in the sink. </a:t>
            </a:r>
            <a:r>
              <a:rPr lang="en-GB" sz="1200" dirty="0" smtClean="0">
                <a:latin typeface="Times New Roman" panose="02020603050405020304" pitchFamily="18" charset="0"/>
                <a:cs typeface="Times New Roman" panose="02020603050405020304" pitchFamily="18" charset="0"/>
              </a:rPr>
              <a:t>Grinevald (2006)</a:t>
            </a:r>
            <a:r>
              <a:rPr lang="en-GB" sz="1200" baseline="0" dirty="0" smtClean="0">
                <a:latin typeface="Times New Roman" panose="02020603050405020304" pitchFamily="18" charset="0"/>
                <a:cs typeface="Times New Roman" panose="02020603050405020304" pitchFamily="18" charset="0"/>
              </a:rPr>
              <a:t> &amp;</a:t>
            </a:r>
            <a:r>
              <a:rPr lang="en-GB" sz="1200" dirty="0" smtClean="0">
                <a:latin typeface="Times New Roman" panose="02020603050405020304" pitchFamily="18" charset="0"/>
                <a:cs typeface="Times New Roman" panose="02020603050405020304" pitchFamily="18" charset="0"/>
              </a:rPr>
              <a:t> Clark (1978) also claim that, languages express spatial events via constructions such as perceptive, possession, existential. For example, </a:t>
            </a:r>
            <a:r>
              <a:rPr lang="en-GB" sz="1200" i="1" dirty="0" smtClean="0">
                <a:latin typeface="Times New Roman" panose="02020603050405020304" pitchFamily="18" charset="0"/>
                <a:cs typeface="Times New Roman" panose="02020603050405020304" pitchFamily="18" charset="0"/>
              </a:rPr>
              <a:t>I saw a vase on the table, She has a ring on her finger, there is a book on the table</a:t>
            </a:r>
            <a:r>
              <a:rPr lang="en-GB" sz="1200" dirty="0" smtClean="0">
                <a:latin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Times New Roman" panose="02020603050405020304" pitchFamily="18" charset="0"/>
                <a:cs typeface="Times New Roman" panose="02020603050405020304" pitchFamily="18" charset="0"/>
              </a:rPr>
              <a:t>Dutch and English locative events are also expressed by posture verbs, namely, ‘sit’ ‘stand’ and ‘lie’. ‘There sits water in the bottle.’ (</a:t>
            </a:r>
            <a:r>
              <a:rPr lang="en-GB" sz="1200" dirty="0" err="1" smtClean="0">
                <a:latin typeface="Times New Roman" panose="02020603050405020304" pitchFamily="18" charset="0"/>
                <a:cs typeface="Times New Roman" panose="02020603050405020304" pitchFamily="18" charset="0"/>
              </a:rPr>
              <a:t>Lemmens</a:t>
            </a:r>
            <a:r>
              <a:rPr lang="en-GB" sz="1200" dirty="0" smtClean="0">
                <a:latin typeface="Times New Roman" panose="02020603050405020304" pitchFamily="18" charset="0"/>
                <a:cs typeface="Times New Roman" panose="02020603050405020304" pitchFamily="18" charset="0"/>
              </a:rPr>
              <a:t> 2002; Newman 2002).</a:t>
            </a:r>
            <a:r>
              <a:rPr lang="en-GB" dirty="0" smtClean="0">
                <a:latin typeface="Times New Roman" panose="02020603050405020304" pitchFamily="18" charset="0"/>
                <a:cs typeface="Times New Roman" panose="02020603050405020304" pitchFamily="18" charset="0"/>
              </a:rPr>
              <a:t> </a:t>
            </a:r>
            <a:r>
              <a:rPr lang="en-GB" sz="1200" i="1" kern="1200" dirty="0" smtClean="0">
                <a:solidFill>
                  <a:srgbClr val="FF0000"/>
                </a:solidFill>
                <a:effectLst/>
                <a:latin typeface="+mn-lt"/>
                <a:ea typeface="+mn-ea"/>
                <a:cs typeface="+mn-cs"/>
              </a:rPr>
              <a:t>In our analysis, we also consider all the sentences and constructions that contain location (static) or motion (dynamic) phrases.</a:t>
            </a:r>
            <a:endParaRPr lang="en-CA" dirty="0"/>
          </a:p>
        </p:txBody>
      </p:sp>
      <p:sp>
        <p:nvSpPr>
          <p:cNvPr id="4" name="Slide Number Placeholder 3"/>
          <p:cNvSpPr>
            <a:spLocks noGrp="1"/>
          </p:cNvSpPr>
          <p:nvPr>
            <p:ph type="sldNum" sz="quarter" idx="10"/>
          </p:nvPr>
        </p:nvSpPr>
        <p:spPr/>
        <p:txBody>
          <a:bodyPr/>
          <a:lstStyle/>
          <a:p>
            <a:fld id="{B37B1F30-39B2-4CE2-8EF3-91F3179569A5}" type="slidenum">
              <a:rPr lang="en-US" smtClean="0"/>
              <a:t>7</a:t>
            </a:fld>
            <a:endParaRPr lang="en-US"/>
          </a:p>
        </p:txBody>
      </p:sp>
    </p:spTree>
    <p:extLst>
      <p:ext uri="{BB962C8B-B14F-4D97-AF65-F5344CB8AC3E}">
        <p14:creationId xmlns:p14="http://schemas.microsoft.com/office/powerpoint/2010/main" val="26329478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u="none" strike="noStrike" kern="1200" baseline="0" dirty="0" smtClean="0">
                <a:solidFill>
                  <a:schemeClr val="tx1"/>
                </a:solidFill>
                <a:latin typeface="+mn-lt"/>
                <a:ea typeface="+mn-ea"/>
                <a:cs typeface="+mn-cs"/>
              </a:rPr>
              <a:t>In each language How much spatial information they give in a verb, and what are the other ways to give information. S-framed </a:t>
            </a:r>
            <a:r>
              <a:rPr lang="en-CA" sz="1200" b="0" i="0" u="none" strike="noStrike" kern="1200" baseline="0" dirty="0" err="1" smtClean="0">
                <a:solidFill>
                  <a:schemeClr val="tx1"/>
                </a:solidFill>
                <a:latin typeface="+mn-lt"/>
                <a:ea typeface="+mn-ea"/>
                <a:cs typeface="+mn-cs"/>
              </a:rPr>
              <a:t>unhayi</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hastan</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ke</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tu</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fel</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bishtar</a:t>
            </a:r>
            <a:r>
              <a:rPr lang="en-CA" sz="1200" b="0" i="0" u="none" strike="noStrike" kern="1200" baseline="0" dirty="0" smtClean="0">
                <a:solidFill>
                  <a:schemeClr val="tx1"/>
                </a:solidFill>
                <a:latin typeface="+mn-lt"/>
                <a:ea typeface="+mn-ea"/>
                <a:cs typeface="+mn-cs"/>
              </a:rPr>
              <a:t> manner </a:t>
            </a:r>
            <a:r>
              <a:rPr lang="en-CA" sz="1200" b="0" i="0" u="none" strike="noStrike" kern="1200" baseline="0" dirty="0" err="1" smtClean="0">
                <a:solidFill>
                  <a:schemeClr val="tx1"/>
                </a:solidFill>
                <a:latin typeface="+mn-lt"/>
                <a:ea typeface="+mn-ea"/>
                <a:cs typeface="+mn-cs"/>
              </a:rPr>
              <a:t>daran</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ve</a:t>
            </a:r>
            <a:r>
              <a:rPr lang="en-CA" sz="1200" b="0" i="0" u="none" strike="noStrike" kern="1200" baseline="0" dirty="0" smtClean="0">
                <a:solidFill>
                  <a:schemeClr val="tx1"/>
                </a:solidFill>
                <a:latin typeface="+mn-lt"/>
                <a:ea typeface="+mn-ea"/>
                <a:cs typeface="+mn-cs"/>
              </a:rPr>
              <a:t> framed </a:t>
            </a:r>
            <a:r>
              <a:rPr lang="en-CA" sz="1200" b="0" i="0" u="none" strike="noStrike" kern="1200" baseline="0" dirty="0" err="1" smtClean="0">
                <a:solidFill>
                  <a:schemeClr val="tx1"/>
                </a:solidFill>
                <a:latin typeface="+mn-lt"/>
                <a:ea typeface="+mn-ea"/>
                <a:cs typeface="+mn-cs"/>
              </a:rPr>
              <a:t>unhayi</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hastan</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ke</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bishtar</a:t>
            </a:r>
            <a:r>
              <a:rPr lang="en-CA" sz="1200" b="0" i="0" u="none" strike="noStrike" kern="1200" baseline="0" dirty="0" smtClean="0">
                <a:solidFill>
                  <a:schemeClr val="tx1"/>
                </a:solidFill>
                <a:latin typeface="+mn-lt"/>
                <a:ea typeface="+mn-ea"/>
                <a:cs typeface="+mn-cs"/>
              </a:rPr>
              <a:t> path </a:t>
            </a:r>
            <a:r>
              <a:rPr lang="en-CA" sz="1200" b="0" i="0" u="none" strike="noStrike" kern="1200" baseline="0" dirty="0" err="1" smtClean="0">
                <a:solidFill>
                  <a:schemeClr val="tx1"/>
                </a:solidFill>
                <a:latin typeface="+mn-lt"/>
                <a:ea typeface="+mn-ea"/>
                <a:cs typeface="+mn-cs"/>
              </a:rPr>
              <a:t>dran</a:t>
            </a:r>
            <a:r>
              <a:rPr lang="en-CA" sz="1200" b="0" i="0" u="none" strike="noStrike" kern="1200" baseline="0" dirty="0" smtClean="0">
                <a:solidFill>
                  <a:schemeClr val="tx1"/>
                </a:solidFill>
                <a:latin typeface="+mn-lt"/>
                <a:ea typeface="+mn-ea"/>
                <a:cs typeface="+mn-cs"/>
              </a:rPr>
              <a:t>, ma </a:t>
            </a:r>
            <a:r>
              <a:rPr lang="en-CA" sz="1200" b="0" i="0" u="none" strike="noStrike" kern="1200" baseline="0" dirty="0" err="1" smtClean="0">
                <a:solidFill>
                  <a:schemeClr val="tx1"/>
                </a:solidFill>
                <a:latin typeface="+mn-lt"/>
                <a:ea typeface="+mn-ea"/>
                <a:cs typeface="+mn-cs"/>
              </a:rPr>
              <a:t>har</a:t>
            </a:r>
            <a:r>
              <a:rPr lang="en-CA" sz="1200" b="0" i="0" u="none" strike="noStrike" kern="1200" baseline="0" dirty="0" smtClean="0">
                <a:solidFill>
                  <a:schemeClr val="tx1"/>
                </a:solidFill>
                <a:latin typeface="+mn-lt"/>
                <a:ea typeface="+mn-ea"/>
                <a:cs typeface="+mn-cs"/>
              </a:rPr>
              <a:t> do </a:t>
            </a:r>
            <a:r>
              <a:rPr lang="en-CA" sz="1200" b="0" i="0" u="none" strike="noStrike" kern="1200" baseline="0" dirty="0" err="1" smtClean="0">
                <a:solidFill>
                  <a:schemeClr val="tx1"/>
                </a:solidFill>
                <a:latin typeface="+mn-lt"/>
                <a:ea typeface="+mn-ea"/>
                <a:cs typeface="+mn-cs"/>
              </a:rPr>
              <a:t>ro</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darim</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amma</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mikhay</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bebinim</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ke</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aya</a:t>
            </a:r>
            <a:r>
              <a:rPr lang="en-CA" sz="1200" b="0" i="0" u="none" strike="noStrike" kern="1200" baseline="0" dirty="0" smtClean="0">
                <a:solidFill>
                  <a:schemeClr val="tx1"/>
                </a:solidFill>
                <a:latin typeface="+mn-lt"/>
                <a:ea typeface="+mn-ea"/>
                <a:cs typeface="+mn-cs"/>
              </a:rPr>
              <a:t> CP </a:t>
            </a:r>
            <a:r>
              <a:rPr lang="en-CA" sz="1200" b="0" i="0" u="none" strike="noStrike" kern="1200" baseline="0" dirty="0" err="1" smtClean="0">
                <a:solidFill>
                  <a:schemeClr val="tx1"/>
                </a:solidFill>
                <a:latin typeface="+mn-lt"/>
                <a:ea typeface="+mn-ea"/>
                <a:cs typeface="+mn-cs"/>
              </a:rPr>
              <a:t>haa</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ghani</a:t>
            </a:r>
            <a:r>
              <a:rPr lang="en-CA" sz="1200" b="0" i="0" u="none" strike="noStrike" kern="1200" baseline="0" dirty="0" smtClean="0">
                <a:solidFill>
                  <a:schemeClr val="tx1"/>
                </a:solidFill>
                <a:latin typeface="+mn-lt"/>
                <a:ea typeface="+mn-ea"/>
                <a:cs typeface="+mn-cs"/>
              </a:rPr>
              <a:t> tar </a:t>
            </a:r>
            <a:r>
              <a:rPr lang="en-CA" sz="1200" b="0" i="0" u="none" strike="noStrike" kern="1200" baseline="0" dirty="0" err="1" smtClean="0">
                <a:solidFill>
                  <a:schemeClr val="tx1"/>
                </a:solidFill>
                <a:latin typeface="+mn-lt"/>
                <a:ea typeface="+mn-ea"/>
                <a:cs typeface="+mn-cs"/>
              </a:rPr>
              <a:t>hastand</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ya</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sade</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dar</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vaghe</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mikhaym</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bebinim</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ke</a:t>
            </a:r>
            <a:r>
              <a:rPr lang="en-CA" sz="1200" b="0" i="0" u="none" strike="noStrike" kern="1200" baseline="0" dirty="0" smtClean="0">
                <a:solidFill>
                  <a:schemeClr val="tx1"/>
                </a:solidFill>
                <a:latin typeface="+mn-lt"/>
                <a:ea typeface="+mn-ea"/>
                <a:cs typeface="+mn-cs"/>
              </a:rPr>
              <a:t> CP </a:t>
            </a:r>
            <a:r>
              <a:rPr lang="en-CA" sz="1200" b="0" i="0" u="none" strike="noStrike" kern="1200" baseline="0" dirty="0" err="1" smtClean="0">
                <a:solidFill>
                  <a:schemeClr val="tx1"/>
                </a:solidFill>
                <a:latin typeface="+mn-lt"/>
                <a:ea typeface="+mn-ea"/>
                <a:cs typeface="+mn-cs"/>
              </a:rPr>
              <a:t>haa</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bishtarin</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etelaat</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ro</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tu</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khodeshun</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ja</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midan</a:t>
            </a:r>
            <a:r>
              <a:rPr lang="en-CA" sz="1200" b="0" i="0" u="none" strike="noStrike" kern="1200" baseline="0" dirty="0" smtClean="0">
                <a:solidFill>
                  <a:schemeClr val="tx1"/>
                </a:solidFill>
                <a:latin typeface="+mn-lt"/>
                <a:ea typeface="+mn-ea"/>
                <a:cs typeface="+mn-cs"/>
              </a:rPr>
              <a:t> </a:t>
            </a:r>
            <a:r>
              <a:rPr lang="en-CA" sz="1200" b="0" i="0" u="none" strike="noStrike" kern="1200" baseline="0" dirty="0" err="1" smtClean="0">
                <a:solidFill>
                  <a:schemeClr val="tx1"/>
                </a:solidFill>
                <a:latin typeface="+mn-lt"/>
                <a:ea typeface="+mn-ea"/>
                <a:cs typeface="+mn-cs"/>
              </a:rPr>
              <a:t>ya</a:t>
            </a:r>
            <a:r>
              <a:rPr lang="en-CA" sz="1200" b="0" i="0" u="none" strike="noStrike" kern="1200" baseline="0" dirty="0" smtClean="0">
                <a:solidFill>
                  <a:schemeClr val="tx1"/>
                </a:solidFill>
                <a:latin typeface="+mn-lt"/>
                <a:ea typeface="+mn-ea"/>
                <a:cs typeface="+mn-cs"/>
              </a:rPr>
              <a:t> simple </a:t>
            </a:r>
            <a:r>
              <a:rPr lang="en-CA" sz="1200" b="0" i="0" u="none" strike="noStrike" kern="1200" baseline="0" dirty="0" err="1" smtClean="0">
                <a:solidFill>
                  <a:schemeClr val="tx1"/>
                </a:solidFill>
                <a:latin typeface="+mn-lt"/>
                <a:ea typeface="+mn-ea"/>
                <a:cs typeface="+mn-cs"/>
              </a:rPr>
              <a:t>haa</a:t>
            </a:r>
            <a:r>
              <a:rPr lang="en-CA" sz="1200" b="0" i="0" u="none" strike="noStrike" kern="1200" baseline="0" dirty="0" smtClean="0">
                <a:solidFill>
                  <a:schemeClr val="tx1"/>
                </a:solidFill>
                <a:latin typeface="+mn-lt"/>
                <a:ea typeface="+mn-ea"/>
                <a:cs typeface="+mn-cs"/>
              </a:rPr>
              <a:t> </a:t>
            </a:r>
          </a:p>
          <a:p>
            <a:r>
              <a:rPr lang="en-CA" baseline="0" dirty="0" err="1" smtClean="0"/>
              <a:t>Inja</a:t>
            </a:r>
            <a:r>
              <a:rPr lang="en-CA" baseline="0" dirty="0" smtClean="0"/>
              <a:t> </a:t>
            </a:r>
            <a:r>
              <a:rPr lang="en-CA" baseline="0" dirty="0" err="1" smtClean="0"/>
              <a:t>tozih</a:t>
            </a:r>
            <a:r>
              <a:rPr lang="en-CA" baseline="0" dirty="0" smtClean="0"/>
              <a:t> </a:t>
            </a:r>
            <a:r>
              <a:rPr lang="en-CA" baseline="0" dirty="0" err="1" smtClean="0"/>
              <a:t>bedam</a:t>
            </a:r>
            <a:r>
              <a:rPr lang="en-CA" baseline="0" dirty="0" smtClean="0"/>
              <a:t> </a:t>
            </a:r>
            <a:r>
              <a:rPr lang="en-CA" baseline="0" dirty="0" err="1" smtClean="0"/>
              <a:t>ke</a:t>
            </a:r>
            <a:r>
              <a:rPr lang="en-CA" baseline="0" dirty="0" smtClean="0"/>
              <a:t> ma </a:t>
            </a:r>
            <a:r>
              <a:rPr lang="en-CA" baseline="0" dirty="0" err="1" smtClean="0"/>
              <a:t>negah</a:t>
            </a:r>
            <a:r>
              <a:rPr lang="en-CA" baseline="0" dirty="0" smtClean="0"/>
              <a:t> </a:t>
            </a:r>
            <a:r>
              <a:rPr lang="en-CA" baseline="0" dirty="0" err="1" smtClean="0"/>
              <a:t>mikonim</a:t>
            </a:r>
            <a:r>
              <a:rPr lang="en-CA" baseline="0" dirty="0" smtClean="0"/>
              <a:t> </a:t>
            </a:r>
            <a:r>
              <a:rPr lang="en-CA" baseline="0" dirty="0" err="1" smtClean="0"/>
              <a:t>bebinim</a:t>
            </a:r>
            <a:r>
              <a:rPr lang="en-CA" baseline="0" dirty="0" smtClean="0"/>
              <a:t> </a:t>
            </a:r>
            <a:r>
              <a:rPr lang="en-CA" baseline="0" dirty="0" err="1" smtClean="0"/>
              <a:t>ke</a:t>
            </a:r>
            <a:r>
              <a:rPr lang="en-CA" baseline="0" dirty="0" smtClean="0"/>
              <a:t> Persian verbs </a:t>
            </a:r>
            <a:r>
              <a:rPr lang="en-CA" baseline="0" dirty="0" err="1" smtClean="0"/>
              <a:t>che</a:t>
            </a:r>
            <a:r>
              <a:rPr lang="en-CA" baseline="0" dirty="0" smtClean="0"/>
              <a:t> </a:t>
            </a:r>
            <a:r>
              <a:rPr lang="en-CA" baseline="0" dirty="0" err="1" smtClean="0"/>
              <a:t>raftarhaye</a:t>
            </a:r>
            <a:r>
              <a:rPr lang="en-CA" baseline="0" dirty="0" smtClean="0"/>
              <a:t> </a:t>
            </a:r>
            <a:r>
              <a:rPr lang="en-CA" baseline="0" dirty="0" err="1" smtClean="0"/>
              <a:t>motefaveti</a:t>
            </a:r>
            <a:r>
              <a:rPr lang="en-CA" baseline="0" dirty="0" smtClean="0"/>
              <a:t> </a:t>
            </a:r>
            <a:r>
              <a:rPr lang="en-CA" baseline="0" dirty="0" err="1" smtClean="0"/>
              <a:t>ra</a:t>
            </a:r>
            <a:r>
              <a:rPr lang="en-CA" baseline="0" dirty="0" smtClean="0"/>
              <a:t> </a:t>
            </a:r>
            <a:r>
              <a:rPr lang="en-CA" baseline="0" dirty="0" err="1" smtClean="0"/>
              <a:t>neshan</a:t>
            </a:r>
            <a:r>
              <a:rPr lang="en-CA" baseline="0" dirty="0" smtClean="0"/>
              <a:t> </a:t>
            </a:r>
            <a:r>
              <a:rPr lang="en-CA" baseline="0" dirty="0" err="1" smtClean="0"/>
              <a:t>midahand</a:t>
            </a:r>
            <a:r>
              <a:rPr lang="en-CA" baseline="0" dirty="0" smtClean="0"/>
              <a:t> </a:t>
            </a:r>
            <a:r>
              <a:rPr lang="en-CA" baseline="0" dirty="0" err="1" smtClean="0"/>
              <a:t>baraye</a:t>
            </a:r>
            <a:r>
              <a:rPr lang="en-CA" baseline="0" dirty="0" smtClean="0"/>
              <a:t> express </a:t>
            </a:r>
            <a:r>
              <a:rPr lang="en-CA" baseline="0" dirty="0" err="1" smtClean="0"/>
              <a:t>kardan</a:t>
            </a:r>
            <a:r>
              <a:rPr lang="en-CA" baseline="0" dirty="0" smtClean="0"/>
              <a:t> manner and path </a:t>
            </a:r>
            <a:r>
              <a:rPr lang="en-CA" baseline="0" dirty="0" err="1" smtClean="0"/>
              <a:t>va</a:t>
            </a:r>
            <a:r>
              <a:rPr lang="en-CA" baseline="0" dirty="0" smtClean="0"/>
              <a:t> </a:t>
            </a:r>
            <a:r>
              <a:rPr lang="en-CA" baseline="0" dirty="0" err="1" smtClean="0"/>
              <a:t>tafavothaye</a:t>
            </a:r>
            <a:r>
              <a:rPr lang="en-CA" baseline="0" dirty="0" smtClean="0"/>
              <a:t> syntactic and semantic </a:t>
            </a:r>
            <a:r>
              <a:rPr lang="en-CA" baseline="0" dirty="0" err="1" smtClean="0"/>
              <a:t>anha</a:t>
            </a:r>
            <a:r>
              <a:rPr lang="en-CA" baseline="0" dirty="0" smtClean="0"/>
              <a:t> </a:t>
            </a:r>
            <a:r>
              <a:rPr lang="en-CA" baseline="0" dirty="0" err="1" smtClean="0"/>
              <a:t>ro</a:t>
            </a:r>
            <a:r>
              <a:rPr lang="en-CA" baseline="0" dirty="0" smtClean="0"/>
              <a:t> </a:t>
            </a:r>
            <a:r>
              <a:rPr lang="en-CA" baseline="0" dirty="0" err="1" smtClean="0"/>
              <a:t>ba</a:t>
            </a:r>
            <a:r>
              <a:rPr lang="en-CA" baseline="0" dirty="0" smtClean="0"/>
              <a:t> </a:t>
            </a:r>
            <a:r>
              <a:rPr lang="en-CA" baseline="0" dirty="0" err="1" smtClean="0"/>
              <a:t>argham</a:t>
            </a:r>
            <a:r>
              <a:rPr lang="en-CA" baseline="0" dirty="0" smtClean="0"/>
              <a:t> </a:t>
            </a:r>
            <a:r>
              <a:rPr lang="en-CA" baseline="0" dirty="0" err="1" smtClean="0"/>
              <a:t>neshan</a:t>
            </a:r>
            <a:r>
              <a:rPr lang="en-CA" baseline="0" dirty="0" smtClean="0"/>
              <a:t> </a:t>
            </a:r>
            <a:r>
              <a:rPr lang="en-CA" baseline="0" dirty="0" err="1" smtClean="0"/>
              <a:t>midahim</a:t>
            </a:r>
            <a:endParaRPr lang="en-CA" dirty="0"/>
          </a:p>
        </p:txBody>
      </p:sp>
      <p:sp>
        <p:nvSpPr>
          <p:cNvPr id="4" name="Slide Number Placeholder 3"/>
          <p:cNvSpPr>
            <a:spLocks noGrp="1"/>
          </p:cNvSpPr>
          <p:nvPr>
            <p:ph type="sldNum" sz="quarter" idx="10"/>
          </p:nvPr>
        </p:nvSpPr>
        <p:spPr/>
        <p:txBody>
          <a:bodyPr/>
          <a:lstStyle/>
          <a:p>
            <a:fld id="{B37B1F30-39B2-4CE2-8EF3-91F3179569A5}" type="slidenum">
              <a:rPr lang="en-US" smtClean="0"/>
              <a:t>8</a:t>
            </a:fld>
            <a:endParaRPr lang="en-US"/>
          </a:p>
        </p:txBody>
      </p:sp>
    </p:spTree>
    <p:extLst>
      <p:ext uri="{BB962C8B-B14F-4D97-AF65-F5344CB8AC3E}">
        <p14:creationId xmlns:p14="http://schemas.microsoft.com/office/powerpoint/2010/main" val="25256561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0" i="0" u="none" strike="noStrike" kern="1200" baseline="0" dirty="0" smtClean="0">
                <a:solidFill>
                  <a:schemeClr val="tx1"/>
                </a:solidFill>
                <a:latin typeface="+mn-lt"/>
                <a:ea typeface="+mn-ea"/>
                <a:cs typeface="+mn-cs"/>
              </a:rPr>
              <a:t>We created a corpus with 2304 sentence from online sources, including novels and news. 820 sentences were identified spatial events: </a:t>
            </a:r>
            <a:r>
              <a:rPr lang="fr-FR" sz="1200" dirty="0" smtClean="0">
                <a:latin typeface="Times New Roman" panose="02020603050405020304" pitchFamily="18" charset="0"/>
                <a:cs typeface="Times New Roman" panose="02020603050405020304" pitchFamily="18" charset="0"/>
              </a:rPr>
              <a:t>Sentences </a:t>
            </a:r>
            <a:r>
              <a:rPr lang="fr-FR" sz="1200" dirty="0" err="1" smtClean="0">
                <a:latin typeface="Times New Roman" panose="02020603050405020304" pitchFamily="18" charset="0"/>
                <a:cs typeface="Times New Roman" panose="02020603050405020304" pitchFamily="18" charset="0"/>
              </a:rPr>
              <a:t>with</a:t>
            </a:r>
            <a:r>
              <a:rPr lang="fr-FR" sz="1200" dirty="0" smtClean="0">
                <a:latin typeface="Times New Roman" panose="02020603050405020304" pitchFamily="18" charset="0"/>
                <a:cs typeface="Times New Roman" panose="02020603050405020304" pitchFamily="18" charset="0"/>
              </a:rPr>
              <a:t> motion or location </a:t>
            </a:r>
            <a:r>
              <a:rPr lang="fr-FR" sz="1200" dirty="0" err="1" smtClean="0">
                <a:latin typeface="Times New Roman" panose="02020603050405020304" pitchFamily="18" charset="0"/>
                <a:cs typeface="Times New Roman" panose="02020603050405020304" pitchFamily="18" charset="0"/>
              </a:rPr>
              <a:t>verbs</a:t>
            </a:r>
            <a:r>
              <a:rPr lang="fr-FR" sz="1200" dirty="0" smtClean="0">
                <a:latin typeface="Times New Roman" panose="02020603050405020304" pitchFamily="18" charset="0"/>
                <a:cs typeface="Times New Roman" panose="02020603050405020304" pitchFamily="18" charset="0"/>
              </a:rPr>
              <a:t>,</a:t>
            </a:r>
            <a:r>
              <a:rPr lang="fr-FR" sz="1200" baseline="0" dirty="0" smtClean="0">
                <a:latin typeface="Times New Roman" panose="02020603050405020304" pitchFamily="18" charset="0"/>
                <a:cs typeface="Times New Roman" panose="02020603050405020304" pitchFamily="18" charset="0"/>
              </a:rPr>
              <a:t> or </a:t>
            </a:r>
            <a:r>
              <a:rPr lang="fr-FR" sz="1200" dirty="0" smtClean="0">
                <a:latin typeface="Times New Roman" panose="02020603050405020304" pitchFamily="18" charset="0"/>
                <a:cs typeface="Times New Roman" panose="02020603050405020304" pitchFamily="18" charset="0"/>
              </a:rPr>
              <a:t>Sentences </a:t>
            </a:r>
            <a:r>
              <a:rPr lang="fr-FR" sz="1200" dirty="0" err="1" smtClean="0">
                <a:latin typeface="Times New Roman" panose="02020603050405020304" pitchFamily="18" charset="0"/>
                <a:cs typeface="Times New Roman" panose="02020603050405020304" pitchFamily="18" charset="0"/>
              </a:rPr>
              <a:t>without</a:t>
            </a:r>
            <a:r>
              <a:rPr lang="fr-FR" sz="1200" dirty="0" smtClean="0">
                <a:latin typeface="Times New Roman" panose="02020603050405020304" pitchFamily="18" charset="0"/>
                <a:cs typeface="Times New Roman" panose="02020603050405020304" pitchFamily="18" charset="0"/>
              </a:rPr>
              <a:t> motion or location </a:t>
            </a:r>
            <a:r>
              <a:rPr lang="fr-FR" sz="1200" dirty="0" err="1" smtClean="0">
                <a:latin typeface="Times New Roman" panose="02020603050405020304" pitchFamily="18" charset="0"/>
                <a:cs typeface="Times New Roman" panose="02020603050405020304" pitchFamily="18" charset="0"/>
              </a:rPr>
              <a:t>verbs</a:t>
            </a:r>
            <a:r>
              <a:rPr lang="fr-FR" sz="1200" dirty="0" smtClean="0">
                <a:latin typeface="Times New Roman" panose="02020603050405020304" pitchFamily="18" charset="0"/>
                <a:cs typeface="Times New Roman" panose="02020603050405020304" pitchFamily="18" charset="0"/>
              </a:rPr>
              <a:t> but </a:t>
            </a:r>
            <a:r>
              <a:rPr lang="fr-FR" sz="1200" dirty="0" err="1" smtClean="0">
                <a:latin typeface="Times New Roman" panose="02020603050405020304" pitchFamily="18" charset="0"/>
                <a:cs typeface="Times New Roman" panose="02020603050405020304" pitchFamily="18" charset="0"/>
              </a:rPr>
              <a:t>with</a:t>
            </a:r>
            <a:r>
              <a:rPr lang="fr-FR" sz="1200" dirty="0" smtClean="0">
                <a:latin typeface="Times New Roman" panose="02020603050405020304" pitchFamily="18" charset="0"/>
                <a:cs typeface="Times New Roman" panose="02020603050405020304" pitchFamily="18" charset="0"/>
              </a:rPr>
              <a:t> a spatial phrase. </a:t>
            </a:r>
            <a:r>
              <a:rPr lang="fr-FR" sz="1200" dirty="0" err="1" smtClean="0">
                <a:latin typeface="Times New Roman" panose="02020603050405020304" pitchFamily="18" charset="0"/>
                <a:cs typeface="Times New Roman" panose="02020603050405020304" pitchFamily="18" charset="0"/>
              </a:rPr>
              <a:t>Finally</a:t>
            </a:r>
            <a:r>
              <a:rPr lang="fr-FR" sz="1200" dirty="0" smtClean="0">
                <a:latin typeface="Times New Roman" panose="02020603050405020304" pitchFamily="18" charset="0"/>
                <a:cs typeface="Times New Roman" panose="02020603050405020304" pitchFamily="18" charset="0"/>
              </a:rPr>
              <a:t>,</a:t>
            </a:r>
            <a:r>
              <a:rPr lang="fr-FR" sz="1200" baseline="0" dirty="0" smtClean="0">
                <a:latin typeface="Times New Roman" panose="02020603050405020304" pitchFamily="18" charset="0"/>
                <a:cs typeface="Times New Roman" panose="02020603050405020304" pitchFamily="18" charset="0"/>
              </a:rPr>
              <a:t> </a:t>
            </a:r>
            <a:r>
              <a:rPr lang="fr-FR" sz="1200" baseline="0" dirty="0" err="1" smtClean="0">
                <a:latin typeface="Times New Roman" panose="02020603050405020304" pitchFamily="18" charset="0"/>
                <a:cs typeface="Times New Roman" panose="02020603050405020304" pitchFamily="18" charset="0"/>
              </a:rPr>
              <a:t>we</a:t>
            </a:r>
            <a:r>
              <a:rPr lang="fr-FR" sz="1200" baseline="0" dirty="0" smtClean="0">
                <a:latin typeface="Times New Roman" panose="02020603050405020304" pitchFamily="18" charset="0"/>
                <a:cs typeface="Times New Roman" panose="02020603050405020304" pitchFamily="18" charset="0"/>
              </a:rPr>
              <a:t> </a:t>
            </a:r>
            <a:r>
              <a:rPr lang="fr-FR" sz="1200" baseline="0" dirty="0" err="1" smtClean="0">
                <a:latin typeface="Times New Roman" panose="02020603050405020304" pitchFamily="18" charset="0"/>
                <a:cs typeface="Times New Roman" panose="02020603050405020304" pitchFamily="18" charset="0"/>
              </a:rPr>
              <a:t>coded</a:t>
            </a:r>
            <a:r>
              <a:rPr lang="fr-FR" sz="1200" baseline="0" dirty="0" smtClean="0">
                <a:latin typeface="Times New Roman" panose="02020603050405020304" pitchFamily="18" charset="0"/>
                <a:cs typeface="Times New Roman" panose="02020603050405020304" pitchFamily="18" charset="0"/>
              </a:rPr>
              <a:t> </a:t>
            </a:r>
            <a:r>
              <a:rPr lang="fr-FR" sz="1200" baseline="0" dirty="0" err="1" smtClean="0">
                <a:latin typeface="Times New Roman" panose="02020603050405020304" pitchFamily="18" charset="0"/>
                <a:cs typeface="Times New Roman" panose="02020603050405020304" pitchFamily="18" charset="0"/>
              </a:rPr>
              <a:t>our</a:t>
            </a:r>
            <a:r>
              <a:rPr lang="fr-FR" sz="1200" baseline="0" dirty="0" smtClean="0">
                <a:latin typeface="Times New Roman" panose="02020603050405020304" pitchFamily="18" charset="0"/>
                <a:cs typeface="Times New Roman" panose="02020603050405020304" pitchFamily="18" charset="0"/>
              </a:rPr>
              <a:t> data by </a:t>
            </a:r>
            <a:r>
              <a:rPr lang="fr-FR" sz="1200" baseline="0" dirty="0" err="1" smtClean="0">
                <a:latin typeface="Times New Roman" panose="02020603050405020304" pitchFamily="18" charset="0"/>
                <a:cs typeface="Times New Roman" panose="02020603050405020304" pitchFamily="18" charset="0"/>
              </a:rPr>
              <a:t>considering</a:t>
            </a:r>
            <a:r>
              <a:rPr lang="fr-FR" sz="1200" baseline="0" dirty="0" smtClean="0">
                <a:latin typeface="Times New Roman" panose="02020603050405020304" pitchFamily="18" charset="0"/>
                <a:cs typeface="Times New Roman" panose="02020603050405020304" pitchFamily="18" charset="0"/>
              </a:rPr>
              <a:t> the </a:t>
            </a:r>
            <a:r>
              <a:rPr lang="fr-FR" sz="1200" baseline="0" dirty="0" err="1" smtClean="0">
                <a:latin typeface="Times New Roman" panose="02020603050405020304" pitchFamily="18" charset="0"/>
                <a:cs typeface="Times New Roman" panose="02020603050405020304" pitchFamily="18" charset="0"/>
              </a:rPr>
              <a:t>following</a:t>
            </a:r>
            <a:r>
              <a:rPr lang="fr-FR" sz="1200" baseline="0" dirty="0" smtClean="0">
                <a:latin typeface="Times New Roman" panose="02020603050405020304" pitchFamily="18" charset="0"/>
                <a:cs typeface="Times New Roman" panose="02020603050405020304" pitchFamily="18" charset="0"/>
              </a:rPr>
              <a:t> </a:t>
            </a:r>
            <a:r>
              <a:rPr lang="fr-FR" sz="1200" baseline="0" dirty="0" err="1" smtClean="0">
                <a:latin typeface="Times New Roman" panose="02020603050405020304" pitchFamily="18" charset="0"/>
                <a:cs typeface="Times New Roman" panose="02020603050405020304" pitchFamily="18" charset="0"/>
              </a:rPr>
              <a:t>criteria</a:t>
            </a:r>
            <a:r>
              <a:rPr lang="fr-FR" sz="1200" baseline="0" dirty="0" smtClean="0">
                <a:latin typeface="Times New Roman" panose="02020603050405020304" pitchFamily="18" charset="0"/>
                <a:cs typeface="Times New Roman" panose="02020603050405020304" pitchFamily="18" charset="0"/>
              </a:rPr>
              <a:t>: </a:t>
            </a:r>
            <a:r>
              <a:rPr lang="en-GB" sz="1200" i="1" dirty="0" smtClean="0">
                <a:latin typeface="Times New Roman" panose="02020603050405020304" pitchFamily="18" charset="0"/>
                <a:cs typeface="Times New Roman" panose="02020603050405020304" pitchFamily="18" charset="0"/>
              </a:rPr>
              <a:t>Simple verb/CP, frequency, transitivity, news/novels, motion/location, type of verb (semantically), manner/path, syntactic distribution</a:t>
            </a:r>
            <a:endParaRPr lang="en-US" dirty="0"/>
          </a:p>
        </p:txBody>
      </p:sp>
      <p:sp>
        <p:nvSpPr>
          <p:cNvPr id="4" name="Slide Number Placeholder 3"/>
          <p:cNvSpPr>
            <a:spLocks noGrp="1"/>
          </p:cNvSpPr>
          <p:nvPr>
            <p:ph type="sldNum" sz="quarter" idx="10"/>
          </p:nvPr>
        </p:nvSpPr>
        <p:spPr/>
        <p:txBody>
          <a:bodyPr/>
          <a:lstStyle/>
          <a:p>
            <a:fld id="{B37B1F30-39B2-4CE2-8EF3-91F3179569A5}" type="slidenum">
              <a:rPr lang="en-US" smtClean="0"/>
              <a:t>9</a:t>
            </a:fld>
            <a:endParaRPr lang="en-US"/>
          </a:p>
        </p:txBody>
      </p:sp>
    </p:spTree>
    <p:extLst>
      <p:ext uri="{BB962C8B-B14F-4D97-AF65-F5344CB8AC3E}">
        <p14:creationId xmlns:p14="http://schemas.microsoft.com/office/powerpoint/2010/main" val="3474956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grpSp>
        <p:nvGrpSpPr>
          <p:cNvPr id="9" name="Group 8"/>
          <p:cNvGrpSpPr/>
          <p:nvPr userDrawn="1"/>
        </p:nvGrpSpPr>
        <p:grpSpPr>
          <a:xfrm>
            <a:off x="-1" y="0"/>
            <a:ext cx="8436770" cy="3742441"/>
            <a:chOff x="-1" y="0"/>
            <a:chExt cx="8436770" cy="3742441"/>
          </a:xfrm>
          <a:effectLst>
            <a:outerShdw blurRad="50800" dist="25400" dir="3360000" algn="tl" rotWithShape="0">
              <a:prstClr val="black">
                <a:alpha val="40000"/>
              </a:prstClr>
            </a:outerShdw>
          </a:effectLst>
        </p:grpSpPr>
        <p:sp>
          <p:nvSpPr>
            <p:cNvPr id="7" name="Rectangle 6"/>
            <p:cNvSpPr/>
            <p:nvPr userDrawn="1"/>
          </p:nvSpPr>
          <p:spPr>
            <a:xfrm>
              <a:off x="-1" y="1093509"/>
              <a:ext cx="8436770" cy="2648932"/>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Rectangle 7"/>
            <p:cNvSpPr/>
            <p:nvPr userDrawn="1"/>
          </p:nvSpPr>
          <p:spPr>
            <a:xfrm>
              <a:off x="7766050" y="0"/>
              <a:ext cx="670719" cy="118745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Tree>
    <p:extLst>
      <p:ext uri="{BB962C8B-B14F-4D97-AF65-F5344CB8AC3E}">
        <p14:creationId xmlns:p14="http://schemas.microsoft.com/office/powerpoint/2010/main" val="230546962"/>
      </p:ext>
    </p:extLst>
  </p:cSld>
  <p:clrMapOvr>
    <a:masterClrMapping/>
  </p:clrMapOvr>
  <p:transition spd="slow">
    <p:cove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6" name="Footer Placeholder 5"/>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41257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682950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53647812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1760680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4" name="Footer Placeholder 4"/>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73906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4" name="Footer Placeholder 4"/>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318115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5737896"/>
      </p:ext>
    </p:extLst>
  </p:cSld>
  <p:clrMapOvr>
    <a:masterClrMapping/>
  </p:clrMapOvr>
  <p:transition spd="slow">
    <p:cover/>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10230401"/>
      </p:ext>
    </p:extLst>
  </p:cSld>
  <p:clrMapOvr>
    <a:masterClrMapping/>
  </p:clrMapOvr>
  <p:transition spd="slow">
    <p:cove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7" name="Rounded Rectangle 16"/>
          <p:cNvSpPr/>
          <p:nvPr userDrawn="1"/>
        </p:nvSpPr>
        <p:spPr>
          <a:xfrm>
            <a:off x="410815" y="304800"/>
            <a:ext cx="7162290" cy="1166191"/>
          </a:xfrm>
          <a:prstGeom prst="roundRect">
            <a:avLst>
              <a:gd name="adj" fmla="val 9587"/>
            </a:avLst>
          </a:prstGeom>
          <a:solidFill>
            <a:srgbClr val="FAF4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t>
            </a:r>
            <a:endParaRPr lang="en-US" dirty="0"/>
          </a:p>
        </p:txBody>
      </p:sp>
      <p:sp>
        <p:nvSpPr>
          <p:cNvPr id="2" name="Title 1"/>
          <p:cNvSpPr>
            <a:spLocks noGrp="1"/>
          </p:cNvSpPr>
          <p:nvPr>
            <p:ph type="title"/>
          </p:nvPr>
        </p:nvSpPr>
        <p:spPr>
          <a:xfrm>
            <a:off x="484710" y="437320"/>
            <a:ext cx="7055380" cy="1033671"/>
          </a:xfrm>
        </p:spPr>
        <p:txBody>
          <a:bodyPr anchor="ctr"/>
          <a:lstStyle>
            <a:lvl1pPr>
              <a:defRPr sz="2800" b="1">
                <a:solidFill>
                  <a:schemeClr val="tx1"/>
                </a:solidFill>
                <a:latin typeface="Palatino Linotype" panose="0204050205050503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84710" y="1616765"/>
            <a:ext cx="7054644" cy="4631641"/>
          </a:xfrm>
        </p:spPr>
        <p:txBody>
          <a:bodyPr/>
          <a:lstStyle>
            <a:lvl1pPr>
              <a:buClrTx/>
              <a:defRPr>
                <a:solidFill>
                  <a:schemeClr val="tx1"/>
                </a:solidFill>
                <a:latin typeface="Palatino Linotype" panose="02040502050505030304" pitchFamily="18" charset="0"/>
              </a:defRPr>
            </a:lvl1pPr>
            <a:lvl2pPr>
              <a:buClrTx/>
              <a:defRPr>
                <a:solidFill>
                  <a:schemeClr val="tx1"/>
                </a:solidFill>
                <a:latin typeface="Palatino Linotype" panose="02040502050505030304" pitchFamily="18" charset="0"/>
              </a:defRPr>
            </a:lvl2pPr>
            <a:lvl3pPr>
              <a:buClrTx/>
              <a:defRPr>
                <a:solidFill>
                  <a:schemeClr val="tx1"/>
                </a:solidFill>
                <a:latin typeface="Palatino Linotype" panose="02040502050505030304" pitchFamily="18" charset="0"/>
              </a:defRPr>
            </a:lvl3pPr>
            <a:lvl4pPr>
              <a:buClrTx/>
              <a:defRPr>
                <a:solidFill>
                  <a:schemeClr val="tx1"/>
                </a:solidFill>
                <a:latin typeface="Palatino Linotype" panose="02040502050505030304" pitchFamily="18" charset="0"/>
              </a:defRPr>
            </a:lvl4pPr>
            <a:lvl5pPr>
              <a:buClrTx/>
              <a:defRPr>
                <a:solidFill>
                  <a:schemeClr val="tx1"/>
                </a:solidFill>
                <a:latin typeface="Palatino Linotype" panose="020405020505050303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6D22F896-40B5-4ADD-8801-0D06FADFA095}" type="slidenum">
              <a:rPr lang="en-US" smtClean="0"/>
              <a:pPr/>
              <a:t>‹#›</a:t>
            </a:fld>
            <a:endParaRPr lang="en-US" dirty="0"/>
          </a:p>
        </p:txBody>
      </p:sp>
      <p:sp>
        <p:nvSpPr>
          <p:cNvPr id="9" name="Round Same Side Corner Rectangle 8"/>
          <p:cNvSpPr/>
          <p:nvPr userDrawn="1"/>
        </p:nvSpPr>
        <p:spPr>
          <a:xfrm>
            <a:off x="410815" y="45834"/>
            <a:ext cx="1188720" cy="391486"/>
          </a:xfrm>
          <a:prstGeom prst="round2SameRect">
            <a:avLst/>
          </a:prstGeom>
          <a:solidFill>
            <a:srgbClr val="FAF400"/>
          </a:solidFill>
          <a:ln w="6350">
            <a:solidFill>
              <a:schemeClr val="tx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CA" sz="1100" b="1" dirty="0" smtClean="0">
                <a:solidFill>
                  <a:schemeClr val="tx1"/>
                </a:solidFill>
              </a:rPr>
              <a:t>Introduction</a:t>
            </a:r>
            <a:endParaRPr lang="en-CA" sz="1100" b="1" dirty="0">
              <a:solidFill>
                <a:schemeClr val="tx1"/>
              </a:solidFill>
            </a:endParaRPr>
          </a:p>
        </p:txBody>
      </p:sp>
      <p:sp>
        <p:nvSpPr>
          <p:cNvPr id="10" name="Round Same Side Corner Rectangle 9"/>
          <p:cNvSpPr/>
          <p:nvPr userDrawn="1"/>
        </p:nvSpPr>
        <p:spPr>
          <a:xfrm>
            <a:off x="1609160" y="45834"/>
            <a:ext cx="1338582" cy="391486"/>
          </a:xfrm>
          <a:prstGeom prst="round2SameRect">
            <a:avLst/>
          </a:prstGeom>
          <a:solidFill>
            <a:srgbClr val="FAF400"/>
          </a:solidFill>
          <a:ln w="6350">
            <a:solidFill>
              <a:schemeClr val="tx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CA" sz="1100" b="1" dirty="0" smtClean="0">
                <a:solidFill>
                  <a:schemeClr val="tx1"/>
                </a:solidFill>
              </a:rPr>
              <a:t>Approach</a:t>
            </a:r>
            <a:endParaRPr lang="en-CA" sz="1100" b="1" dirty="0">
              <a:solidFill>
                <a:schemeClr val="tx1"/>
              </a:solidFill>
            </a:endParaRPr>
          </a:p>
        </p:txBody>
      </p:sp>
      <p:sp>
        <p:nvSpPr>
          <p:cNvPr id="11" name="Round Same Side Corner Rectangle 10"/>
          <p:cNvSpPr/>
          <p:nvPr userDrawn="1"/>
        </p:nvSpPr>
        <p:spPr>
          <a:xfrm>
            <a:off x="4245654" y="45834"/>
            <a:ext cx="1968110" cy="391486"/>
          </a:xfrm>
          <a:prstGeom prst="round2SameRect">
            <a:avLst/>
          </a:prstGeom>
          <a:solidFill>
            <a:srgbClr val="FAF400"/>
          </a:solidFill>
          <a:ln w="6350">
            <a:solidFill>
              <a:schemeClr val="tx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CA" sz="1100" b="1" dirty="0" smtClean="0">
                <a:solidFill>
                  <a:schemeClr val="tx1"/>
                </a:solidFill>
              </a:rPr>
              <a:t>Results and Discussion</a:t>
            </a:r>
            <a:endParaRPr lang="en-CA" sz="1100" b="1" dirty="0">
              <a:solidFill>
                <a:schemeClr val="tx1"/>
              </a:solidFill>
            </a:endParaRPr>
          </a:p>
        </p:txBody>
      </p:sp>
      <p:sp>
        <p:nvSpPr>
          <p:cNvPr id="13" name="Round Same Side Corner Rectangle 12"/>
          <p:cNvSpPr/>
          <p:nvPr userDrawn="1"/>
        </p:nvSpPr>
        <p:spPr>
          <a:xfrm>
            <a:off x="6211128" y="45834"/>
            <a:ext cx="1363955" cy="391486"/>
          </a:xfrm>
          <a:prstGeom prst="round2SameRect">
            <a:avLst/>
          </a:prstGeom>
          <a:solidFill>
            <a:srgbClr val="FAF400"/>
          </a:solidFill>
          <a:ln w="6350">
            <a:solidFill>
              <a:schemeClr val="tx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CA" sz="1100" b="1" dirty="0" smtClean="0">
                <a:solidFill>
                  <a:schemeClr val="tx1"/>
                </a:solidFill>
              </a:rPr>
              <a:t>Conclusion</a:t>
            </a:r>
            <a:endParaRPr lang="en-CA" sz="1100" b="1" dirty="0">
              <a:solidFill>
                <a:schemeClr val="tx1"/>
              </a:solidFill>
            </a:endParaRPr>
          </a:p>
        </p:txBody>
      </p:sp>
      <p:sp>
        <p:nvSpPr>
          <p:cNvPr id="14" name="Round Same Side Corner Rectangle 13"/>
          <p:cNvSpPr/>
          <p:nvPr userDrawn="1"/>
        </p:nvSpPr>
        <p:spPr>
          <a:xfrm>
            <a:off x="2961507" y="45834"/>
            <a:ext cx="1284147" cy="391486"/>
          </a:xfrm>
          <a:prstGeom prst="round2SameRect">
            <a:avLst/>
          </a:prstGeom>
          <a:solidFill>
            <a:srgbClr val="FAF400"/>
          </a:solidFill>
          <a:ln w="6350">
            <a:solidFill>
              <a:schemeClr val="tx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CA" sz="1100" b="1" dirty="0" smtClean="0">
                <a:solidFill>
                  <a:schemeClr val="tx1"/>
                </a:solidFill>
              </a:rPr>
              <a:t>Method</a:t>
            </a:r>
            <a:endParaRPr lang="en-CA" sz="1100" b="1" dirty="0">
              <a:solidFill>
                <a:schemeClr val="tx1"/>
              </a:solidFill>
            </a:endParaRPr>
          </a:p>
        </p:txBody>
      </p:sp>
      <p:pic>
        <p:nvPicPr>
          <p:cNvPr id="4" name="Picture 3"/>
          <p:cNvPicPr>
            <a:picLocks noChangeAspect="1"/>
          </p:cNvPicPr>
          <p:nvPr userDrawn="1"/>
        </p:nvPicPr>
        <p:blipFill rotWithShape="1">
          <a:blip r:embed="rId2">
            <a:extLst>
              <a:ext uri="{28A0092B-C50C-407E-A947-70E740481C1C}">
                <a14:useLocalDpi xmlns:a14="http://schemas.microsoft.com/office/drawing/2010/main" val="0"/>
              </a:ext>
            </a:extLst>
          </a:blip>
          <a:srcRect r="64931"/>
          <a:stretch/>
        </p:blipFill>
        <p:spPr>
          <a:xfrm>
            <a:off x="7841932" y="6071057"/>
            <a:ext cx="636000" cy="698888"/>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646487667"/>
      </p:ext>
    </p:extLst>
  </p:cSld>
  <p:clrMapOvr>
    <a:masterClrMapping/>
  </p:clrMapOvr>
  <p:transition spd="slow">
    <p:cove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95940014"/>
      </p:ext>
    </p:extLst>
  </p:cSld>
  <p:clrMapOvr>
    <a:masterClrMapping/>
  </p:clrMapOvr>
  <p:transition spd="slow">
    <p:cove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6" name="Footer Placeholder 5"/>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45063729"/>
      </p:ext>
    </p:extLst>
  </p:cSld>
  <p:clrMapOvr>
    <a:masterClrMapping/>
  </p:clrMapOvr>
  <p:transition spd="slow">
    <p:cove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8" name="Footer Placeholder 7"/>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5771847"/>
      </p:ext>
    </p:extLst>
  </p:cSld>
  <p:clrMapOvr>
    <a:masterClrMapping/>
  </p:clrMapOvr>
  <p:transition spd="slow">
    <p:cove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5" name="Footer Placeholder 3"/>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0495471"/>
      </p:ext>
    </p:extLst>
  </p:cSld>
  <p:clrMapOvr>
    <a:masterClrMapping/>
  </p:clrMapOvr>
  <p:transition spd="slow">
    <p:cove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5" name="Footer Placeholder 2"/>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61164057"/>
      </p:ext>
    </p:extLst>
  </p:cSld>
  <p:clrMapOvr>
    <a:masterClrMapping/>
  </p:clrMapOvr>
  <p:transition spd="slow">
    <p:cove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5" name="Footer Placeholder 5"/>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26060135"/>
      </p:ext>
    </p:extLst>
  </p:cSld>
  <p:clrMapOvr>
    <a:masterClrMapping/>
  </p:clrMapOvr>
  <p:transition spd="slow">
    <p:cove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5400000">
            <a:off x="7494989" y="1828771"/>
            <a:ext cx="990599" cy="228659"/>
          </a:xfrm>
          <a:prstGeom prst="rect">
            <a:avLst/>
          </a:prstGeom>
        </p:spPr>
        <p:txBody>
          <a:bodyPr/>
          <a:lstStyle/>
          <a:p>
            <a:endParaRPr lang="en-US" dirty="0"/>
          </a:p>
        </p:txBody>
      </p:sp>
      <p:sp>
        <p:nvSpPr>
          <p:cNvPr id="6" name="Footer Placeholder 5"/>
          <p:cNvSpPr>
            <a:spLocks noGrp="1"/>
          </p:cNvSpPr>
          <p:nvPr>
            <p:ph type="ftr" sz="quarter" idx="11"/>
          </p:nvPr>
        </p:nvSpPr>
        <p:spPr>
          <a:xfrm rot="5400000">
            <a:off x="6233335" y="3263371"/>
            <a:ext cx="3859795" cy="228660"/>
          </a:xfrm>
          <a:prstGeom prst="rect">
            <a:avLst/>
          </a:prstGeom>
        </p:spPr>
        <p:txBody>
          <a:bodyPr/>
          <a:lstStyle/>
          <a:p>
            <a:r>
              <a:rPr lang="en-US" smtClean="0"/>
              <a:t>Persian Location Light Verb Constructions</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72269553"/>
      </p:ext>
    </p:extLst>
  </p:cSld>
  <p:clrMapOvr>
    <a:masterClrMapping/>
  </p:clrMapOvr>
  <p:transition spd="slow">
    <p:cove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82769525"/>
      </p:ext>
    </p:extLst>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 id="2147483836" r:id="rId12"/>
    <p:sldLayoutId id="2147483837" r:id="rId13"/>
    <p:sldLayoutId id="2147483838" r:id="rId14"/>
    <p:sldLayoutId id="2147483839" r:id="rId15"/>
    <p:sldLayoutId id="2147483840" r:id="rId16"/>
    <p:sldLayoutId id="2147483841" r:id="rId17"/>
  </p:sldLayoutIdLst>
  <p:transition spd="slow">
    <p:cover/>
  </p:transition>
  <p:timing>
    <p:tnLst>
      <p:par>
        <p:cTn id="1" dur="indefinite" restart="never" nodeType="tmRoot"/>
      </p:par>
    </p:tnLst>
  </p:timing>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4997" y="1600200"/>
            <a:ext cx="6620968" cy="1411358"/>
          </a:xfrm>
        </p:spPr>
        <p:txBody>
          <a:bodyPr/>
          <a:lstStyle/>
          <a:p>
            <a:r>
              <a:rPr lang="en-US" sz="3600" b="1" dirty="0" smtClean="0">
                <a:solidFill>
                  <a:schemeClr val="bg1"/>
                </a:solidFill>
                <a:latin typeface="Palatino Linotype" panose="02040502050505030304" pitchFamily="18" charset="0"/>
              </a:rPr>
              <a:t>Persian Verbs </a:t>
            </a:r>
            <a:r>
              <a:rPr lang="en-US" sz="3600" b="1" smtClean="0">
                <a:solidFill>
                  <a:schemeClr val="bg1"/>
                </a:solidFill>
                <a:latin typeface="Palatino Linotype" panose="02040502050505030304" pitchFamily="18" charset="0"/>
              </a:rPr>
              <a:t>in Spatial Events</a:t>
            </a:r>
            <a:endParaRPr lang="en-US" sz="3600" b="1" dirty="0">
              <a:solidFill>
                <a:schemeClr val="bg1"/>
              </a:solidFill>
              <a:latin typeface="Palatino Linotype" panose="02040502050505030304" pitchFamily="18" charset="0"/>
            </a:endParaRPr>
          </a:p>
        </p:txBody>
      </p:sp>
      <p:sp>
        <p:nvSpPr>
          <p:cNvPr id="3" name="Subtitle 2"/>
          <p:cNvSpPr>
            <a:spLocks noGrp="1"/>
          </p:cNvSpPr>
          <p:nvPr>
            <p:ph type="subTitle" idx="1"/>
          </p:nvPr>
        </p:nvSpPr>
        <p:spPr>
          <a:xfrm>
            <a:off x="510241" y="3982065"/>
            <a:ext cx="6108101" cy="2155499"/>
          </a:xfrm>
        </p:spPr>
        <p:txBody>
          <a:bodyPr>
            <a:noAutofit/>
          </a:bodyPr>
          <a:lstStyle/>
          <a:p>
            <a:endParaRPr lang="en-CA" dirty="0" smtClean="0">
              <a:solidFill>
                <a:schemeClr val="tx1"/>
              </a:solidFill>
              <a:latin typeface="Times New Roman" panose="02020603050405020304" pitchFamily="18" charset="0"/>
              <a:cs typeface="Times New Roman" panose="02020603050405020304" pitchFamily="18" charset="0"/>
            </a:endParaRPr>
          </a:p>
          <a:p>
            <a:endParaRPr lang="en-CA" dirty="0">
              <a:solidFill>
                <a:schemeClr val="tx1"/>
              </a:solidFill>
              <a:latin typeface="Times New Roman" panose="02020603050405020304" pitchFamily="18" charset="0"/>
              <a:cs typeface="Times New Roman" panose="02020603050405020304" pitchFamily="18" charset="0"/>
            </a:endParaRPr>
          </a:p>
          <a:p>
            <a:r>
              <a:rPr lang="en-CA" dirty="0" smtClean="0">
                <a:solidFill>
                  <a:schemeClr val="tx1"/>
                </a:solidFill>
                <a:latin typeface="Times New Roman" panose="02020603050405020304" pitchFamily="18" charset="0"/>
                <a:cs typeface="Times New Roman" panose="02020603050405020304" pitchFamily="18" charset="0"/>
              </a:rPr>
              <a:t>Catherine Nouri</a:t>
            </a:r>
          </a:p>
          <a:p>
            <a:r>
              <a:rPr lang="en-CA" sz="1400" dirty="0" smtClean="0">
                <a:solidFill>
                  <a:schemeClr val="tx1"/>
                </a:solidFill>
                <a:latin typeface="Times New Roman" panose="02020603050405020304" pitchFamily="18" charset="0"/>
                <a:cs typeface="Times New Roman" panose="02020603050405020304" pitchFamily="18" charset="0"/>
              </a:rPr>
              <a:t>North American conference in Iranian linguistics</a:t>
            </a:r>
          </a:p>
          <a:p>
            <a:r>
              <a:rPr lang="en-CA" sz="1400" dirty="0" smtClean="0">
                <a:solidFill>
                  <a:schemeClr val="tx1"/>
                </a:solidFill>
                <a:latin typeface="Times New Roman" panose="02020603050405020304" pitchFamily="18" charset="0"/>
                <a:cs typeface="Times New Roman" panose="02020603050405020304" pitchFamily="18" charset="0"/>
              </a:rPr>
              <a:t>(nacil1), stony brook, SPRING 2017</a:t>
            </a:r>
            <a:endParaRPr lang="en-CA" sz="1400" dirty="0">
              <a:solidFill>
                <a:schemeClr val="tx1"/>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084435" y="4943286"/>
            <a:ext cx="2414645" cy="1166783"/>
          </a:xfrm>
          <a:prstGeom prst="rect">
            <a:avLst/>
          </a:prstGeom>
        </p:spPr>
      </p:pic>
    </p:spTree>
    <p:extLst>
      <p:ext uri="{BB962C8B-B14F-4D97-AF65-F5344CB8AC3E}">
        <p14:creationId xmlns:p14="http://schemas.microsoft.com/office/powerpoint/2010/main" val="3289291677"/>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Semantic </a:t>
            </a:r>
            <a:r>
              <a:rPr lang="en-CA" dirty="0"/>
              <a:t>Groups</a:t>
            </a:r>
          </a:p>
        </p:txBody>
      </p:sp>
      <p:sp>
        <p:nvSpPr>
          <p:cNvPr id="4" name="Slide Number Placeholder 3"/>
          <p:cNvSpPr>
            <a:spLocks noGrp="1"/>
          </p:cNvSpPr>
          <p:nvPr>
            <p:ph type="sldNum" sz="quarter" idx="12"/>
          </p:nvPr>
        </p:nvSpPr>
        <p:spPr/>
        <p:txBody>
          <a:bodyPr/>
          <a:lstStyle/>
          <a:p>
            <a:fld id="{6D22F896-40B5-4ADD-8801-0D06FADFA095}" type="slidenum">
              <a:rPr lang="en-US" smtClean="0"/>
              <a:pPr/>
              <a:t>10</a:t>
            </a:fld>
            <a:endParaRPr lang="en-US" dirty="0"/>
          </a:p>
        </p:txBody>
      </p:sp>
      <p:sp>
        <p:nvSpPr>
          <p:cNvPr id="3" name="TextBox 2"/>
          <p:cNvSpPr txBox="1"/>
          <p:nvPr/>
        </p:nvSpPr>
        <p:spPr>
          <a:xfrm>
            <a:off x="2423711" y="6444867"/>
            <a:ext cx="45719" cy="369332"/>
          </a:xfrm>
          <a:prstGeom prst="rect">
            <a:avLst/>
          </a:prstGeom>
          <a:noFill/>
        </p:spPr>
        <p:txBody>
          <a:bodyPr wrap="square" rtlCol="0">
            <a:spAutoFit/>
          </a:bodyPr>
          <a:lstStyle/>
          <a:p>
            <a:endParaRPr lang="en-CA" dirty="0"/>
          </a:p>
        </p:txBody>
      </p:sp>
      <p:sp>
        <p:nvSpPr>
          <p:cNvPr id="5" name="TextBox 4"/>
          <p:cNvSpPr txBox="1"/>
          <p:nvPr/>
        </p:nvSpPr>
        <p:spPr>
          <a:xfrm flipH="1">
            <a:off x="1035586" y="6147412"/>
            <a:ext cx="6114360" cy="400110"/>
          </a:xfrm>
          <a:prstGeom prst="rect">
            <a:avLst/>
          </a:prstGeom>
          <a:noFill/>
        </p:spPr>
        <p:txBody>
          <a:bodyPr wrap="square" rtlCol="0">
            <a:spAutoFit/>
          </a:bodyPr>
          <a:lstStyle/>
          <a:p>
            <a:pPr algn="ctr"/>
            <a:r>
              <a:rPr lang="en-CA" sz="2000" i="1" dirty="0" smtClean="0">
                <a:latin typeface="Palatino Linotype" panose="02040502050505030304" pitchFamily="18" charset="0"/>
                <a:cs typeface="Times New Roman" panose="02020603050405020304" pitchFamily="18" charset="0"/>
              </a:rPr>
              <a:t>Figure1: Semantic Groups in Simple verbs and CPs</a:t>
            </a:r>
            <a:endParaRPr lang="en-CA" sz="2000" i="1" dirty="0">
              <a:latin typeface="Palatino Linotype" panose="02040502050505030304" pitchFamily="18" charset="0"/>
              <a:cs typeface="Times New Roman" panose="02020603050405020304" pitchFamily="18" charset="0"/>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646052316"/>
              </p:ext>
            </p:extLst>
          </p:nvPr>
        </p:nvGraphicFramePr>
        <p:xfrm>
          <a:off x="484188" y="1616076"/>
          <a:ext cx="7054850" cy="4531336"/>
        </p:xfrm>
        <a:graphic>
          <a:graphicData uri="http://schemas.openxmlformats.org/drawingml/2006/chart">
            <c:chart xmlns:c="http://schemas.openxmlformats.org/drawingml/2006/chart" xmlns:r="http://schemas.openxmlformats.org/officeDocument/2006/relationships" r:id="rId3"/>
          </a:graphicData>
        </a:graphic>
      </p:graphicFrame>
      <p:sp>
        <p:nvSpPr>
          <p:cNvPr id="11" name="Round Same Side Corner Rectangle 10"/>
          <p:cNvSpPr/>
          <p:nvPr/>
        </p:nvSpPr>
        <p:spPr>
          <a:xfrm>
            <a:off x="4248151" y="51237"/>
            <a:ext cx="1954753"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Results and Discussion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214744027"/>
      </p:ext>
    </p:extLst>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Semantic </a:t>
            </a:r>
            <a:r>
              <a:rPr lang="en-CA" dirty="0"/>
              <a:t>Groups</a:t>
            </a:r>
          </a:p>
        </p:txBody>
      </p:sp>
      <p:sp>
        <p:nvSpPr>
          <p:cNvPr id="3" name="Content Placeholder 2"/>
          <p:cNvSpPr>
            <a:spLocks noGrp="1"/>
          </p:cNvSpPr>
          <p:nvPr>
            <p:ph idx="1"/>
          </p:nvPr>
        </p:nvSpPr>
        <p:spPr/>
        <p:txBody>
          <a:bodyPr>
            <a:normAutofit/>
          </a:bodyPr>
          <a:lstStyle/>
          <a:p>
            <a:r>
              <a:rPr lang="en-CA" sz="2400" dirty="0" smtClean="0">
                <a:cs typeface="Times New Roman" panose="02020603050405020304" pitchFamily="18" charset="0"/>
              </a:rPr>
              <a:t>Based on this figure:</a:t>
            </a:r>
          </a:p>
          <a:p>
            <a:pPr marL="742950" lvl="1" indent="-379413"/>
            <a:r>
              <a:rPr lang="en-CA" sz="2000" dirty="0" smtClean="0">
                <a:cs typeface="Times New Roman" panose="02020603050405020304" pitchFamily="18" charset="0"/>
              </a:rPr>
              <a:t>CPs </a:t>
            </a:r>
            <a:r>
              <a:rPr lang="en-CA" sz="2000" dirty="0">
                <a:cs typeface="Times New Roman" panose="02020603050405020304" pitchFamily="18" charset="0"/>
              </a:rPr>
              <a:t>express </a:t>
            </a:r>
            <a:r>
              <a:rPr lang="en-CA" sz="2000" b="1" i="1" dirty="0">
                <a:cs typeface="Times New Roman" panose="02020603050405020304" pitchFamily="18" charset="0"/>
              </a:rPr>
              <a:t>specific</a:t>
            </a:r>
            <a:r>
              <a:rPr lang="en-CA" sz="2000" dirty="0">
                <a:cs typeface="Times New Roman" panose="02020603050405020304" pitchFamily="18" charset="0"/>
              </a:rPr>
              <a:t> information (manner/path) in 95% of </a:t>
            </a:r>
            <a:r>
              <a:rPr lang="en-CA" sz="2000" dirty="0" smtClean="0">
                <a:cs typeface="Times New Roman" panose="02020603050405020304" pitchFamily="18" charset="0"/>
              </a:rPr>
              <a:t>cases.</a:t>
            </a:r>
          </a:p>
          <a:p>
            <a:pPr marL="457207" lvl="1" indent="0">
              <a:buNone/>
            </a:pPr>
            <a:r>
              <a:rPr lang="en-CA" i="1" dirty="0" smtClean="0"/>
              <a:t>1.	Hame-chiz-ra</a:t>
            </a:r>
            <a:r>
              <a:rPr lang="en-CA" i="1" dirty="0"/>
              <a:t>	</a:t>
            </a:r>
            <a:r>
              <a:rPr lang="en-CA" i="1" dirty="0" smtClean="0"/>
              <a:t>	</a:t>
            </a:r>
            <a:r>
              <a:rPr lang="en-CA" i="1" dirty="0" err="1" smtClean="0"/>
              <a:t>ru</a:t>
            </a:r>
            <a:r>
              <a:rPr lang="en-CA" i="1" dirty="0" smtClean="0"/>
              <a:t>-ye</a:t>
            </a:r>
            <a:r>
              <a:rPr lang="en-CA" i="1" dirty="0"/>
              <a:t>	</a:t>
            </a:r>
            <a:r>
              <a:rPr lang="en-CA" i="1" dirty="0" err="1"/>
              <a:t>miz</a:t>
            </a:r>
            <a:r>
              <a:rPr lang="en-CA" i="1" dirty="0"/>
              <a:t>		</a:t>
            </a:r>
            <a:r>
              <a:rPr lang="en-CA" i="1" dirty="0" err="1"/>
              <a:t>pakhsh</a:t>
            </a:r>
            <a:r>
              <a:rPr lang="en-CA" i="1" dirty="0"/>
              <a:t> </a:t>
            </a:r>
            <a:r>
              <a:rPr lang="en-CA" i="1" dirty="0" err="1"/>
              <a:t>kard</a:t>
            </a:r>
            <a:r>
              <a:rPr lang="en-CA" dirty="0"/>
              <a:t>.</a:t>
            </a:r>
          </a:p>
          <a:p>
            <a:pPr marL="892175" lvl="1" indent="-439738">
              <a:buNone/>
            </a:pPr>
            <a:r>
              <a:rPr lang="en-CA" dirty="0"/>
              <a:t>	all-thing-ACC	on-EZ	table	spread do-PST.3SG</a:t>
            </a:r>
          </a:p>
          <a:p>
            <a:pPr marL="457207" lvl="1" indent="0">
              <a:buNone/>
            </a:pPr>
            <a:r>
              <a:rPr lang="en-CA" dirty="0"/>
              <a:t>	‘He spread everything on the table.’	</a:t>
            </a:r>
          </a:p>
          <a:p>
            <a:pPr marL="742950" lvl="1" indent="-379413"/>
            <a:r>
              <a:rPr lang="en-CA" b="1" dirty="0" smtClean="0"/>
              <a:t>Existential</a:t>
            </a:r>
            <a:r>
              <a:rPr lang="en-CA" dirty="0" smtClean="0"/>
              <a:t>:</a:t>
            </a:r>
            <a:endParaRPr lang="en-CA" dirty="0"/>
          </a:p>
          <a:p>
            <a:pPr marL="539750" lvl="1" indent="0">
              <a:buNone/>
              <a:tabLst>
                <a:tab pos="804863" algn="l"/>
                <a:tab pos="2511425" algn="l"/>
                <a:tab pos="2963863" algn="l"/>
              </a:tabLst>
            </a:pPr>
            <a:r>
              <a:rPr lang="en-CA" i="1" dirty="0" smtClean="0"/>
              <a:t>2.	</a:t>
            </a:r>
            <a:r>
              <a:rPr lang="en-CA" i="1" dirty="0" err="1" smtClean="0"/>
              <a:t>Tab’iz</a:t>
            </a:r>
            <a:r>
              <a:rPr lang="en-CA" i="1" dirty="0"/>
              <a:t>	</a:t>
            </a:r>
            <a:r>
              <a:rPr lang="en-CA" i="1" dirty="0" err="1"/>
              <a:t>dar</a:t>
            </a:r>
            <a:r>
              <a:rPr lang="en-CA" i="1" dirty="0"/>
              <a:t>	</a:t>
            </a:r>
            <a:r>
              <a:rPr lang="en-CA" i="1" dirty="0" err="1"/>
              <a:t>hame-ja</a:t>
            </a:r>
            <a:r>
              <a:rPr lang="en-CA" i="1" dirty="0"/>
              <a:t>	</a:t>
            </a:r>
            <a:r>
              <a:rPr lang="en-CA" i="1" dirty="0" err="1"/>
              <a:t>vojud-darad</a:t>
            </a:r>
            <a:r>
              <a:rPr lang="en-CA" i="1" dirty="0"/>
              <a:t>.</a:t>
            </a:r>
          </a:p>
          <a:p>
            <a:pPr marL="804863" lvl="2" indent="-441325">
              <a:buNone/>
              <a:tabLst>
                <a:tab pos="2511425" algn="l"/>
                <a:tab pos="2963863" algn="l"/>
                <a:tab pos="3316288" algn="l"/>
              </a:tabLst>
            </a:pPr>
            <a:r>
              <a:rPr lang="en-CA" sz="1800" dirty="0"/>
              <a:t>	</a:t>
            </a:r>
            <a:r>
              <a:rPr lang="en-CA" sz="1800" dirty="0" smtClean="0"/>
              <a:t>Discrimination</a:t>
            </a:r>
            <a:r>
              <a:rPr lang="en-CA" sz="1800" dirty="0"/>
              <a:t>	in	all-where	existence-have-PRS.3SG</a:t>
            </a:r>
          </a:p>
          <a:p>
            <a:pPr marL="715963" lvl="2" indent="-352425">
              <a:buNone/>
            </a:pPr>
            <a:r>
              <a:rPr lang="en-CA" sz="1800" dirty="0"/>
              <a:t>	‘There is discrimination everywhere.’</a:t>
            </a:r>
          </a:p>
          <a:p>
            <a:endParaRPr lang="en-CA"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11</a:t>
            </a:fld>
            <a:endParaRPr lang="en-US" dirty="0"/>
          </a:p>
        </p:txBody>
      </p:sp>
      <p:sp>
        <p:nvSpPr>
          <p:cNvPr id="7" name="Round Same Side Corner Rectangle 6"/>
          <p:cNvSpPr/>
          <p:nvPr/>
        </p:nvSpPr>
        <p:spPr>
          <a:xfrm>
            <a:off x="4248151" y="51237"/>
            <a:ext cx="1954753"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Results and Discussion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2304511814"/>
      </p:ext>
    </p:extLst>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Semantic </a:t>
            </a:r>
            <a:r>
              <a:rPr lang="en-CA" dirty="0"/>
              <a:t>Groups</a:t>
            </a:r>
          </a:p>
        </p:txBody>
      </p:sp>
      <p:sp>
        <p:nvSpPr>
          <p:cNvPr id="3" name="Content Placeholder 2"/>
          <p:cNvSpPr>
            <a:spLocks noGrp="1"/>
          </p:cNvSpPr>
          <p:nvPr>
            <p:ph idx="1"/>
          </p:nvPr>
        </p:nvSpPr>
        <p:spPr/>
        <p:txBody>
          <a:bodyPr>
            <a:normAutofit/>
          </a:bodyPr>
          <a:lstStyle/>
          <a:p>
            <a:pPr marL="363538" lvl="1" indent="-363538"/>
            <a:r>
              <a:rPr lang="en-CA" sz="2000" dirty="0">
                <a:cs typeface="Times New Roman" panose="02020603050405020304" pitchFamily="18" charset="0"/>
              </a:rPr>
              <a:t>Simple verbs only in 55% of cases express </a:t>
            </a:r>
            <a:r>
              <a:rPr lang="en-CA" sz="2000" b="1" i="1" dirty="0">
                <a:cs typeface="Times New Roman" panose="02020603050405020304" pitchFamily="18" charset="0"/>
              </a:rPr>
              <a:t>specific</a:t>
            </a:r>
            <a:r>
              <a:rPr lang="en-CA" sz="2000" dirty="0">
                <a:cs typeface="Times New Roman" panose="02020603050405020304" pitchFamily="18" charset="0"/>
              </a:rPr>
              <a:t> information.</a:t>
            </a:r>
          </a:p>
          <a:p>
            <a:pPr marL="457207" lvl="1" indent="0">
              <a:buNone/>
            </a:pPr>
            <a:r>
              <a:rPr lang="en-CA" sz="2000" i="1" dirty="0" smtClean="0">
                <a:cs typeface="Times New Roman" panose="02020603050405020304" pitchFamily="18" charset="0"/>
              </a:rPr>
              <a:t>3.	u</a:t>
            </a:r>
            <a:r>
              <a:rPr lang="en-CA" sz="2000" i="1" dirty="0">
                <a:cs typeface="Times New Roman" panose="02020603050405020304" pitchFamily="18" charset="0"/>
              </a:rPr>
              <a:t>	</a:t>
            </a:r>
            <a:r>
              <a:rPr lang="en-CA" sz="2000" i="1" dirty="0" err="1">
                <a:cs typeface="Times New Roman" panose="02020603050405020304" pitchFamily="18" charset="0"/>
              </a:rPr>
              <a:t>dir</a:t>
            </a:r>
            <a:r>
              <a:rPr lang="en-CA" sz="2000" i="1" dirty="0">
                <a:cs typeface="Times New Roman" panose="02020603050405020304" pitchFamily="18" charset="0"/>
              </a:rPr>
              <a:t>	be	</a:t>
            </a:r>
            <a:r>
              <a:rPr lang="en-CA" sz="2000" i="1" dirty="0" err="1">
                <a:cs typeface="Times New Roman" panose="02020603050405020304" pitchFamily="18" charset="0"/>
              </a:rPr>
              <a:t>khaneh</a:t>
            </a:r>
            <a:r>
              <a:rPr lang="en-CA" sz="2000" i="1" dirty="0">
                <a:cs typeface="Times New Roman" panose="02020603050405020304" pitchFamily="18" charset="0"/>
              </a:rPr>
              <a:t>	</a:t>
            </a:r>
            <a:r>
              <a:rPr lang="en-CA" sz="2000" i="1" dirty="0" err="1">
                <a:cs typeface="Times New Roman" panose="02020603050405020304" pitchFamily="18" charset="0"/>
              </a:rPr>
              <a:t>resid</a:t>
            </a:r>
            <a:r>
              <a:rPr lang="en-CA" sz="2000" dirty="0">
                <a:cs typeface="Times New Roman" panose="02020603050405020304" pitchFamily="18" charset="0"/>
              </a:rPr>
              <a:t>.</a:t>
            </a:r>
          </a:p>
          <a:p>
            <a:pPr marL="457207" lvl="1" indent="0">
              <a:buNone/>
            </a:pPr>
            <a:r>
              <a:rPr lang="en-CA" sz="2000" dirty="0">
                <a:cs typeface="Times New Roman" panose="02020603050405020304" pitchFamily="18" charset="0"/>
              </a:rPr>
              <a:t>	he	late	to	home	arrive-PST.3SG	</a:t>
            </a:r>
          </a:p>
          <a:p>
            <a:pPr marL="457207" lvl="1" indent="0">
              <a:buNone/>
            </a:pPr>
            <a:r>
              <a:rPr lang="en-CA" sz="2000" dirty="0">
                <a:cs typeface="Times New Roman" panose="02020603050405020304" pitchFamily="18" charset="0"/>
              </a:rPr>
              <a:t>	‘He arrived home late.’</a:t>
            </a:r>
          </a:p>
          <a:p>
            <a:r>
              <a:rPr lang="en-CA" dirty="0" smtClean="0">
                <a:cs typeface="Times New Roman" panose="02020603050405020304" pitchFamily="18" charset="0"/>
              </a:rPr>
              <a:t>They express </a:t>
            </a:r>
            <a:r>
              <a:rPr lang="en-CA" dirty="0">
                <a:cs typeface="Times New Roman" panose="02020603050405020304" pitchFamily="18" charset="0"/>
              </a:rPr>
              <a:t>no specific information in </a:t>
            </a:r>
            <a:r>
              <a:rPr lang="en-CA" dirty="0" smtClean="0">
                <a:cs typeface="Times New Roman" panose="02020603050405020304" pitchFamily="18" charset="0"/>
              </a:rPr>
              <a:t>45% </a:t>
            </a:r>
            <a:r>
              <a:rPr lang="en-CA" dirty="0">
                <a:cs typeface="Times New Roman" panose="02020603050405020304" pitchFamily="18" charset="0"/>
              </a:rPr>
              <a:t>of </a:t>
            </a:r>
            <a:r>
              <a:rPr lang="en-CA" dirty="0" smtClean="0">
                <a:cs typeface="Times New Roman" panose="02020603050405020304" pitchFamily="18" charset="0"/>
              </a:rPr>
              <a:t>cases: </a:t>
            </a:r>
            <a:r>
              <a:rPr lang="en-CA" b="1" i="1" dirty="0" smtClean="0">
                <a:cs typeface="Times New Roman" panose="02020603050405020304" pitchFamily="18" charset="0"/>
              </a:rPr>
              <a:t>neutral, perception, possession, existential</a:t>
            </a:r>
          </a:p>
          <a:p>
            <a:pPr lvl="1"/>
            <a:r>
              <a:rPr lang="en-CA" b="1" i="1" dirty="0" smtClean="0"/>
              <a:t>Neutral</a:t>
            </a:r>
            <a:r>
              <a:rPr lang="en-CA" dirty="0" smtClean="0"/>
              <a:t>:</a:t>
            </a:r>
            <a:endParaRPr lang="en-CA" dirty="0"/>
          </a:p>
          <a:p>
            <a:pPr marL="363537" lvl="1" indent="0">
              <a:buNone/>
            </a:pPr>
            <a:r>
              <a:rPr lang="en-CA" i="1" dirty="0" smtClean="0"/>
              <a:t>	4.	</a:t>
            </a:r>
            <a:r>
              <a:rPr lang="en-CA" i="1" dirty="0" err="1" smtClean="0"/>
              <a:t>Ketab</a:t>
            </a:r>
            <a:r>
              <a:rPr lang="en-CA" i="1" dirty="0" smtClean="0"/>
              <a:t>-e</a:t>
            </a:r>
            <a:r>
              <a:rPr lang="en-CA" i="1" dirty="0"/>
              <a:t>	</a:t>
            </a:r>
            <a:r>
              <a:rPr lang="en-CA" i="1" dirty="0" smtClean="0"/>
              <a:t>	Farsi</a:t>
            </a:r>
            <a:r>
              <a:rPr lang="en-CA" i="1" dirty="0"/>
              <a:t>		</a:t>
            </a:r>
            <a:r>
              <a:rPr lang="en-CA" i="1" dirty="0" err="1"/>
              <a:t>ru</a:t>
            </a:r>
            <a:r>
              <a:rPr lang="en-CA" i="1" dirty="0"/>
              <a:t>-ye	</a:t>
            </a:r>
            <a:r>
              <a:rPr lang="en-CA" i="1" dirty="0" err="1"/>
              <a:t>miz</a:t>
            </a:r>
            <a:r>
              <a:rPr lang="en-CA" i="1" dirty="0"/>
              <a:t>		</a:t>
            </a:r>
            <a:r>
              <a:rPr lang="en-CA" i="1" dirty="0" err="1"/>
              <a:t>ast</a:t>
            </a:r>
            <a:r>
              <a:rPr lang="en-CA" i="1" dirty="0"/>
              <a:t>.</a:t>
            </a:r>
          </a:p>
          <a:p>
            <a:pPr marL="715963" lvl="1" indent="-352425">
              <a:buNone/>
            </a:pPr>
            <a:r>
              <a:rPr lang="en-CA" dirty="0"/>
              <a:t>	</a:t>
            </a:r>
            <a:r>
              <a:rPr lang="en-CA" dirty="0" smtClean="0"/>
              <a:t>	Book-EZ	</a:t>
            </a:r>
            <a:r>
              <a:rPr lang="en-CA" dirty="0"/>
              <a:t>	Farsi	</a:t>
            </a:r>
            <a:r>
              <a:rPr lang="en-CA" dirty="0" smtClean="0"/>
              <a:t>	on-EZ</a:t>
            </a:r>
            <a:r>
              <a:rPr lang="en-CA" dirty="0"/>
              <a:t>	table	be-PRS.3SG</a:t>
            </a:r>
          </a:p>
          <a:p>
            <a:pPr marL="715963" lvl="1" indent="-352425">
              <a:buNone/>
            </a:pPr>
            <a:r>
              <a:rPr lang="en-CA" dirty="0"/>
              <a:t>	</a:t>
            </a:r>
            <a:r>
              <a:rPr lang="en-CA" dirty="0" smtClean="0"/>
              <a:t>	‘</a:t>
            </a:r>
            <a:r>
              <a:rPr lang="en-CA" dirty="0"/>
              <a:t>The Farsi book is on the table.’</a:t>
            </a:r>
          </a:p>
          <a:p>
            <a:endParaRPr lang="en-CA" b="1" i="1" dirty="0">
              <a:latin typeface="Times New Roman" panose="02020603050405020304" pitchFamily="18" charset="0"/>
              <a:cs typeface="Times New Roman" panose="02020603050405020304" pitchFamily="18" charset="0"/>
            </a:endParaRPr>
          </a:p>
          <a:p>
            <a:endParaRPr lang="en-CA"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12</a:t>
            </a:fld>
            <a:endParaRPr lang="en-US" dirty="0"/>
          </a:p>
        </p:txBody>
      </p:sp>
      <p:sp>
        <p:nvSpPr>
          <p:cNvPr id="7" name="Round Same Side Corner Rectangle 6"/>
          <p:cNvSpPr/>
          <p:nvPr/>
        </p:nvSpPr>
        <p:spPr>
          <a:xfrm>
            <a:off x="4248151" y="51237"/>
            <a:ext cx="1954753"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Results and Discussion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569288974"/>
      </p:ext>
    </p:ext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Semantic </a:t>
            </a:r>
            <a:r>
              <a:rPr lang="en-CA" dirty="0"/>
              <a:t>Groups</a:t>
            </a:r>
          </a:p>
        </p:txBody>
      </p:sp>
      <p:sp>
        <p:nvSpPr>
          <p:cNvPr id="3" name="Content Placeholder 2"/>
          <p:cNvSpPr>
            <a:spLocks noGrp="1"/>
          </p:cNvSpPr>
          <p:nvPr>
            <p:ph idx="1"/>
          </p:nvPr>
        </p:nvSpPr>
        <p:spPr/>
        <p:txBody>
          <a:bodyPr/>
          <a:lstStyle/>
          <a:p>
            <a:pPr marL="342906" lvl="1" indent="-342906"/>
            <a:r>
              <a:rPr lang="en-CA" sz="2000" b="1" dirty="0"/>
              <a:t>Perception</a:t>
            </a:r>
            <a:r>
              <a:rPr lang="en-CA" sz="2000" dirty="0"/>
              <a:t>:</a:t>
            </a:r>
          </a:p>
          <a:p>
            <a:pPr marL="715963" lvl="2" indent="-352425">
              <a:buNone/>
            </a:pPr>
            <a:r>
              <a:rPr lang="en-CA" sz="1800" i="1" dirty="0" smtClean="0"/>
              <a:t>5.	</a:t>
            </a:r>
            <a:r>
              <a:rPr lang="en-CA" sz="1800" i="1" dirty="0" err="1" smtClean="0"/>
              <a:t>Lebas</a:t>
            </a:r>
            <a:r>
              <a:rPr lang="en-CA" sz="1800" i="1" dirty="0" smtClean="0"/>
              <a:t>-ha-</a:t>
            </a:r>
            <a:r>
              <a:rPr lang="en-CA" sz="1800" i="1" dirty="0" err="1" smtClean="0"/>
              <a:t>yat</a:t>
            </a:r>
            <a:r>
              <a:rPr lang="en-CA" sz="1800" i="1" dirty="0" smtClean="0"/>
              <a:t>-</a:t>
            </a:r>
            <a:r>
              <a:rPr lang="en-CA" sz="1800" i="1" dirty="0" err="1" smtClean="0"/>
              <a:t>ra</a:t>
            </a:r>
            <a:r>
              <a:rPr lang="en-CA" sz="1800" i="1" dirty="0"/>
              <a:t>	</a:t>
            </a:r>
            <a:r>
              <a:rPr lang="en-CA" sz="1800" i="1" dirty="0" smtClean="0"/>
              <a:t>		</a:t>
            </a:r>
            <a:r>
              <a:rPr lang="en-CA" sz="1800" i="1" dirty="0" err="1" smtClean="0"/>
              <a:t>ru</a:t>
            </a:r>
            <a:r>
              <a:rPr lang="en-CA" sz="1800" i="1" dirty="0" smtClean="0"/>
              <a:t>-ye</a:t>
            </a:r>
            <a:r>
              <a:rPr lang="en-CA" sz="1800" i="1" dirty="0"/>
              <a:t>	</a:t>
            </a:r>
            <a:r>
              <a:rPr lang="en-CA" sz="1800" i="1" dirty="0" err="1"/>
              <a:t>takht</a:t>
            </a:r>
            <a:r>
              <a:rPr lang="en-CA" sz="1800" i="1" dirty="0"/>
              <a:t>	</a:t>
            </a:r>
            <a:r>
              <a:rPr lang="en-CA" sz="1800" i="1" dirty="0" err="1"/>
              <a:t>didam</a:t>
            </a:r>
            <a:r>
              <a:rPr lang="en-CA" sz="1800" dirty="0"/>
              <a:t>.</a:t>
            </a:r>
          </a:p>
          <a:p>
            <a:pPr marL="715963" lvl="2" indent="-315913">
              <a:buNone/>
            </a:pPr>
            <a:r>
              <a:rPr lang="en-CA" sz="1800" dirty="0" smtClean="0"/>
              <a:t>	Clothes-PL-GEN-ACC</a:t>
            </a:r>
            <a:r>
              <a:rPr lang="en-CA" sz="1800" dirty="0"/>
              <a:t>	on-EZ	bed	</a:t>
            </a:r>
            <a:r>
              <a:rPr lang="en-CA" sz="1800" dirty="0" smtClean="0"/>
              <a:t>	see-PST.3SG</a:t>
            </a:r>
            <a:endParaRPr lang="en-CA" sz="1800" dirty="0"/>
          </a:p>
          <a:p>
            <a:pPr marL="715963" lvl="2" indent="-176213">
              <a:buNone/>
            </a:pPr>
            <a:r>
              <a:rPr lang="en-CA" sz="1800" dirty="0" smtClean="0"/>
              <a:t>	‘</a:t>
            </a:r>
            <a:r>
              <a:rPr lang="en-CA" sz="1800" dirty="0"/>
              <a:t>I saw your clothes on the bed</a:t>
            </a:r>
            <a:r>
              <a:rPr lang="en-CA" sz="1800" dirty="0" smtClean="0"/>
              <a:t>.’</a:t>
            </a:r>
          </a:p>
          <a:p>
            <a:pPr marL="342906" lvl="2" indent="-342906"/>
            <a:r>
              <a:rPr lang="en-CA" sz="2000" b="1" dirty="0"/>
              <a:t>Possession</a:t>
            </a:r>
            <a:r>
              <a:rPr lang="en-CA" sz="2000" dirty="0"/>
              <a:t>:</a:t>
            </a:r>
          </a:p>
          <a:p>
            <a:pPr marL="715963" lvl="3" indent="-352425">
              <a:buNone/>
              <a:tabLst>
                <a:tab pos="2600325" algn="l"/>
                <a:tab pos="3227388" algn="l"/>
                <a:tab pos="4483100" algn="l"/>
              </a:tabLst>
            </a:pPr>
            <a:r>
              <a:rPr lang="en-CA" sz="1800" i="1" dirty="0" smtClean="0"/>
              <a:t>6.	</a:t>
            </a:r>
            <a:r>
              <a:rPr lang="en-CA" sz="1800" i="1" dirty="0" err="1" smtClean="0"/>
              <a:t>Dastband</a:t>
            </a:r>
            <a:r>
              <a:rPr lang="en-CA" sz="1800" i="1" dirty="0" smtClean="0"/>
              <a:t>-I</a:t>
            </a:r>
            <a:r>
              <a:rPr lang="en-CA" sz="1800" i="1" dirty="0"/>
              <a:t>	be	</a:t>
            </a:r>
            <a:r>
              <a:rPr lang="en-CA" sz="1800" i="1" dirty="0" err="1"/>
              <a:t>dast</a:t>
            </a:r>
            <a:r>
              <a:rPr lang="en-CA" sz="1800" i="1" dirty="0"/>
              <a:t>	</a:t>
            </a:r>
            <a:r>
              <a:rPr lang="en-CA" sz="1800" i="1" dirty="0" err="1"/>
              <a:t>darad</a:t>
            </a:r>
            <a:r>
              <a:rPr lang="en-CA" sz="1800" dirty="0"/>
              <a:t>.</a:t>
            </a:r>
          </a:p>
          <a:p>
            <a:pPr marL="892175" lvl="3" indent="-87313">
              <a:buNone/>
              <a:tabLst>
                <a:tab pos="2600325" algn="l"/>
                <a:tab pos="3227388" algn="l"/>
                <a:tab pos="4483100" algn="l"/>
              </a:tabLst>
            </a:pPr>
            <a:r>
              <a:rPr lang="en-CA" sz="1800" dirty="0"/>
              <a:t>bracelet-INDEF	on	hand	have-PRS.3SG</a:t>
            </a:r>
          </a:p>
          <a:p>
            <a:pPr marL="715963" lvl="3" indent="-263525">
              <a:buNone/>
            </a:pPr>
            <a:r>
              <a:rPr lang="en-CA" sz="1800" dirty="0"/>
              <a:t>	‘She has a bracelet on her hand</a:t>
            </a:r>
            <a:r>
              <a:rPr lang="en-CA" sz="1800" dirty="0" smtClean="0"/>
              <a:t>.’</a:t>
            </a:r>
          </a:p>
          <a:p>
            <a:pPr marL="715963" lvl="3" indent="-263525">
              <a:buNone/>
            </a:pPr>
            <a:endParaRPr lang="en-CA" sz="1800" dirty="0" smtClean="0"/>
          </a:p>
          <a:p>
            <a:pPr marL="400058" lvl="2" indent="0">
              <a:buNone/>
            </a:pPr>
            <a:endParaRPr lang="en-CA" sz="1800" dirty="0"/>
          </a:p>
          <a:p>
            <a:endParaRPr lang="en-CA"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13</a:t>
            </a:fld>
            <a:endParaRPr lang="en-US" dirty="0"/>
          </a:p>
        </p:txBody>
      </p:sp>
      <p:sp>
        <p:nvSpPr>
          <p:cNvPr id="8" name="Round Same Side Corner Rectangle 7"/>
          <p:cNvSpPr/>
          <p:nvPr/>
        </p:nvSpPr>
        <p:spPr>
          <a:xfrm>
            <a:off x="4248151" y="51237"/>
            <a:ext cx="1954753"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Results and Discussion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773685045"/>
      </p:ext>
    </p:extLst>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cs typeface="Times New Roman" panose="02020603050405020304" pitchFamily="18" charset="0"/>
              </a:rPr>
              <a:t>Semantic Groups</a:t>
            </a:r>
            <a:endParaRPr lang="en-CA" dirty="0">
              <a:cs typeface="Times New Roman" panose="02020603050405020304" pitchFamily="18" charset="0"/>
            </a:endParaRPr>
          </a:p>
        </p:txBody>
      </p:sp>
      <p:sp>
        <p:nvSpPr>
          <p:cNvPr id="3" name="Content Placeholder 2"/>
          <p:cNvSpPr>
            <a:spLocks noGrp="1"/>
          </p:cNvSpPr>
          <p:nvPr>
            <p:ph idx="1"/>
          </p:nvPr>
        </p:nvSpPr>
        <p:spPr>
          <a:xfrm>
            <a:off x="485446" y="1848119"/>
            <a:ext cx="7054644" cy="4631641"/>
          </a:xfrm>
        </p:spPr>
        <p:txBody>
          <a:bodyPr/>
          <a:lstStyle/>
          <a:p>
            <a:pPr lvl="1"/>
            <a:r>
              <a:rPr lang="en-CA" sz="2400" dirty="0" smtClean="0">
                <a:cs typeface="Times New Roman" panose="02020603050405020304" pitchFamily="18" charset="0"/>
              </a:rPr>
              <a:t>Therefore:</a:t>
            </a:r>
          </a:p>
          <a:p>
            <a:pPr lvl="2"/>
            <a:r>
              <a:rPr lang="en-CA" sz="2000" dirty="0" smtClean="0">
                <a:cs typeface="Times New Roman" panose="02020603050405020304" pitchFamily="18" charset="0"/>
              </a:rPr>
              <a:t> CPs express more specific information, they are rich semantically</a:t>
            </a:r>
          </a:p>
          <a:p>
            <a:pPr lvl="2"/>
            <a:r>
              <a:rPr lang="en-CA" sz="2000" dirty="0" smtClean="0">
                <a:cs typeface="Times New Roman" panose="02020603050405020304" pitchFamily="18" charset="0"/>
              </a:rPr>
              <a:t>CPs lead to economy of language (based on their syntactic distribution)</a:t>
            </a:r>
          </a:p>
          <a:p>
            <a:pPr lvl="2"/>
            <a:endParaRPr lang="en-CA" dirty="0" smtClean="0">
              <a:latin typeface="Times New Roman" panose="02020603050405020304" pitchFamily="18" charset="0"/>
              <a:cs typeface="Times New Roman" panose="02020603050405020304" pitchFamily="18" charset="0"/>
            </a:endParaRPr>
          </a:p>
          <a:p>
            <a:pPr lvl="1"/>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D22F896-40B5-4ADD-8801-0D06FADFA095}" type="slidenum">
              <a:rPr lang="en-US" smtClean="0"/>
              <a:pPr/>
              <a:t>14</a:t>
            </a:fld>
            <a:endParaRPr lang="en-US" dirty="0"/>
          </a:p>
        </p:txBody>
      </p:sp>
      <p:sp>
        <p:nvSpPr>
          <p:cNvPr id="7" name="Round Same Side Corner Rectangle 6"/>
          <p:cNvSpPr/>
          <p:nvPr/>
        </p:nvSpPr>
        <p:spPr>
          <a:xfrm>
            <a:off x="4248151" y="51237"/>
            <a:ext cx="1954753"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Results and Discussion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4220281644"/>
      </p:ext>
    </p:extLst>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cs typeface="Times New Roman" panose="02020603050405020304" pitchFamily="18" charset="0"/>
              </a:rPr>
              <a:t>Examples</a:t>
            </a:r>
            <a:endParaRPr lang="en-CA" dirty="0">
              <a:cs typeface="Times New Roman" panose="02020603050405020304" pitchFamily="18" charset="0"/>
            </a:endParaRPr>
          </a:p>
        </p:txBody>
      </p:sp>
      <p:sp>
        <p:nvSpPr>
          <p:cNvPr id="3" name="Content Placeholder 2"/>
          <p:cNvSpPr>
            <a:spLocks noGrp="1"/>
          </p:cNvSpPr>
          <p:nvPr>
            <p:ph idx="1"/>
          </p:nvPr>
        </p:nvSpPr>
        <p:spPr/>
        <p:txBody>
          <a:bodyPr/>
          <a:lstStyle/>
          <a:p>
            <a:pPr lvl="0"/>
            <a:r>
              <a:rPr lang="en-US" i="1" dirty="0" smtClean="0"/>
              <a:t>Examples:</a:t>
            </a:r>
          </a:p>
          <a:p>
            <a:pPr marL="0" lvl="0" indent="0">
              <a:buNone/>
            </a:pPr>
            <a:r>
              <a:rPr lang="en-US" i="1" dirty="0" smtClean="0"/>
              <a:t>(a)	</a:t>
            </a:r>
            <a:r>
              <a:rPr lang="en-US" i="1" dirty="0" err="1" smtClean="0"/>
              <a:t>dar-halike</a:t>
            </a:r>
            <a:r>
              <a:rPr lang="en-US" i="1" dirty="0" smtClean="0"/>
              <a:t>	</a:t>
            </a:r>
            <a:r>
              <a:rPr lang="en-US" i="1" dirty="0" err="1" smtClean="0"/>
              <a:t>lebas</a:t>
            </a:r>
            <a:r>
              <a:rPr lang="en-US" i="1" dirty="0" smtClean="0"/>
              <a:t>-ha-</a:t>
            </a:r>
            <a:r>
              <a:rPr lang="en-US" i="1" dirty="0" err="1" smtClean="0"/>
              <a:t>ra</a:t>
            </a:r>
            <a:r>
              <a:rPr lang="en-US" i="1" dirty="0"/>
              <a:t>	</a:t>
            </a:r>
            <a:r>
              <a:rPr lang="en-US" i="1" dirty="0" smtClean="0"/>
              <a:t>mi-</a:t>
            </a:r>
            <a:r>
              <a:rPr lang="en-US" i="1" dirty="0" err="1" smtClean="0"/>
              <a:t>parakanad</a:t>
            </a:r>
            <a:r>
              <a:rPr lang="fa-IR" i="1" dirty="0"/>
              <a:t>	</a:t>
            </a:r>
            <a:r>
              <a:rPr lang="en-CA" i="1" dirty="0" err="1" smtClean="0"/>
              <a:t>anha</a:t>
            </a:r>
            <a:r>
              <a:rPr lang="en-CA" i="1" dirty="0" smtClean="0"/>
              <a:t>-			</a:t>
            </a:r>
            <a:r>
              <a:rPr lang="en-CA" i="1" dirty="0" err="1" smtClean="0"/>
              <a:t>ra</a:t>
            </a:r>
            <a:r>
              <a:rPr lang="en-US" i="1" dirty="0"/>
              <a:t>	</a:t>
            </a:r>
            <a:r>
              <a:rPr lang="en-US" i="1" dirty="0" err="1"/>
              <a:t>ru</a:t>
            </a:r>
            <a:r>
              <a:rPr lang="en-US" i="1" dirty="0"/>
              <a:t>-ye	</a:t>
            </a:r>
            <a:r>
              <a:rPr lang="en-US" i="1" dirty="0" err="1"/>
              <a:t>zamin</a:t>
            </a:r>
            <a:r>
              <a:rPr lang="en-US" i="1" dirty="0"/>
              <a:t>	mi-</a:t>
            </a:r>
            <a:r>
              <a:rPr lang="en-US" i="1" dirty="0" err="1"/>
              <a:t>gozarad</a:t>
            </a:r>
            <a:r>
              <a:rPr lang="en-US" dirty="0"/>
              <a:t>.</a:t>
            </a:r>
            <a:endParaRPr lang="en-CA" dirty="0"/>
          </a:p>
          <a:p>
            <a:pPr marL="0" indent="0">
              <a:buNone/>
            </a:pPr>
            <a:r>
              <a:rPr lang="en-US" dirty="0" smtClean="0"/>
              <a:t>	while</a:t>
            </a:r>
            <a:r>
              <a:rPr lang="en-US" dirty="0"/>
              <a:t>	</a:t>
            </a:r>
            <a:r>
              <a:rPr lang="en-US" dirty="0" smtClean="0"/>
              <a:t>clothes-PL-ACC</a:t>
            </a:r>
            <a:r>
              <a:rPr lang="en-US" dirty="0"/>
              <a:t>	</a:t>
            </a:r>
            <a:r>
              <a:rPr lang="en-US" dirty="0" smtClean="0"/>
              <a:t>	PROG-spread</a:t>
            </a:r>
            <a:r>
              <a:rPr lang="en-US" dirty="0"/>
              <a:t>	them-ACC	</a:t>
            </a:r>
            <a:r>
              <a:rPr lang="en-US" dirty="0" smtClean="0"/>
              <a:t>		on-EZ</a:t>
            </a:r>
            <a:r>
              <a:rPr lang="en-US" dirty="0"/>
              <a:t>	</a:t>
            </a:r>
            <a:r>
              <a:rPr lang="en-CA" dirty="0" smtClean="0"/>
              <a:t>ground	PROG-put.PRS.3SG</a:t>
            </a:r>
            <a:endParaRPr lang="en-CA" dirty="0"/>
          </a:p>
          <a:p>
            <a:pPr marL="0" indent="0">
              <a:buNone/>
            </a:pPr>
            <a:r>
              <a:rPr lang="en-CA" dirty="0"/>
              <a:t>	‘He spreads the clothes on the ground.’</a:t>
            </a:r>
          </a:p>
          <a:p>
            <a:pPr marL="0" indent="0">
              <a:buNone/>
            </a:pPr>
            <a:r>
              <a:rPr lang="en-US" dirty="0"/>
              <a:t>(</a:t>
            </a:r>
            <a:r>
              <a:rPr lang="en-US" dirty="0" smtClean="0"/>
              <a:t>b)	</a:t>
            </a:r>
            <a:r>
              <a:rPr lang="en-US" i="1" dirty="0" err="1" smtClean="0"/>
              <a:t>lebas</a:t>
            </a:r>
            <a:r>
              <a:rPr lang="en-US" i="1" dirty="0" smtClean="0"/>
              <a:t>-ha-</a:t>
            </a:r>
            <a:r>
              <a:rPr lang="en-US" i="1" dirty="0" err="1" smtClean="0"/>
              <a:t>ra</a:t>
            </a:r>
            <a:r>
              <a:rPr lang="en-US" i="1" dirty="0"/>
              <a:t>	</a:t>
            </a:r>
            <a:r>
              <a:rPr lang="en-US" i="1" dirty="0" smtClean="0"/>
              <a:t>		</a:t>
            </a:r>
            <a:r>
              <a:rPr lang="en-US" i="1" dirty="0" err="1" smtClean="0"/>
              <a:t>ru</a:t>
            </a:r>
            <a:r>
              <a:rPr lang="en-US" i="1" dirty="0" smtClean="0"/>
              <a:t>-ye</a:t>
            </a:r>
            <a:r>
              <a:rPr lang="en-US" i="1" dirty="0"/>
              <a:t>	</a:t>
            </a:r>
            <a:r>
              <a:rPr lang="en-US" i="1" dirty="0" err="1"/>
              <a:t>zamin</a:t>
            </a:r>
            <a:r>
              <a:rPr lang="en-US" i="1" dirty="0"/>
              <a:t>	</a:t>
            </a:r>
            <a:r>
              <a:rPr lang="en-US" i="1" dirty="0" err="1"/>
              <a:t>pakhsh</a:t>
            </a:r>
            <a:r>
              <a:rPr lang="en-US" i="1" dirty="0"/>
              <a:t>-mi-</a:t>
            </a:r>
            <a:r>
              <a:rPr lang="en-US" i="1" dirty="0" err="1"/>
              <a:t>konad</a:t>
            </a:r>
            <a:r>
              <a:rPr lang="en-US" dirty="0"/>
              <a:t>.</a:t>
            </a:r>
            <a:endParaRPr lang="en-CA" dirty="0"/>
          </a:p>
          <a:p>
            <a:pPr marL="0" indent="0">
              <a:buNone/>
            </a:pPr>
            <a:r>
              <a:rPr lang="en-US" dirty="0"/>
              <a:t>	</a:t>
            </a:r>
            <a:r>
              <a:rPr lang="en-US" dirty="0" smtClean="0"/>
              <a:t>clothes-PL-ACC</a:t>
            </a:r>
            <a:r>
              <a:rPr lang="en-US" dirty="0"/>
              <a:t>	</a:t>
            </a:r>
            <a:r>
              <a:rPr lang="en-US" dirty="0" smtClean="0"/>
              <a:t>	on-EZ</a:t>
            </a:r>
            <a:r>
              <a:rPr lang="en-US" dirty="0"/>
              <a:t>	ground	</a:t>
            </a:r>
            <a:r>
              <a:rPr lang="en-US" dirty="0" smtClean="0"/>
              <a:t>spread-PROG-	do.PRS.3SG</a:t>
            </a:r>
            <a:endParaRPr lang="en-CA" dirty="0"/>
          </a:p>
          <a:p>
            <a:pPr marL="0" indent="0">
              <a:buNone/>
            </a:pPr>
            <a:r>
              <a:rPr lang="en-US" dirty="0" smtClean="0"/>
              <a:t>	‘</a:t>
            </a:r>
            <a:r>
              <a:rPr lang="en-US" dirty="0"/>
              <a:t>He spreads the clothes on the ground.’</a:t>
            </a:r>
            <a:endParaRPr lang="en-CA" dirty="0"/>
          </a:p>
          <a:p>
            <a:endParaRPr lang="en-CA"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15</a:t>
            </a:fld>
            <a:endParaRPr lang="en-US" dirty="0"/>
          </a:p>
        </p:txBody>
      </p:sp>
      <p:sp>
        <p:nvSpPr>
          <p:cNvPr id="7" name="Round Same Side Corner Rectangle 6"/>
          <p:cNvSpPr/>
          <p:nvPr/>
        </p:nvSpPr>
        <p:spPr>
          <a:xfrm>
            <a:off x="4248151" y="51237"/>
            <a:ext cx="1954753"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Results and Discussion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39560925"/>
      </p:ext>
    </p:extLst>
  </p:cSld>
  <p:clrMapOvr>
    <a:masterClrMapping/>
  </p:clrMapOvr>
  <p:transition spd="slow">
    <p:cov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802" y="437319"/>
            <a:ext cx="7055380" cy="1033671"/>
          </a:xfrm>
        </p:spPr>
        <p:txBody>
          <a:bodyPr/>
          <a:lstStyle/>
          <a:p>
            <a:r>
              <a:rPr lang="en-US" sz="2800" dirty="0" smtClean="0">
                <a:solidFill>
                  <a:schemeClr val="tx1"/>
                </a:solidFill>
              </a:rPr>
              <a:t>Frequency</a:t>
            </a:r>
            <a:endParaRPr lang="en-US" sz="2800" dirty="0"/>
          </a:p>
        </p:txBody>
      </p:sp>
      <p:pic>
        <p:nvPicPr>
          <p:cNvPr id="4" name="Content Placeholder 3"/>
          <p:cNvPicPr>
            <a:picLocks noGrp="1" noChangeAspect="1"/>
          </p:cNvPicPr>
          <p:nvPr>
            <p:ph idx="1"/>
          </p:nvPr>
        </p:nvPicPr>
        <p:blipFill>
          <a:blip r:embed="rId3"/>
          <a:stretch>
            <a:fillRect/>
          </a:stretch>
        </p:blipFill>
        <p:spPr>
          <a:xfrm>
            <a:off x="1078992" y="2212848"/>
            <a:ext cx="5715000" cy="3575304"/>
          </a:xfrm>
          <a:prstGeom prst="rect">
            <a:avLst/>
          </a:prstGeom>
        </p:spPr>
      </p:pic>
      <p:sp>
        <p:nvSpPr>
          <p:cNvPr id="5" name="Slide Number Placeholder 4"/>
          <p:cNvSpPr>
            <a:spLocks noGrp="1"/>
          </p:cNvSpPr>
          <p:nvPr>
            <p:ph type="sldNum" sz="quarter" idx="12"/>
          </p:nvPr>
        </p:nvSpPr>
        <p:spPr/>
        <p:txBody>
          <a:bodyPr/>
          <a:lstStyle/>
          <a:p>
            <a:fld id="{6D22F896-40B5-4ADD-8801-0D06FADFA095}" type="slidenum">
              <a:rPr lang="en-US" smtClean="0"/>
              <a:pPr/>
              <a:t>16</a:t>
            </a:fld>
            <a:endParaRPr lang="en-US" dirty="0"/>
          </a:p>
        </p:txBody>
      </p:sp>
      <p:sp>
        <p:nvSpPr>
          <p:cNvPr id="6" name="TextBox 5"/>
          <p:cNvSpPr txBox="1"/>
          <p:nvPr/>
        </p:nvSpPr>
        <p:spPr>
          <a:xfrm>
            <a:off x="914400" y="6482281"/>
            <a:ext cx="3905705" cy="369332"/>
          </a:xfrm>
          <a:prstGeom prst="rect">
            <a:avLst/>
          </a:prstGeom>
          <a:noFill/>
        </p:spPr>
        <p:txBody>
          <a:bodyPr wrap="square" rtlCol="0">
            <a:spAutoFit/>
          </a:bodyPr>
          <a:lstStyle/>
          <a:p>
            <a:endParaRPr lang="en-CA" dirty="0"/>
          </a:p>
        </p:txBody>
      </p:sp>
      <p:sp>
        <p:nvSpPr>
          <p:cNvPr id="3" name="TextBox 2"/>
          <p:cNvSpPr txBox="1"/>
          <p:nvPr/>
        </p:nvSpPr>
        <p:spPr>
          <a:xfrm flipH="1">
            <a:off x="1078991" y="5927075"/>
            <a:ext cx="5839601" cy="646331"/>
          </a:xfrm>
          <a:prstGeom prst="rect">
            <a:avLst/>
          </a:prstGeom>
          <a:noFill/>
        </p:spPr>
        <p:txBody>
          <a:bodyPr wrap="square" rtlCol="0">
            <a:spAutoFit/>
          </a:bodyPr>
          <a:lstStyle/>
          <a:p>
            <a:pPr algn="ctr"/>
            <a:r>
              <a:rPr lang="en-GB" i="1" dirty="0" smtClean="0">
                <a:latin typeface="Palatino Linotype" panose="02040502050505030304" pitchFamily="18" charset="0"/>
                <a:cs typeface="Times New Roman" panose="02020603050405020304" pitchFamily="18" charset="0"/>
              </a:rPr>
              <a:t>Figure2: Frequency </a:t>
            </a:r>
            <a:r>
              <a:rPr lang="en-GB" i="1" dirty="0">
                <a:latin typeface="Palatino Linotype" panose="02040502050505030304" pitchFamily="18" charset="0"/>
                <a:cs typeface="Times New Roman" panose="02020603050405020304" pitchFamily="18" charset="0"/>
              </a:rPr>
              <a:t>of CPs and Simple Verbs in News, Novels and Total</a:t>
            </a:r>
            <a:endParaRPr lang="en-CA" dirty="0">
              <a:latin typeface="Palatino Linotype" panose="02040502050505030304" pitchFamily="18" charset="0"/>
              <a:cs typeface="Times New Roman" panose="02020603050405020304" pitchFamily="18" charset="0"/>
            </a:endParaRPr>
          </a:p>
        </p:txBody>
      </p:sp>
      <p:sp>
        <p:nvSpPr>
          <p:cNvPr id="8" name="Round Same Side Corner Rectangle 7"/>
          <p:cNvSpPr/>
          <p:nvPr/>
        </p:nvSpPr>
        <p:spPr>
          <a:xfrm>
            <a:off x="4248151" y="51237"/>
            <a:ext cx="1954753"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Results and Discussion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2147809349"/>
      </p:ext>
    </p:extLst>
  </p:cSld>
  <p:clrMapOvr>
    <a:masterClrMapping/>
  </p:clrMapOvr>
  <p:transition spd="slow">
    <p:cove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cs typeface="Times New Roman" panose="02020603050405020304" pitchFamily="18" charset="0"/>
              </a:rPr>
              <a:t>Frequency</a:t>
            </a:r>
            <a:endParaRPr lang="en-CA" dirty="0"/>
          </a:p>
        </p:txBody>
      </p:sp>
      <p:sp>
        <p:nvSpPr>
          <p:cNvPr id="3" name="Content Placeholder 2"/>
          <p:cNvSpPr>
            <a:spLocks noGrp="1"/>
          </p:cNvSpPr>
          <p:nvPr>
            <p:ph idx="1"/>
          </p:nvPr>
        </p:nvSpPr>
        <p:spPr/>
        <p:txBody>
          <a:bodyPr>
            <a:normAutofit/>
          </a:bodyPr>
          <a:lstStyle/>
          <a:p>
            <a:r>
              <a:rPr lang="en-CA" sz="2400" dirty="0" smtClean="0">
                <a:cs typeface="Times New Roman" panose="02020603050405020304" pitchFamily="18" charset="0"/>
              </a:rPr>
              <a:t>Based on figure 2:</a:t>
            </a:r>
            <a:endParaRPr lang="en-CA" sz="2400" dirty="0" smtClean="0">
              <a:solidFill>
                <a:srgbClr val="FF0000"/>
              </a:solidFill>
              <a:cs typeface="Times New Roman" panose="02020603050405020304" pitchFamily="18" charset="0"/>
            </a:endParaRPr>
          </a:p>
          <a:p>
            <a:pPr lvl="1"/>
            <a:r>
              <a:rPr lang="en-CA" sz="2200" dirty="0" smtClean="0">
                <a:cs typeface="Times New Roman" panose="02020603050405020304" pitchFamily="18" charset="0"/>
              </a:rPr>
              <a:t>In total: Frequency of CPs &gt; simple verbs</a:t>
            </a:r>
          </a:p>
          <a:p>
            <a:pPr lvl="1"/>
            <a:r>
              <a:rPr lang="en-CA" sz="2200" dirty="0" smtClean="0">
                <a:cs typeface="Times New Roman" panose="02020603050405020304" pitchFamily="18" charset="0"/>
              </a:rPr>
              <a:t>In novels: simple verbs frequency increases</a:t>
            </a:r>
          </a:p>
          <a:p>
            <a:pPr lvl="2"/>
            <a:r>
              <a:rPr lang="en-CA" sz="2000" dirty="0" smtClean="0">
                <a:cs typeface="Times New Roman" panose="02020603050405020304" pitchFamily="18" charset="0"/>
              </a:rPr>
              <a:t>In Novels there is a </a:t>
            </a:r>
            <a:r>
              <a:rPr lang="en-CA" sz="2000" dirty="0">
                <a:cs typeface="Times New Roman" panose="02020603050405020304" pitchFamily="18" charset="0"/>
              </a:rPr>
              <a:t>t</a:t>
            </a:r>
            <a:r>
              <a:rPr lang="en-CA" sz="2000" dirty="0" smtClean="0">
                <a:cs typeface="Times New Roman" panose="02020603050405020304" pitchFamily="18" charset="0"/>
              </a:rPr>
              <a:t>endency towards longer, &amp; more complicated structures (</a:t>
            </a:r>
            <a:r>
              <a:rPr lang="en-CA" sz="2000" dirty="0" err="1" smtClean="0">
                <a:cs typeface="Times New Roman" panose="02020603050405020304" pitchFamily="18" charset="0"/>
              </a:rPr>
              <a:t>khazayi-Farid</a:t>
            </a:r>
            <a:r>
              <a:rPr lang="en-CA" sz="2000" dirty="0" smtClean="0">
                <a:cs typeface="Times New Roman" panose="02020603050405020304" pitchFamily="18" charset="0"/>
              </a:rPr>
              <a:t> 2010; </a:t>
            </a:r>
            <a:r>
              <a:rPr lang="en-CA" sz="2000" dirty="0" err="1" smtClean="0">
                <a:cs typeface="Times New Roman" panose="02020603050405020304" pitchFamily="18" charset="0"/>
              </a:rPr>
              <a:t>Zolfaghari</a:t>
            </a:r>
            <a:r>
              <a:rPr lang="en-CA" sz="2000" dirty="0" smtClean="0">
                <a:cs typeface="Times New Roman" panose="02020603050405020304" pitchFamily="18" charset="0"/>
              </a:rPr>
              <a:t> 2008)</a:t>
            </a:r>
          </a:p>
          <a:p>
            <a:pPr lvl="2"/>
            <a:r>
              <a:rPr lang="en-CA" sz="2000" dirty="0" smtClean="0">
                <a:cs typeface="Times New Roman" panose="02020603050405020304" pitchFamily="18" charset="0"/>
              </a:rPr>
              <a:t>Based on the previous discussion: in simple verbs syntactic distribution is more complicated: usage of adverbial clauses</a:t>
            </a:r>
            <a:endParaRPr lang="en-CA" sz="20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D22F896-40B5-4ADD-8801-0D06FADFA095}" type="slidenum">
              <a:rPr lang="en-US" smtClean="0"/>
              <a:pPr/>
              <a:t>17</a:t>
            </a:fld>
            <a:endParaRPr lang="en-US" dirty="0"/>
          </a:p>
        </p:txBody>
      </p:sp>
      <p:sp>
        <p:nvSpPr>
          <p:cNvPr id="7" name="Round Same Side Corner Rectangle 6"/>
          <p:cNvSpPr/>
          <p:nvPr/>
        </p:nvSpPr>
        <p:spPr>
          <a:xfrm>
            <a:off x="4248151" y="51237"/>
            <a:ext cx="1954753"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Results and Discussion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2967167776"/>
      </p:ext>
    </p:extLst>
  </p:cSld>
  <p:clrMapOvr>
    <a:masterClrMapping/>
  </p:clrMapOvr>
  <p:transition spd="slow">
    <p:cov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solidFill>
                  <a:schemeClr val="tx1"/>
                </a:solidFill>
              </a:rPr>
              <a:t>Transitivity</a:t>
            </a:r>
            <a:endParaRPr lang="en-US" sz="2800" dirty="0">
              <a:solidFill>
                <a:schemeClr val="tx1"/>
              </a:solidFill>
            </a:endParaRPr>
          </a:p>
        </p:txBody>
      </p:sp>
      <p:sp>
        <p:nvSpPr>
          <p:cNvPr id="3" name="Content Placeholder 2"/>
          <p:cNvSpPr>
            <a:spLocks noGrp="1"/>
          </p:cNvSpPr>
          <p:nvPr>
            <p:ph idx="1"/>
          </p:nvPr>
        </p:nvSpPr>
        <p:spPr>
          <a:xfrm>
            <a:off x="455257" y="1427085"/>
            <a:ext cx="7054644" cy="4631641"/>
          </a:xfrm>
        </p:spPr>
        <p:txBody>
          <a:bodyPr>
            <a:normAutofit/>
          </a:bodyPr>
          <a:lstStyle/>
          <a:p>
            <a:pPr marL="0" indent="0">
              <a:buNone/>
            </a:pPr>
            <a:endParaRPr lang="en-US" dirty="0" smtClean="0"/>
          </a:p>
        </p:txBody>
      </p:sp>
      <p:sp>
        <p:nvSpPr>
          <p:cNvPr id="5" name="Slide Number Placeholder 4"/>
          <p:cNvSpPr>
            <a:spLocks noGrp="1"/>
          </p:cNvSpPr>
          <p:nvPr>
            <p:ph type="sldNum" sz="quarter" idx="12"/>
          </p:nvPr>
        </p:nvSpPr>
        <p:spPr/>
        <p:txBody>
          <a:bodyPr/>
          <a:lstStyle/>
          <a:p>
            <a:fld id="{6D22F896-40B5-4ADD-8801-0D06FADFA095}" type="slidenum">
              <a:rPr lang="en-US" smtClean="0"/>
              <a:pPr/>
              <a:t>18</a:t>
            </a:fld>
            <a:endParaRPr lang="en-US" dirty="0"/>
          </a:p>
        </p:txBody>
      </p:sp>
      <p:graphicFrame>
        <p:nvGraphicFramePr>
          <p:cNvPr id="9" name="Chart 8"/>
          <p:cNvGraphicFramePr>
            <a:graphicFrameLocks noChangeAspect="1"/>
          </p:cNvGraphicFramePr>
          <p:nvPr>
            <p:extLst>
              <p:ext uri="{D42A27DB-BD31-4B8C-83A1-F6EECF244321}">
                <p14:modId xmlns:p14="http://schemas.microsoft.com/office/powerpoint/2010/main" val="402467779"/>
              </p:ext>
            </p:extLst>
          </p:nvPr>
        </p:nvGraphicFramePr>
        <p:xfrm>
          <a:off x="1069848" y="2223134"/>
          <a:ext cx="5513832" cy="353758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1069848" y="6189696"/>
            <a:ext cx="5840487" cy="646331"/>
          </a:xfrm>
          <a:prstGeom prst="rect">
            <a:avLst/>
          </a:prstGeom>
          <a:noFill/>
        </p:spPr>
        <p:txBody>
          <a:bodyPr wrap="square" rtlCol="0">
            <a:spAutoFit/>
          </a:bodyPr>
          <a:lstStyle/>
          <a:p>
            <a:pPr algn="ctr"/>
            <a:r>
              <a:rPr lang="en-US" i="1" dirty="0" smtClean="0">
                <a:latin typeface="Palatino Linotype" panose="02040502050505030304" pitchFamily="18" charset="0"/>
                <a:cs typeface="Times New Roman" panose="02020603050405020304" pitchFamily="18" charset="0"/>
              </a:rPr>
              <a:t>Figure3: Transitivity </a:t>
            </a:r>
            <a:r>
              <a:rPr lang="en-CA" i="1" dirty="0">
                <a:latin typeface="Palatino Linotype" panose="02040502050505030304" pitchFamily="18" charset="0"/>
                <a:cs typeface="Times New Roman" panose="02020603050405020304" pitchFamily="18" charset="0"/>
              </a:rPr>
              <a:t>in simple verbs and in CPs</a:t>
            </a:r>
          </a:p>
          <a:p>
            <a:endParaRPr lang="en-CA" dirty="0"/>
          </a:p>
        </p:txBody>
      </p:sp>
      <p:sp>
        <p:nvSpPr>
          <p:cNvPr id="8" name="Round Same Side Corner Rectangle 7"/>
          <p:cNvSpPr/>
          <p:nvPr/>
        </p:nvSpPr>
        <p:spPr>
          <a:xfrm>
            <a:off x="4248151" y="51237"/>
            <a:ext cx="1954753"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Results and Discussion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185964817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latin typeface="Times New Roman" panose="02020603050405020304" pitchFamily="18" charset="0"/>
                <a:cs typeface="Times New Roman" panose="02020603050405020304" pitchFamily="18" charset="0"/>
              </a:rPr>
              <a:t>Transitivity</a:t>
            </a:r>
            <a:endParaRPr lang="en-CA"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CA" sz="2400" dirty="0" smtClean="0"/>
              <a:t>Based on figure 3:</a:t>
            </a:r>
            <a:endParaRPr lang="en-CA" sz="2400" dirty="0" smtClean="0">
              <a:solidFill>
                <a:srgbClr val="FF0000"/>
              </a:solidFill>
            </a:endParaRPr>
          </a:p>
          <a:p>
            <a:pPr marL="742950" lvl="1" indent="-385763"/>
            <a:r>
              <a:rPr lang="en-CA" sz="2000" dirty="0" smtClean="0"/>
              <a:t>CPs: transitive: 50%	intransitive: 43%	passive: 7%</a:t>
            </a:r>
          </a:p>
          <a:p>
            <a:pPr marL="712788" lvl="2" indent="-355600"/>
            <a:r>
              <a:rPr lang="en-CA" sz="2000" dirty="0" smtClean="0"/>
              <a:t>Simple: </a:t>
            </a:r>
            <a:r>
              <a:rPr lang="en-CA" sz="2000" dirty="0"/>
              <a:t>t</a:t>
            </a:r>
            <a:r>
              <a:rPr lang="en-CA" sz="2000" dirty="0" smtClean="0"/>
              <a:t>ransitive: 27%	intransitive: 69%	passive: 4%</a:t>
            </a:r>
          </a:p>
          <a:p>
            <a:pPr marL="712788" lvl="3" indent="-355600"/>
            <a:r>
              <a:rPr lang="en-CA" sz="2000" dirty="0" smtClean="0"/>
              <a:t>Therefore:</a:t>
            </a:r>
          </a:p>
          <a:p>
            <a:pPr marL="1169995" lvl="4" indent="-355600"/>
            <a:r>
              <a:rPr lang="en-CA" sz="2000" dirty="0"/>
              <a:t>b</a:t>
            </a:r>
            <a:r>
              <a:rPr lang="en-CA" sz="2000" dirty="0" smtClean="0"/>
              <a:t>alance between trans/intrans among CPs</a:t>
            </a:r>
          </a:p>
          <a:p>
            <a:pPr marL="1169995" lvl="4" indent="-355600"/>
            <a:r>
              <a:rPr lang="en-CA" sz="2000" dirty="0" smtClean="0"/>
              <a:t>Simples mostly intransitive/ lack of transitive</a:t>
            </a:r>
          </a:p>
          <a:p>
            <a:pPr marL="1169995" lvl="4" indent="-355600"/>
            <a:r>
              <a:rPr lang="en-CA" sz="2000" dirty="0" smtClean="0"/>
              <a:t>There are CP counterparts for simple ones, but not vice versa</a:t>
            </a:r>
          </a:p>
          <a:p>
            <a:pPr marL="1169995" lvl="4" indent="-355600"/>
            <a:r>
              <a:rPr lang="en-CA" sz="2000" dirty="0" smtClean="0">
                <a:latin typeface="Times New Roman" panose="02020603050405020304" pitchFamily="18" charset="0"/>
                <a:cs typeface="Times New Roman" panose="02020603050405020304" pitchFamily="18" charset="0"/>
              </a:rPr>
              <a:t>Example: </a:t>
            </a:r>
            <a:r>
              <a:rPr lang="en-CA" sz="2000" i="1" dirty="0" err="1" smtClean="0">
                <a:latin typeface="Times New Roman" panose="02020603050405020304" pitchFamily="18" charset="0"/>
                <a:cs typeface="Times New Roman" panose="02020603050405020304" pitchFamily="18" charset="0"/>
              </a:rPr>
              <a:t>afzudan</a:t>
            </a:r>
            <a:r>
              <a:rPr lang="en-CA" sz="2000" dirty="0" smtClean="0">
                <a:latin typeface="Times New Roman" panose="02020603050405020304" pitchFamily="18" charset="0"/>
                <a:cs typeface="Times New Roman" panose="02020603050405020304" pitchFamily="18" charset="0"/>
              </a:rPr>
              <a:t>=</a:t>
            </a:r>
            <a:r>
              <a:rPr lang="en-CA" sz="2000" i="1" dirty="0" err="1" smtClean="0">
                <a:latin typeface="Times New Roman" panose="02020603050405020304" pitchFamily="18" charset="0"/>
                <a:cs typeface="Times New Roman" panose="02020603050405020304" pitchFamily="18" charset="0"/>
              </a:rPr>
              <a:t>ezafeh</a:t>
            </a:r>
            <a:r>
              <a:rPr lang="en-CA" sz="2000" i="1" dirty="0" smtClean="0">
                <a:latin typeface="Times New Roman" panose="02020603050405020304" pitchFamily="18" charset="0"/>
                <a:cs typeface="Times New Roman" panose="02020603050405020304" pitchFamily="18" charset="0"/>
              </a:rPr>
              <a:t> </a:t>
            </a:r>
            <a:r>
              <a:rPr lang="en-CA" sz="2000" i="1" dirty="0" err="1" smtClean="0">
                <a:latin typeface="Times New Roman" panose="02020603050405020304" pitchFamily="18" charset="0"/>
                <a:cs typeface="Times New Roman" panose="02020603050405020304" pitchFamily="18" charset="0"/>
              </a:rPr>
              <a:t>kardan</a:t>
            </a:r>
            <a:r>
              <a:rPr lang="en-CA" sz="2000" i="1" dirty="0" smtClean="0">
                <a:latin typeface="Times New Roman" panose="02020603050405020304" pitchFamily="18" charset="0"/>
                <a:cs typeface="Times New Roman" panose="02020603050405020304" pitchFamily="18" charset="0"/>
              </a:rPr>
              <a:t> </a:t>
            </a:r>
            <a:r>
              <a:rPr lang="en-CA" sz="2000" dirty="0" smtClean="0">
                <a:latin typeface="Times New Roman" panose="02020603050405020304" pitchFamily="18" charset="0"/>
                <a:cs typeface="Times New Roman" panose="02020603050405020304" pitchFamily="18" charset="0"/>
              </a:rPr>
              <a:t>‘add’</a:t>
            </a:r>
          </a:p>
          <a:p>
            <a:pPr marL="2186018" lvl="7" indent="0">
              <a:buNone/>
            </a:pPr>
            <a:r>
              <a:rPr lang="en-CA" sz="2000" i="1" dirty="0" smtClean="0">
                <a:latin typeface="Times New Roman" panose="02020603050405020304" pitchFamily="18" charset="0"/>
                <a:cs typeface="Times New Roman" panose="02020603050405020304" pitchFamily="18" charset="0"/>
              </a:rPr>
              <a:t>Motemarkez </a:t>
            </a:r>
            <a:r>
              <a:rPr lang="en-CA" sz="2000" i="1" dirty="0" err="1" smtClean="0">
                <a:latin typeface="Times New Roman" panose="02020603050405020304" pitchFamily="18" charset="0"/>
                <a:cs typeface="Times New Roman" panose="02020603050405020304" pitchFamily="18" charset="0"/>
              </a:rPr>
              <a:t>kardan</a:t>
            </a:r>
            <a:r>
              <a:rPr lang="en-CA" sz="2000" dirty="0" smtClean="0">
                <a:latin typeface="Times New Roman" panose="02020603050405020304" pitchFamily="18" charset="0"/>
                <a:cs typeface="Times New Roman" panose="02020603050405020304" pitchFamily="18" charset="0"/>
              </a:rPr>
              <a:t>=Ø</a:t>
            </a:r>
          </a:p>
          <a:p>
            <a:pPr marL="1169995" lvl="4" indent="-355600"/>
            <a:endParaRPr lang="en-CA" sz="2000" dirty="0" smtClean="0"/>
          </a:p>
          <a:p>
            <a:pPr marL="1169995" lvl="4" indent="-355600"/>
            <a:endParaRPr lang="en-CA" sz="2000" dirty="0" smtClean="0"/>
          </a:p>
          <a:p>
            <a:pPr marL="1169995" lvl="4" indent="-355600"/>
            <a:endParaRPr lang="en-CA" sz="2000" dirty="0" smtClean="0"/>
          </a:p>
          <a:p>
            <a:pPr marL="1169995" lvl="3" indent="-355600"/>
            <a:endParaRPr lang="en-CA" sz="2000" dirty="0" smtClean="0"/>
          </a:p>
          <a:p>
            <a:pPr marL="1169995" lvl="3" indent="-355600"/>
            <a:endParaRPr lang="en-CA" dirty="0">
              <a:solidFill>
                <a:srgbClr val="FF0000"/>
              </a:solidFill>
            </a:endParaRPr>
          </a:p>
        </p:txBody>
      </p:sp>
      <p:sp>
        <p:nvSpPr>
          <p:cNvPr id="4" name="Slide Number Placeholder 3"/>
          <p:cNvSpPr>
            <a:spLocks noGrp="1"/>
          </p:cNvSpPr>
          <p:nvPr>
            <p:ph type="sldNum" sz="quarter" idx="12"/>
          </p:nvPr>
        </p:nvSpPr>
        <p:spPr/>
        <p:txBody>
          <a:bodyPr/>
          <a:lstStyle/>
          <a:p>
            <a:fld id="{6D22F896-40B5-4ADD-8801-0D06FADFA095}" type="slidenum">
              <a:rPr lang="en-US" smtClean="0"/>
              <a:pPr/>
              <a:t>19</a:t>
            </a:fld>
            <a:endParaRPr lang="en-US" dirty="0"/>
          </a:p>
        </p:txBody>
      </p:sp>
      <p:sp>
        <p:nvSpPr>
          <p:cNvPr id="7" name="Round Same Side Corner Rectangle 6"/>
          <p:cNvSpPr/>
          <p:nvPr/>
        </p:nvSpPr>
        <p:spPr>
          <a:xfrm>
            <a:off x="4248151" y="51237"/>
            <a:ext cx="1954753"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Results and Discussion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2701724539"/>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Outline</a:t>
            </a:r>
            <a:endParaRPr lang="en-US" b="1" dirty="0">
              <a:solidFill>
                <a:schemeClr val="tx1"/>
              </a:solidFill>
            </a:endParaRPr>
          </a:p>
        </p:txBody>
      </p:sp>
      <p:sp>
        <p:nvSpPr>
          <p:cNvPr id="3" name="Content Placeholder 2"/>
          <p:cNvSpPr>
            <a:spLocks noGrp="1"/>
          </p:cNvSpPr>
          <p:nvPr>
            <p:ph idx="1"/>
          </p:nvPr>
        </p:nvSpPr>
        <p:spPr/>
        <p:txBody>
          <a:bodyPr/>
          <a:lstStyle/>
          <a:p>
            <a:r>
              <a:rPr lang="en-US" dirty="0" smtClean="0">
                <a:latin typeface="Palatino Linotype" panose="02040502050505030304" pitchFamily="18" charset="0"/>
                <a:cs typeface="Times New Roman" panose="02020603050405020304" pitchFamily="18" charset="0"/>
              </a:rPr>
              <a:t>Introduction</a:t>
            </a:r>
          </a:p>
          <a:p>
            <a:r>
              <a:rPr lang="en-US" dirty="0" smtClean="0"/>
              <a:t>Approach</a:t>
            </a:r>
            <a:endParaRPr lang="en-US" dirty="0" smtClean="0">
              <a:latin typeface="Palatino Linotype" panose="02040502050505030304" pitchFamily="18" charset="0"/>
            </a:endParaRPr>
          </a:p>
          <a:p>
            <a:r>
              <a:rPr lang="en-US" dirty="0" smtClean="0"/>
              <a:t>Data &amp; Method</a:t>
            </a:r>
            <a:endParaRPr lang="en-US" dirty="0" smtClean="0">
              <a:latin typeface="Palatino Linotype" panose="02040502050505030304" pitchFamily="18" charset="0"/>
            </a:endParaRPr>
          </a:p>
          <a:p>
            <a:r>
              <a:rPr lang="en-US" dirty="0" smtClean="0">
                <a:latin typeface="Palatino Linotype" panose="02040502050505030304" pitchFamily="18" charset="0"/>
              </a:rPr>
              <a:t>Results &amp; Discussion</a:t>
            </a:r>
          </a:p>
          <a:p>
            <a:r>
              <a:rPr lang="en-US" dirty="0" smtClean="0">
                <a:latin typeface="Palatino Linotype" panose="02040502050505030304" pitchFamily="18" charset="0"/>
                <a:cs typeface="Times New Roman" panose="02020603050405020304" pitchFamily="18" charset="0"/>
              </a:rPr>
              <a:t>Conclusions</a:t>
            </a:r>
          </a:p>
          <a:p>
            <a:pPr marL="0" indent="0">
              <a:buNone/>
            </a:pP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6D22F896-40B5-4ADD-8801-0D06FADFA095}" type="slidenum">
              <a:rPr lang="en-US" smtClean="0"/>
              <a:pPr/>
              <a:t>2</a:t>
            </a:fld>
            <a:endParaRPr lang="en-US" dirty="0"/>
          </a:p>
        </p:txBody>
      </p:sp>
    </p:spTree>
    <p:extLst>
      <p:ext uri="{BB962C8B-B14F-4D97-AF65-F5344CB8AC3E}">
        <p14:creationId xmlns:p14="http://schemas.microsoft.com/office/powerpoint/2010/main" val="277256504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Conclusion</a:t>
            </a:r>
            <a:endParaRPr lang="en-CA" dirty="0"/>
          </a:p>
        </p:txBody>
      </p:sp>
      <p:sp>
        <p:nvSpPr>
          <p:cNvPr id="3" name="Content Placeholder 2"/>
          <p:cNvSpPr>
            <a:spLocks noGrp="1"/>
          </p:cNvSpPr>
          <p:nvPr>
            <p:ph idx="1"/>
          </p:nvPr>
        </p:nvSpPr>
        <p:spPr/>
        <p:txBody>
          <a:bodyPr>
            <a:normAutofit/>
          </a:bodyPr>
          <a:lstStyle/>
          <a:p>
            <a:r>
              <a:rPr lang="en-CA" dirty="0">
                <a:cs typeface="Times New Roman" panose="02020603050405020304" pitchFamily="18" charset="0"/>
              </a:rPr>
              <a:t>In spatial </a:t>
            </a:r>
            <a:r>
              <a:rPr lang="en-CA" dirty="0" smtClean="0">
                <a:cs typeface="Times New Roman" panose="02020603050405020304" pitchFamily="18" charset="0"/>
              </a:rPr>
              <a:t>events, </a:t>
            </a:r>
            <a:r>
              <a:rPr lang="en-CA" dirty="0">
                <a:cs typeface="Times New Roman" panose="02020603050405020304" pitchFamily="18" charset="0"/>
              </a:rPr>
              <a:t>CPs mostly express manner and </a:t>
            </a:r>
            <a:r>
              <a:rPr lang="en-CA" dirty="0" smtClean="0">
                <a:cs typeface="Times New Roman" panose="02020603050405020304" pitchFamily="18" charset="0"/>
              </a:rPr>
              <a:t>path (semantic information), </a:t>
            </a:r>
            <a:r>
              <a:rPr lang="en-CA" dirty="0">
                <a:cs typeface="Times New Roman" panose="02020603050405020304" pitchFamily="18" charset="0"/>
              </a:rPr>
              <a:t>while simple verbs </a:t>
            </a:r>
            <a:r>
              <a:rPr lang="en-CA" dirty="0" smtClean="0">
                <a:cs typeface="Times New Roman" panose="02020603050405020304" pitchFamily="18" charset="0"/>
              </a:rPr>
              <a:t>can also </a:t>
            </a:r>
            <a:r>
              <a:rPr lang="en-CA" dirty="0">
                <a:cs typeface="Times New Roman" panose="02020603050405020304" pitchFamily="18" charset="0"/>
              </a:rPr>
              <a:t>be </a:t>
            </a:r>
            <a:r>
              <a:rPr lang="en-CA" dirty="0" smtClean="0">
                <a:cs typeface="Times New Roman" panose="02020603050405020304" pitchFamily="18" charset="0"/>
              </a:rPr>
              <a:t>neutral</a:t>
            </a:r>
            <a:r>
              <a:rPr lang="en-CA" dirty="0">
                <a:cs typeface="Times New Roman" panose="02020603050405020304" pitchFamily="18" charset="0"/>
              </a:rPr>
              <a:t>, or appear in existential, possessive, perception constructions (without </a:t>
            </a:r>
            <a:r>
              <a:rPr lang="en-CA" dirty="0" smtClean="0">
                <a:cs typeface="Times New Roman" panose="02020603050405020304" pitchFamily="18" charset="0"/>
              </a:rPr>
              <a:t>specific information).</a:t>
            </a:r>
            <a:endParaRPr lang="en-CA" dirty="0">
              <a:cs typeface="Times New Roman" panose="02020603050405020304" pitchFamily="18" charset="0"/>
            </a:endParaRPr>
          </a:p>
          <a:p>
            <a:r>
              <a:rPr lang="en-CA" dirty="0" smtClean="0">
                <a:cs typeface="Times New Roman" panose="02020603050405020304" pitchFamily="18" charset="0"/>
              </a:rPr>
              <a:t>Simple verbs have been replaced by CPs at least in spatial events because:</a:t>
            </a:r>
          </a:p>
          <a:p>
            <a:pPr lvl="1"/>
            <a:r>
              <a:rPr lang="en-CA" dirty="0" smtClean="0">
                <a:cs typeface="Times New Roman" panose="02020603050405020304" pitchFamily="18" charset="0"/>
              </a:rPr>
              <a:t>CPs are semantically richer (more specific information)</a:t>
            </a:r>
          </a:p>
          <a:p>
            <a:pPr lvl="1"/>
            <a:r>
              <a:rPr lang="en-CA" dirty="0" smtClean="0">
                <a:cs typeface="Times New Roman" panose="02020603050405020304" pitchFamily="18" charset="0"/>
              </a:rPr>
              <a:t>CPs help to economize (lighter syntactic distribution)</a:t>
            </a:r>
          </a:p>
          <a:p>
            <a:pPr lvl="1"/>
            <a:r>
              <a:rPr lang="en-CA" dirty="0" smtClean="0">
                <a:cs typeface="Times New Roman" panose="02020603050405020304" pitchFamily="18" charset="0"/>
              </a:rPr>
              <a:t>Simple verbs mostly need adverbial clauses (to express specific information)</a:t>
            </a:r>
          </a:p>
          <a:p>
            <a:pPr marL="757246" lvl="2" indent="-357188"/>
            <a:r>
              <a:rPr lang="en-CA" sz="1800" dirty="0" smtClean="0">
                <a:cs typeface="Times New Roman" panose="02020603050405020304" pitchFamily="18" charset="0"/>
              </a:rPr>
              <a:t>There is a balance between trans/intrans CPs</a:t>
            </a:r>
          </a:p>
          <a:p>
            <a:pPr marL="757246" lvl="2" indent="-357188"/>
            <a:r>
              <a:rPr lang="en-CA" sz="1800" dirty="0" smtClean="0">
                <a:cs typeface="Times New Roman" panose="02020603050405020304" pitchFamily="18" charset="0"/>
              </a:rPr>
              <a:t>Simple verbs have lack of </a:t>
            </a:r>
            <a:r>
              <a:rPr lang="en-CA" sz="1800" dirty="0" err="1" smtClean="0">
                <a:cs typeface="Times New Roman" panose="02020603050405020304" pitchFamily="18" charset="0"/>
              </a:rPr>
              <a:t>transitives</a:t>
            </a:r>
            <a:endParaRPr lang="en-CA" sz="1800" dirty="0" smtClean="0">
              <a:cs typeface="Times New Roman" panose="02020603050405020304" pitchFamily="18" charset="0"/>
            </a:endParaRPr>
          </a:p>
          <a:p>
            <a:pPr marL="757246" lvl="2" indent="-357188"/>
            <a:endParaRPr lang="en-CA" sz="1800" dirty="0" smtClean="0">
              <a:latin typeface="Times New Roman" panose="02020603050405020304" pitchFamily="18" charset="0"/>
              <a:cs typeface="Times New Roman" panose="02020603050405020304" pitchFamily="18" charset="0"/>
            </a:endParaRPr>
          </a:p>
          <a:p>
            <a:pPr marL="0" lvl="1" indent="0">
              <a:buNone/>
            </a:pPr>
            <a:endParaRPr lang="en-CA" dirty="0">
              <a:latin typeface="Times New Roman" panose="02020603050405020304" pitchFamily="18" charset="0"/>
              <a:cs typeface="Times New Roman" panose="02020603050405020304" pitchFamily="18" charset="0"/>
            </a:endParaRPr>
          </a:p>
          <a:p>
            <a:endParaRPr lang="en-CA"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D22F896-40B5-4ADD-8801-0D06FADFA095}" type="slidenum">
              <a:rPr lang="en-US" smtClean="0"/>
              <a:pPr/>
              <a:t>20</a:t>
            </a:fld>
            <a:endParaRPr lang="en-US" dirty="0"/>
          </a:p>
        </p:txBody>
      </p:sp>
      <p:sp>
        <p:nvSpPr>
          <p:cNvPr id="5" name="Round Same Side Corner Rectangle 4"/>
          <p:cNvSpPr/>
          <p:nvPr/>
        </p:nvSpPr>
        <p:spPr>
          <a:xfrm>
            <a:off x="6279383" y="69489"/>
            <a:ext cx="1259971"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100" b="1" dirty="0" smtClean="0">
                <a:solidFill>
                  <a:schemeClr val="tx1"/>
                </a:solidFill>
                <a:latin typeface="Palatino Linotype" panose="02040502050505030304" pitchFamily="18" charset="0"/>
              </a:rPr>
              <a:t>Conclusion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4288330716"/>
      </p:ext>
    </p:extLst>
  </p:cSld>
  <p:clrMapOvr>
    <a:masterClrMapping/>
  </p:clrMapOvr>
  <p:transition spd="slow">
    <p:cove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D22F896-40B5-4ADD-8801-0D06FADFA095}" type="slidenum">
              <a:rPr lang="en-US" smtClean="0"/>
              <a:t>21</a:t>
            </a:fld>
            <a:endParaRPr lang="en-US" dirty="0"/>
          </a:p>
        </p:txBody>
      </p:sp>
      <p:pic>
        <p:nvPicPr>
          <p:cNvPr id="3" name="Picture 2"/>
          <p:cNvPicPr>
            <a:picLocks noChangeAspect="1"/>
          </p:cNvPicPr>
          <p:nvPr/>
        </p:nvPicPr>
        <p:blipFill>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brightnessContrast bright="20000" contrast="-40000"/>
                    </a14:imgEffect>
                  </a14:imgLayer>
                </a14:imgProps>
              </a:ext>
            </a:extLst>
          </a:blip>
          <a:stretch>
            <a:fillRect/>
          </a:stretch>
        </p:blipFill>
        <p:spPr>
          <a:xfrm>
            <a:off x="1454112" y="295736"/>
            <a:ext cx="6213628" cy="6263139"/>
          </a:xfrm>
          <a:prstGeom prst="rect">
            <a:avLst/>
          </a:prstGeom>
        </p:spPr>
      </p:pic>
    </p:spTree>
    <p:extLst>
      <p:ext uri="{BB962C8B-B14F-4D97-AF65-F5344CB8AC3E}">
        <p14:creationId xmlns:p14="http://schemas.microsoft.com/office/powerpoint/2010/main" val="2601718820"/>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Aims and </a:t>
            </a:r>
            <a:r>
              <a:rPr lang="en-US" dirty="0" smtClean="0"/>
              <a:t>Objectives</a:t>
            </a:r>
            <a:endParaRPr lang="en-CA" dirty="0"/>
          </a:p>
        </p:txBody>
      </p:sp>
      <p:sp>
        <p:nvSpPr>
          <p:cNvPr id="3" name="Content Placeholder 2"/>
          <p:cNvSpPr>
            <a:spLocks noGrp="1"/>
          </p:cNvSpPr>
          <p:nvPr>
            <p:ph idx="1"/>
          </p:nvPr>
        </p:nvSpPr>
        <p:spPr/>
        <p:txBody>
          <a:bodyPr>
            <a:normAutofit/>
          </a:bodyPr>
          <a:lstStyle/>
          <a:p>
            <a:pPr algn="just"/>
            <a:endParaRPr lang="en-US" sz="2000" dirty="0" smtClean="0">
              <a:latin typeface="Times New Roman" panose="02020603050405020304" pitchFamily="18" charset="0"/>
              <a:cs typeface="Times New Roman" panose="02020603050405020304" pitchFamily="18" charset="0"/>
            </a:endParaRPr>
          </a:p>
          <a:p>
            <a:pPr marL="342906" lvl="1" indent="-342906" algn="just"/>
            <a:r>
              <a:rPr lang="en-US" sz="2400" dirty="0" smtClean="0">
                <a:cs typeface="Times New Roman" panose="02020603050405020304" pitchFamily="18" charset="0"/>
              </a:rPr>
              <a:t>How much semantic information is expressed in Persian verbs (</a:t>
            </a:r>
            <a:r>
              <a:rPr lang="en-US" sz="2400" dirty="0">
                <a:cs typeface="Times New Roman" panose="02020603050405020304" pitchFamily="18" charset="0"/>
              </a:rPr>
              <a:t>in spatial </a:t>
            </a:r>
            <a:r>
              <a:rPr lang="en-US" sz="2400" dirty="0" smtClean="0">
                <a:cs typeface="Times New Roman" panose="02020603050405020304" pitchFamily="18" charset="0"/>
              </a:rPr>
              <a:t>events)</a:t>
            </a:r>
          </a:p>
          <a:p>
            <a:pPr lvl="1" algn="just"/>
            <a:r>
              <a:rPr lang="en-US" sz="2200" dirty="0" smtClean="0">
                <a:cs typeface="Times New Roman" panose="02020603050405020304" pitchFamily="18" charset="0"/>
              </a:rPr>
              <a:t>Simple verbs vs CPs </a:t>
            </a:r>
            <a:r>
              <a:rPr lang="en-CA" sz="2200" dirty="0" smtClean="0">
                <a:cs typeface="Times New Roman" panose="02020603050405020304" pitchFamily="18" charset="0"/>
              </a:rPr>
              <a:t>behavior</a:t>
            </a:r>
          </a:p>
          <a:p>
            <a:pPr lvl="2" algn="just"/>
            <a:r>
              <a:rPr lang="en-US" sz="1800" dirty="0">
                <a:cs typeface="Times New Roman" panose="02020603050405020304" pitchFamily="18" charset="0"/>
              </a:rPr>
              <a:t>s</a:t>
            </a:r>
            <a:r>
              <a:rPr lang="en-US" sz="1800" dirty="0" smtClean="0">
                <a:cs typeface="Times New Roman" panose="02020603050405020304" pitchFamily="18" charset="0"/>
              </a:rPr>
              <a:t>emantic/syntactic </a:t>
            </a:r>
            <a:r>
              <a:rPr lang="en-US" sz="1800" dirty="0">
                <a:cs typeface="Times New Roman" panose="02020603050405020304" pitchFamily="18" charset="0"/>
              </a:rPr>
              <a:t>behavior</a:t>
            </a:r>
          </a:p>
          <a:p>
            <a:pPr lvl="2" algn="just"/>
            <a:r>
              <a:rPr lang="en-US" sz="1800" dirty="0" smtClean="0">
                <a:cs typeface="Times New Roman" panose="02020603050405020304" pitchFamily="18" charset="0"/>
              </a:rPr>
              <a:t>frequency</a:t>
            </a:r>
          </a:p>
          <a:p>
            <a:pPr lvl="2" algn="just"/>
            <a:r>
              <a:rPr lang="en-US" sz="1800" dirty="0" smtClean="0">
                <a:cs typeface="Times New Roman" panose="02020603050405020304" pitchFamily="18" charset="0"/>
              </a:rPr>
              <a:t>transitivity</a:t>
            </a:r>
          </a:p>
          <a:p>
            <a:pPr algn="just"/>
            <a:r>
              <a:rPr lang="en-US" sz="2400" dirty="0" smtClean="0">
                <a:cs typeface="Times New Roman" panose="02020603050405020304" pitchFamily="18" charset="0"/>
              </a:rPr>
              <a:t>replacement </a:t>
            </a:r>
            <a:r>
              <a:rPr lang="en-US" sz="2400" dirty="0">
                <a:cs typeface="Times New Roman" panose="02020603050405020304" pitchFamily="18" charset="0"/>
              </a:rPr>
              <a:t>of simple verbs by </a:t>
            </a:r>
            <a:r>
              <a:rPr lang="en-US" sz="2400" dirty="0" smtClean="0">
                <a:cs typeface="Times New Roman" panose="02020603050405020304" pitchFamily="18" charset="0"/>
              </a:rPr>
              <a:t>CPs at least in spatial events</a:t>
            </a:r>
            <a:endParaRPr lang="en-US" sz="2400" dirty="0">
              <a:cs typeface="Times New Roman" panose="02020603050405020304" pitchFamily="18" charset="0"/>
            </a:endParaRPr>
          </a:p>
          <a:p>
            <a:pPr lvl="1" algn="just"/>
            <a:endParaRPr lang="en-US" sz="2000" dirty="0">
              <a:latin typeface="Times New Roman" panose="02020603050405020304" pitchFamily="18" charset="0"/>
              <a:cs typeface="Times New Roman" panose="02020603050405020304" pitchFamily="18" charset="0"/>
            </a:endParaRPr>
          </a:p>
          <a:p>
            <a:pPr marL="342906" lvl="1" indent="-342906" algn="just"/>
            <a:endParaRPr lang="en-US" sz="2400" dirty="0">
              <a:latin typeface="Times New Roman" panose="02020603050405020304" pitchFamily="18" charset="0"/>
              <a:cs typeface="Times New Roman" panose="02020603050405020304" pitchFamily="18" charset="0"/>
            </a:endParaRPr>
          </a:p>
          <a:p>
            <a:pPr marL="1371623" lvl="3" indent="0" algn="just">
              <a:buNone/>
            </a:pPr>
            <a:endParaRPr lang="en-US" sz="1700" dirty="0">
              <a:latin typeface="Times New Roman" panose="02020603050405020304" pitchFamily="18" charset="0"/>
              <a:cs typeface="Times New Roman" panose="02020603050405020304" pitchFamily="18" charset="0"/>
            </a:endParaRPr>
          </a:p>
          <a:p>
            <a:pPr lvl="3"/>
            <a:endParaRPr lang="en-US" dirty="0">
              <a:latin typeface="Times New Roman" panose="02020603050405020304" pitchFamily="18" charset="0"/>
              <a:cs typeface="Times New Roman" panose="02020603050405020304" pitchFamily="18" charset="0"/>
            </a:endParaRPr>
          </a:p>
          <a:p>
            <a:pPr lvl="1"/>
            <a:endParaRPr lang="en-US" dirty="0">
              <a:latin typeface="Times New Roman" panose="02020603050405020304" pitchFamily="18" charset="0"/>
              <a:cs typeface="Times New Roman" panose="02020603050405020304" pitchFamily="18" charset="0"/>
            </a:endParaRPr>
          </a:p>
          <a:p>
            <a:endParaRPr lang="en-CA"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3</a:t>
            </a:fld>
            <a:endParaRPr lang="en-US" dirty="0"/>
          </a:p>
        </p:txBody>
      </p:sp>
      <p:sp>
        <p:nvSpPr>
          <p:cNvPr id="5" name="Round Same Side Corner Rectangle 4"/>
          <p:cNvSpPr/>
          <p:nvPr/>
        </p:nvSpPr>
        <p:spPr>
          <a:xfrm>
            <a:off x="431321" y="56695"/>
            <a:ext cx="1164566" cy="552905"/>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Introduction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139216770"/>
      </p:ext>
    </p:extLst>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cs typeface="Times New Roman" panose="02020603050405020304" pitchFamily="18" charset="0"/>
              </a:rPr>
              <a:t>Lexical Verbs in Persian</a:t>
            </a:r>
            <a:endParaRPr lang="en-US" sz="3200" b="1" dirty="0">
              <a:solidFill>
                <a:schemeClr val="tx1"/>
              </a:solidFill>
              <a:cs typeface="Times New Roman" panose="02020603050405020304" pitchFamily="18" charset="0"/>
            </a:endParaRPr>
          </a:p>
        </p:txBody>
      </p:sp>
      <p:sp>
        <p:nvSpPr>
          <p:cNvPr id="3" name="Content Placeholder 2"/>
          <p:cNvSpPr>
            <a:spLocks noGrp="1"/>
          </p:cNvSpPr>
          <p:nvPr>
            <p:ph idx="1"/>
          </p:nvPr>
        </p:nvSpPr>
        <p:spPr>
          <a:xfrm>
            <a:off x="484709" y="1616766"/>
            <a:ext cx="7500341" cy="5071114"/>
          </a:xfrm>
        </p:spPr>
        <p:txBody>
          <a:bodyPr>
            <a:normAutofit/>
          </a:bodyPr>
          <a:lstStyle/>
          <a:p>
            <a:pPr algn="just"/>
            <a:r>
              <a:rPr lang="en-US" dirty="0" smtClean="0">
                <a:cs typeface="Times New Roman" panose="02020603050405020304" pitchFamily="18" charset="0"/>
              </a:rPr>
              <a:t>Lexical verbs in Persian:</a:t>
            </a:r>
          </a:p>
          <a:p>
            <a:pPr lvl="1" algn="just"/>
            <a:r>
              <a:rPr lang="en-US" dirty="0" smtClean="0">
                <a:cs typeface="Times New Roman" panose="02020603050405020304" pitchFamily="18" charset="0"/>
              </a:rPr>
              <a:t>Small number of simple verbs</a:t>
            </a:r>
          </a:p>
          <a:p>
            <a:pPr lvl="1" algn="just"/>
            <a:r>
              <a:rPr lang="en-US" dirty="0" smtClean="0">
                <a:cs typeface="Times New Roman" panose="02020603050405020304" pitchFamily="18" charset="0"/>
              </a:rPr>
              <a:t>Large number of complex predicates: </a:t>
            </a:r>
          </a:p>
          <a:p>
            <a:pPr marL="457207" lvl="1" indent="0" algn="just">
              <a:buNone/>
            </a:pPr>
            <a:r>
              <a:rPr lang="en-US" dirty="0" smtClean="0">
                <a:cs typeface="Times New Roman" panose="02020603050405020304" pitchFamily="18" charset="0"/>
              </a:rPr>
              <a:t>Preverbal element (PV) + Light verb (LV) = Complex Predicate (CP)</a:t>
            </a:r>
          </a:p>
          <a:p>
            <a:pPr marL="457207" lvl="1" indent="0" algn="just">
              <a:buNone/>
            </a:pPr>
            <a:r>
              <a:rPr lang="en-US" dirty="0" smtClean="0">
                <a:cs typeface="Times New Roman" panose="02020603050405020304" pitchFamily="18" charset="0"/>
              </a:rPr>
              <a:t>PV= a noun, an adjective, an adverb, a preposition</a:t>
            </a:r>
          </a:p>
          <a:p>
            <a:pPr marL="457207" lvl="1" indent="0" algn="just">
              <a:buNone/>
            </a:pPr>
            <a:r>
              <a:rPr lang="en-US" dirty="0" smtClean="0">
                <a:cs typeface="Times New Roman" panose="02020603050405020304" pitchFamily="18" charset="0"/>
              </a:rPr>
              <a:t>LV= around 20 verbs such as:</a:t>
            </a:r>
          </a:p>
          <a:p>
            <a:pPr marL="857265" lvl="2" indent="0" algn="just">
              <a:buNone/>
            </a:pPr>
            <a:r>
              <a:rPr lang="en-US" i="1" dirty="0" err="1" smtClean="0">
                <a:cs typeface="Times New Roman" panose="02020603050405020304" pitchFamily="18" charset="0"/>
              </a:rPr>
              <a:t>kardan</a:t>
            </a:r>
            <a:r>
              <a:rPr lang="en-US" i="1" dirty="0" smtClean="0">
                <a:cs typeface="Times New Roman" panose="02020603050405020304" pitchFamily="18" charset="0"/>
              </a:rPr>
              <a:t> </a:t>
            </a:r>
            <a:r>
              <a:rPr lang="en-US" dirty="0" smtClean="0">
                <a:cs typeface="Times New Roman" panose="02020603050405020304" pitchFamily="18" charset="0"/>
              </a:rPr>
              <a:t>(</a:t>
            </a:r>
            <a:r>
              <a:rPr lang="en-US" dirty="0">
                <a:cs typeface="Times New Roman" panose="02020603050405020304" pitchFamily="18" charset="0"/>
              </a:rPr>
              <a:t>do</a:t>
            </a:r>
            <a:r>
              <a:rPr lang="en-US" dirty="0" smtClean="0">
                <a:cs typeface="Times New Roman" panose="02020603050405020304" pitchFamily="18" charset="0"/>
              </a:rPr>
              <a:t>), </a:t>
            </a:r>
            <a:r>
              <a:rPr lang="en-US" i="1" dirty="0" err="1" smtClean="0">
                <a:cs typeface="Times New Roman" panose="02020603050405020304" pitchFamily="18" charset="0"/>
              </a:rPr>
              <a:t>dadan</a:t>
            </a:r>
            <a:r>
              <a:rPr lang="en-US" dirty="0" smtClean="0">
                <a:cs typeface="Times New Roman" panose="02020603050405020304" pitchFamily="18" charset="0"/>
              </a:rPr>
              <a:t> (give), </a:t>
            </a:r>
            <a:r>
              <a:rPr lang="en-US" i="1" dirty="0" err="1" smtClean="0">
                <a:cs typeface="Times New Roman" panose="02020603050405020304" pitchFamily="18" charset="0"/>
              </a:rPr>
              <a:t>khordan</a:t>
            </a:r>
            <a:r>
              <a:rPr lang="en-US" dirty="0" smtClean="0">
                <a:cs typeface="Times New Roman" panose="02020603050405020304" pitchFamily="18" charset="0"/>
              </a:rPr>
              <a:t> (eat) …</a:t>
            </a:r>
          </a:p>
          <a:p>
            <a:pPr marL="457207" lvl="1" indent="0" algn="just">
              <a:buNone/>
            </a:pPr>
            <a:r>
              <a:rPr lang="en-US" dirty="0" smtClean="0">
                <a:cs typeface="Times New Roman" panose="02020603050405020304" pitchFamily="18" charset="0"/>
              </a:rPr>
              <a:t>Examples of CP:</a:t>
            </a:r>
          </a:p>
          <a:p>
            <a:pPr marL="457207" lvl="1" indent="0" algn="just">
              <a:buNone/>
              <a:tabLst>
                <a:tab pos="2686050" algn="l"/>
                <a:tab pos="4686300" algn="l"/>
              </a:tabLst>
            </a:pPr>
            <a:r>
              <a:rPr lang="en-US" i="1" dirty="0" smtClean="0">
                <a:cs typeface="Times New Roman" panose="02020603050405020304" pitchFamily="18" charset="0"/>
              </a:rPr>
              <a:t>Pakhsh </a:t>
            </a:r>
            <a:r>
              <a:rPr lang="en-US" i="1" dirty="0" err="1" smtClean="0">
                <a:cs typeface="Times New Roman" panose="02020603050405020304" pitchFamily="18" charset="0"/>
              </a:rPr>
              <a:t>kardan</a:t>
            </a:r>
            <a:r>
              <a:rPr lang="en-US" dirty="0">
                <a:cs typeface="Times New Roman" panose="02020603050405020304" pitchFamily="18" charset="0"/>
              </a:rPr>
              <a:t>	</a:t>
            </a:r>
            <a:r>
              <a:rPr lang="en-US" dirty="0" smtClean="0">
                <a:cs typeface="Times New Roman" panose="02020603050405020304" pitchFamily="18" charset="0"/>
              </a:rPr>
              <a:t>lit</a:t>
            </a:r>
            <a:r>
              <a:rPr lang="en-US" i="1" dirty="0" smtClean="0">
                <a:cs typeface="Times New Roman" panose="02020603050405020304" pitchFamily="18" charset="0"/>
              </a:rPr>
              <a:t>. </a:t>
            </a:r>
            <a:r>
              <a:rPr lang="en-US" dirty="0" smtClean="0">
                <a:cs typeface="Times New Roman" panose="02020603050405020304" pitchFamily="18" charset="0"/>
              </a:rPr>
              <a:t>spread do	‘spread’</a:t>
            </a:r>
          </a:p>
          <a:p>
            <a:pPr marL="457207" lvl="1" indent="0" algn="just">
              <a:buNone/>
              <a:tabLst>
                <a:tab pos="2686050" algn="l"/>
                <a:tab pos="4686300" algn="l"/>
              </a:tabLst>
            </a:pPr>
            <a:r>
              <a:rPr lang="en-US" i="1" dirty="0">
                <a:cs typeface="Times New Roman" panose="02020603050405020304" pitchFamily="18" charset="0"/>
              </a:rPr>
              <a:t>dast </a:t>
            </a:r>
            <a:r>
              <a:rPr lang="en-US" i="1" dirty="0" err="1">
                <a:cs typeface="Times New Roman" panose="02020603050405020304" pitchFamily="18" charset="0"/>
              </a:rPr>
              <a:t>dadan</a:t>
            </a:r>
            <a:r>
              <a:rPr lang="en-US" i="1" dirty="0">
                <a:cs typeface="Times New Roman" panose="02020603050405020304" pitchFamily="18" charset="0"/>
              </a:rPr>
              <a:t> </a:t>
            </a:r>
            <a:r>
              <a:rPr lang="en-US" i="1" dirty="0" smtClean="0">
                <a:cs typeface="Times New Roman" panose="02020603050405020304" pitchFamily="18" charset="0"/>
              </a:rPr>
              <a:t>	</a:t>
            </a:r>
            <a:r>
              <a:rPr lang="en-US" dirty="0" smtClean="0">
                <a:cs typeface="Times New Roman" panose="02020603050405020304" pitchFamily="18" charset="0"/>
              </a:rPr>
              <a:t>lit. hand give	‘shake hand’</a:t>
            </a:r>
          </a:p>
          <a:p>
            <a:pPr marL="457207" lvl="1" indent="0" algn="just">
              <a:buNone/>
              <a:tabLst>
                <a:tab pos="2686050" algn="l"/>
                <a:tab pos="4686300" algn="l"/>
              </a:tabLst>
            </a:pPr>
            <a:r>
              <a:rPr lang="en-US" i="1" dirty="0" smtClean="0">
                <a:cs typeface="Times New Roman" panose="02020603050405020304" pitchFamily="18" charset="0"/>
              </a:rPr>
              <a:t>Zamin </a:t>
            </a:r>
            <a:r>
              <a:rPr lang="en-US" i="1" dirty="0" err="1" smtClean="0">
                <a:cs typeface="Times New Roman" panose="02020603050405020304" pitchFamily="18" charset="0"/>
              </a:rPr>
              <a:t>khordan</a:t>
            </a:r>
            <a:r>
              <a:rPr lang="en-US" i="1" dirty="0">
                <a:cs typeface="Times New Roman" panose="02020603050405020304" pitchFamily="18" charset="0"/>
              </a:rPr>
              <a:t>	</a:t>
            </a:r>
            <a:r>
              <a:rPr lang="en-US" dirty="0" smtClean="0">
                <a:cs typeface="Times New Roman" panose="02020603050405020304" pitchFamily="18" charset="0"/>
              </a:rPr>
              <a:t>lit. ground eat</a:t>
            </a:r>
            <a:r>
              <a:rPr lang="en-US" i="1" dirty="0" smtClean="0">
                <a:cs typeface="Times New Roman" panose="02020603050405020304" pitchFamily="18" charset="0"/>
              </a:rPr>
              <a:t>	</a:t>
            </a:r>
            <a:r>
              <a:rPr lang="en-US" dirty="0" smtClean="0">
                <a:cs typeface="Times New Roman" panose="02020603050405020304" pitchFamily="18" charset="0"/>
              </a:rPr>
              <a:t>‘fall’		</a:t>
            </a:r>
          </a:p>
          <a:p>
            <a:pPr marL="457207" lvl="1" indent="0">
              <a:buNone/>
            </a:pPr>
            <a:r>
              <a:rPr lang="en-US" dirty="0" smtClean="0">
                <a:cs typeface="Times New Roman" panose="02020603050405020304" pitchFamily="18" charset="0"/>
              </a:rPr>
              <a:t> </a:t>
            </a:r>
          </a:p>
          <a:p>
            <a:pPr marL="457207" lvl="1" indent="0">
              <a:buNone/>
            </a:pPr>
            <a:endParaRPr lang="en-US" dirty="0" smtClean="0">
              <a:cs typeface="Times New Roman" panose="02020603050405020304" pitchFamily="18" charset="0"/>
            </a:endParaRPr>
          </a:p>
          <a:p>
            <a:pPr lvl="1"/>
            <a:endParaRPr lang="en-US" sz="400" b="1" dirty="0" smtClean="0">
              <a:cs typeface="Times New Roman" panose="02020603050405020304" pitchFamily="18" charset="0"/>
            </a:endParaRPr>
          </a:p>
          <a:p>
            <a:endParaRPr lang="en-US" dirty="0" smtClean="0">
              <a:cs typeface="Times New Roman" panose="02020603050405020304" pitchFamily="18" charset="0"/>
            </a:endParaRPr>
          </a:p>
        </p:txBody>
      </p:sp>
      <p:sp>
        <p:nvSpPr>
          <p:cNvPr id="9" name="Slide Number Placeholder 8"/>
          <p:cNvSpPr>
            <a:spLocks noGrp="1"/>
          </p:cNvSpPr>
          <p:nvPr>
            <p:ph type="sldNum" sz="quarter" idx="12"/>
          </p:nvPr>
        </p:nvSpPr>
        <p:spPr/>
        <p:txBody>
          <a:bodyPr/>
          <a:lstStyle/>
          <a:p>
            <a:fld id="{6D22F896-40B5-4ADD-8801-0D06FADFA095}" type="slidenum">
              <a:rPr lang="en-US" smtClean="0"/>
              <a:pPr/>
              <a:t>4</a:t>
            </a:fld>
            <a:endParaRPr lang="en-US" dirty="0"/>
          </a:p>
        </p:txBody>
      </p:sp>
      <p:sp>
        <p:nvSpPr>
          <p:cNvPr id="10" name="Round Same Side Corner Rectangle 9"/>
          <p:cNvSpPr/>
          <p:nvPr/>
        </p:nvSpPr>
        <p:spPr>
          <a:xfrm>
            <a:off x="431321" y="56695"/>
            <a:ext cx="1164566" cy="552905"/>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Introduction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18511270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500"/>
                                        <p:tgtEl>
                                          <p:spTgt spid="3">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fade">
                                      <p:cBhvr>
                                        <p:cTn id="34" dur="500"/>
                                        <p:tgtEl>
                                          <p:spTgt spid="3">
                                            <p:txEl>
                                              <p:pRg st="9" end="9"/>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500"/>
                                        <p:tgtEl>
                                          <p:spTgt spid="3">
                                            <p:txEl>
                                              <p:pRg st="10" end="10"/>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3">
                                            <p:txEl>
                                              <p:pRg st="11" end="11"/>
                                            </p:txEl>
                                          </p:spTgt>
                                        </p:tgtEl>
                                        <p:attrNameLst>
                                          <p:attrName>style.visibility</p:attrName>
                                        </p:attrNameLst>
                                      </p:cBhvr>
                                      <p:to>
                                        <p:strVal val="visible"/>
                                      </p:to>
                                    </p:set>
                                    <p:animEffect transition="in" filter="fade">
                                      <p:cBhvr>
                                        <p:cTn id="40"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cs typeface="Times New Roman" panose="02020603050405020304" pitchFamily="18" charset="0"/>
              </a:rPr>
              <a:t>Simple Verbs vs CPs in General</a:t>
            </a:r>
            <a:endParaRPr lang="en-US" sz="3200" b="1" dirty="0">
              <a:solidFill>
                <a:schemeClr val="tx1"/>
              </a:solidFill>
              <a:cs typeface="Times New Roman" panose="02020603050405020304" pitchFamily="18" charset="0"/>
            </a:endParaRPr>
          </a:p>
        </p:txBody>
      </p:sp>
      <p:sp>
        <p:nvSpPr>
          <p:cNvPr id="3" name="Content Placeholder 2"/>
          <p:cNvSpPr>
            <a:spLocks noGrp="1"/>
          </p:cNvSpPr>
          <p:nvPr>
            <p:ph idx="1"/>
          </p:nvPr>
        </p:nvSpPr>
        <p:spPr>
          <a:xfrm>
            <a:off x="431321" y="1642194"/>
            <a:ext cx="7592290" cy="4977790"/>
          </a:xfrm>
        </p:spPr>
        <p:txBody>
          <a:bodyPr>
            <a:normAutofit fontScale="92500"/>
          </a:bodyPr>
          <a:lstStyle/>
          <a:p>
            <a:pPr algn="just"/>
            <a:r>
              <a:rPr lang="en-US" sz="2400" dirty="0" smtClean="0">
                <a:cs typeface="Times New Roman" panose="02020603050405020304" pitchFamily="18" charset="0"/>
              </a:rPr>
              <a:t>Contemporary Persian:</a:t>
            </a:r>
          </a:p>
          <a:p>
            <a:pPr lvl="1" algn="just"/>
            <a:r>
              <a:rPr lang="en-US" sz="2200" dirty="0">
                <a:cs typeface="Times New Roman" panose="02020603050405020304" pitchFamily="18" charset="0"/>
              </a:rPr>
              <a:t>s</a:t>
            </a:r>
            <a:r>
              <a:rPr lang="en-US" sz="2200" dirty="0" smtClean="0">
                <a:cs typeface="Times New Roman" panose="02020603050405020304" pitchFamily="18" charset="0"/>
              </a:rPr>
              <a:t>imple verbs not productive</a:t>
            </a:r>
          </a:p>
          <a:p>
            <a:pPr lvl="1" algn="just"/>
            <a:r>
              <a:rPr lang="en-US" sz="2200" dirty="0" smtClean="0">
                <a:cs typeface="Times New Roman" panose="02020603050405020304" pitchFamily="18" charset="0"/>
              </a:rPr>
              <a:t>CPs productive</a:t>
            </a:r>
          </a:p>
          <a:p>
            <a:pPr lvl="1" algn="just"/>
            <a:r>
              <a:rPr lang="en-US" sz="2200" dirty="0" smtClean="0">
                <a:cs typeface="Times New Roman" panose="02020603050405020304" pitchFamily="18" charset="0"/>
              </a:rPr>
              <a:t>simple verbs have been replaced by CPs</a:t>
            </a:r>
          </a:p>
          <a:p>
            <a:pPr marL="457207" lvl="1" indent="0" algn="just">
              <a:buNone/>
            </a:pPr>
            <a:r>
              <a:rPr lang="en-US" sz="2200" dirty="0" smtClean="0">
                <a:cs typeface="Times New Roman" panose="02020603050405020304" pitchFamily="18" charset="0"/>
              </a:rPr>
              <a:t>(</a:t>
            </a:r>
            <a:r>
              <a:rPr lang="en-US" sz="2200" dirty="0" err="1" smtClean="0">
                <a:cs typeface="Times New Roman" panose="02020603050405020304" pitchFamily="18" charset="0"/>
              </a:rPr>
              <a:t>Bateni</a:t>
            </a:r>
            <a:r>
              <a:rPr lang="en-US" sz="2200" dirty="0" smtClean="0">
                <a:cs typeface="Times New Roman" panose="02020603050405020304" pitchFamily="18" charset="0"/>
              </a:rPr>
              <a:t> 1989; </a:t>
            </a:r>
            <a:r>
              <a:rPr lang="en-US" sz="2200" dirty="0" err="1" smtClean="0">
                <a:cs typeface="Times New Roman" panose="02020603050405020304" pitchFamily="18" charset="0"/>
              </a:rPr>
              <a:t>Barjesteh</a:t>
            </a:r>
            <a:r>
              <a:rPr lang="en-US" sz="2200" dirty="0" smtClean="0">
                <a:cs typeface="Times New Roman" panose="02020603050405020304" pitchFamily="18" charset="0"/>
              </a:rPr>
              <a:t> 1983; </a:t>
            </a:r>
            <a:r>
              <a:rPr lang="en-US" sz="2200" dirty="0" err="1" smtClean="0">
                <a:cs typeface="Times New Roman" panose="02020603050405020304" pitchFamily="18" charset="0"/>
              </a:rPr>
              <a:t>Folli</a:t>
            </a:r>
            <a:r>
              <a:rPr lang="en-US" sz="2200" dirty="0" smtClean="0">
                <a:cs typeface="Times New Roman" panose="02020603050405020304" pitchFamily="18" charset="0"/>
              </a:rPr>
              <a:t>, Harley, &amp; </a:t>
            </a:r>
            <a:r>
              <a:rPr lang="en-US" sz="2200" dirty="0" err="1" smtClean="0">
                <a:cs typeface="Times New Roman" panose="02020603050405020304" pitchFamily="18" charset="0"/>
              </a:rPr>
              <a:t>Karimi</a:t>
            </a:r>
            <a:r>
              <a:rPr lang="en-US" sz="2200" dirty="0" smtClean="0">
                <a:cs typeface="Times New Roman" panose="02020603050405020304" pitchFamily="18" charset="0"/>
              </a:rPr>
              <a:t> 2005)</a:t>
            </a:r>
          </a:p>
          <a:p>
            <a:pPr marL="342906" lvl="1" indent="-342906" algn="just"/>
            <a:r>
              <a:rPr lang="en-US" sz="2400" dirty="0">
                <a:cs typeface="Times New Roman" panose="02020603050405020304" pitchFamily="18" charset="0"/>
              </a:rPr>
              <a:t>Replacement of simple verbs by </a:t>
            </a:r>
            <a:r>
              <a:rPr lang="en-US" sz="2400" dirty="0" smtClean="0">
                <a:cs typeface="Times New Roman" panose="02020603050405020304" pitchFamily="18" charset="0"/>
              </a:rPr>
              <a:t>CPs:</a:t>
            </a:r>
            <a:endParaRPr lang="en-US" sz="2400" dirty="0">
              <a:cs typeface="Times New Roman" panose="02020603050405020304" pitchFamily="18" charset="0"/>
            </a:endParaRPr>
          </a:p>
          <a:p>
            <a:pPr lvl="1" algn="just"/>
            <a:r>
              <a:rPr lang="en-US" sz="2200" dirty="0" smtClean="0">
                <a:cs typeface="Times New Roman" panose="02020603050405020304" pitchFamily="18" charset="0"/>
              </a:rPr>
              <a:t>replace verbs of Arabic origin</a:t>
            </a:r>
          </a:p>
          <a:p>
            <a:pPr lvl="1" algn="just"/>
            <a:r>
              <a:rPr lang="en-US" sz="2200" dirty="0">
                <a:cs typeface="Times New Roman" panose="02020603050405020304" pitchFamily="18" charset="0"/>
              </a:rPr>
              <a:t>i</a:t>
            </a:r>
            <a:r>
              <a:rPr lang="en-US" sz="2200" dirty="0" smtClean="0">
                <a:cs typeface="Times New Roman" panose="02020603050405020304" pitchFamily="18" charset="0"/>
              </a:rPr>
              <a:t>ntroduce new semantic concepts</a:t>
            </a:r>
          </a:p>
          <a:p>
            <a:pPr lvl="1" algn="just"/>
            <a:r>
              <a:rPr lang="en-US" sz="2200" dirty="0">
                <a:cs typeface="Times New Roman" panose="02020603050405020304" pitchFamily="18" charset="0"/>
              </a:rPr>
              <a:t>n</a:t>
            </a:r>
            <a:r>
              <a:rPr lang="en-US" sz="2200" dirty="0" smtClean="0">
                <a:cs typeface="Times New Roman" panose="02020603050405020304" pitchFamily="18" charset="0"/>
              </a:rPr>
              <a:t>ew ways to express already existing concepts</a:t>
            </a:r>
          </a:p>
          <a:p>
            <a:pPr lvl="1" algn="just"/>
            <a:r>
              <a:rPr lang="en-CA" sz="2200" dirty="0">
                <a:cs typeface="Times New Roman" panose="02020603050405020304" pitchFamily="18" charset="0"/>
              </a:rPr>
              <a:t>simple verbs with difficult conjugation are replaced by CPs</a:t>
            </a:r>
            <a:endParaRPr lang="en-US" sz="2200" dirty="0">
              <a:cs typeface="Times New Roman" panose="02020603050405020304" pitchFamily="18" charset="0"/>
            </a:endParaRPr>
          </a:p>
          <a:p>
            <a:pPr marL="457207" lvl="1" indent="0" algn="just">
              <a:buNone/>
            </a:pPr>
            <a:r>
              <a:rPr lang="en-US" sz="2200" dirty="0" smtClean="0">
                <a:cs typeface="Times New Roman" panose="02020603050405020304" pitchFamily="18" charset="0"/>
              </a:rPr>
              <a:t>(</a:t>
            </a:r>
            <a:r>
              <a:rPr lang="en-US" sz="2200" dirty="0" err="1" smtClean="0">
                <a:cs typeface="Times New Roman" panose="02020603050405020304" pitchFamily="18" charset="0"/>
              </a:rPr>
              <a:t>Sharifi</a:t>
            </a:r>
            <a:r>
              <a:rPr lang="en-US" sz="2200" dirty="0" smtClean="0">
                <a:cs typeface="Times New Roman" panose="02020603050405020304" pitchFamily="18" charset="0"/>
              </a:rPr>
              <a:t> 1975; </a:t>
            </a:r>
            <a:r>
              <a:rPr lang="en-US" sz="2200" dirty="0" err="1" smtClean="0">
                <a:cs typeface="Times New Roman" panose="02020603050405020304" pitchFamily="18" charset="0"/>
              </a:rPr>
              <a:t>Sadeghi</a:t>
            </a:r>
            <a:r>
              <a:rPr lang="en-US" sz="2200" dirty="0" smtClean="0">
                <a:cs typeface="Times New Roman" panose="02020603050405020304" pitchFamily="18" charset="0"/>
              </a:rPr>
              <a:t> 1971)</a:t>
            </a:r>
          </a:p>
          <a:p>
            <a:pPr marL="457207" lvl="1" indent="0" algn="just">
              <a:buNone/>
            </a:pPr>
            <a:endParaRPr lang="en-US" sz="2200" dirty="0">
              <a:latin typeface="Times New Roman" panose="02020603050405020304" pitchFamily="18" charset="0"/>
              <a:cs typeface="Times New Roman" panose="02020603050405020304" pitchFamily="18" charset="0"/>
            </a:endParaRPr>
          </a:p>
          <a:p>
            <a:pPr lvl="1"/>
            <a:endParaRPr lang="en-US" sz="22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6D22F896-40B5-4ADD-8801-0D06FADFA095}" type="slidenum">
              <a:rPr lang="en-US" smtClean="0"/>
              <a:pPr/>
              <a:t>5</a:t>
            </a:fld>
            <a:endParaRPr lang="en-US" dirty="0"/>
          </a:p>
        </p:txBody>
      </p:sp>
      <p:sp>
        <p:nvSpPr>
          <p:cNvPr id="9" name="Round Same Side Corner Rectangle 8"/>
          <p:cNvSpPr/>
          <p:nvPr/>
        </p:nvSpPr>
        <p:spPr>
          <a:xfrm>
            <a:off x="431321" y="56695"/>
            <a:ext cx="1164566" cy="552905"/>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Introduction</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8862190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Effect transition="in" filter="fade">
                                      <p:cBhvr>
                                        <p:cTn id="11" dur="500"/>
                                        <p:tgtEl>
                                          <p:spTgt spid="3">
                                            <p:txEl>
                                              <p:pRg st="6" end="6"/>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fade">
                                      <p:cBhvr>
                                        <p:cTn id="19" dur="500"/>
                                        <p:tgtEl>
                                          <p:spTgt spid="3">
                                            <p:txEl>
                                              <p:pRg st="8" end="8"/>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animEffect transition="in" filter="fade">
                                      <p:cBhvr>
                                        <p:cTn id="23" dur="500"/>
                                        <p:tgtEl>
                                          <p:spTgt spid="3">
                                            <p:txEl>
                                              <p:pRg st="9" end="9"/>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Spatial Events</a:t>
            </a:r>
            <a:endParaRPr lang="en-US" dirty="0">
              <a:solidFill>
                <a:schemeClr val="tx1"/>
              </a:solidFill>
            </a:endParaRPr>
          </a:p>
        </p:txBody>
      </p:sp>
      <p:sp>
        <p:nvSpPr>
          <p:cNvPr id="3" name="Content Placeholder 2"/>
          <p:cNvSpPr>
            <a:spLocks noGrp="1"/>
          </p:cNvSpPr>
          <p:nvPr>
            <p:ph idx="1"/>
          </p:nvPr>
        </p:nvSpPr>
        <p:spPr>
          <a:xfrm>
            <a:off x="484710" y="1616765"/>
            <a:ext cx="7055380" cy="4560752"/>
          </a:xfrm>
        </p:spPr>
        <p:txBody>
          <a:bodyPr>
            <a:normAutofit/>
          </a:bodyPr>
          <a:lstStyle/>
          <a:p>
            <a:pPr algn="just"/>
            <a:r>
              <a:rPr lang="en-US" sz="2400" dirty="0">
                <a:cs typeface="Times New Roman" panose="02020603050405020304" pitchFamily="18" charset="0"/>
              </a:rPr>
              <a:t>s</a:t>
            </a:r>
            <a:r>
              <a:rPr lang="en-US" sz="2400" dirty="0" smtClean="0">
                <a:cs typeface="Times New Roman" panose="02020603050405020304" pitchFamily="18" charset="0"/>
              </a:rPr>
              <a:t>patial events with motion or location verbs:</a:t>
            </a:r>
          </a:p>
          <a:p>
            <a:pPr marL="742950" lvl="1" indent="-385763" algn="just"/>
            <a:r>
              <a:rPr lang="en-GB" sz="2000" dirty="0" smtClean="0">
                <a:cs typeface="Times New Roman" panose="02020603050405020304" pitchFamily="18" charset="0"/>
              </a:rPr>
              <a:t>situations: </a:t>
            </a:r>
            <a:r>
              <a:rPr lang="en-GB" sz="2000" dirty="0">
                <a:cs typeface="Times New Roman" panose="02020603050405020304" pitchFamily="18" charset="0"/>
              </a:rPr>
              <a:t>“containing movement or the maintenance of a stationary </a:t>
            </a:r>
            <a:r>
              <a:rPr lang="en-GB" sz="2000" dirty="0" smtClean="0">
                <a:cs typeface="Times New Roman" panose="02020603050405020304" pitchFamily="18" charset="0"/>
              </a:rPr>
              <a:t>location.” </a:t>
            </a:r>
            <a:r>
              <a:rPr lang="en-US" sz="2000" dirty="0" smtClean="0">
                <a:cs typeface="Times New Roman" panose="02020603050405020304" pitchFamily="18" charset="0"/>
              </a:rPr>
              <a:t>(</a:t>
            </a:r>
            <a:r>
              <a:rPr lang="en-US" sz="2000" dirty="0" err="1" smtClean="0">
                <a:cs typeface="Times New Roman" panose="02020603050405020304" pitchFamily="18" charset="0"/>
              </a:rPr>
              <a:t>Talmy</a:t>
            </a:r>
            <a:r>
              <a:rPr lang="en-US" sz="2000" dirty="0" smtClean="0">
                <a:cs typeface="Times New Roman" panose="02020603050405020304" pitchFamily="18" charset="0"/>
              </a:rPr>
              <a:t> 1985:57)</a:t>
            </a:r>
          </a:p>
          <a:p>
            <a:pPr lvl="2" algn="just"/>
            <a:r>
              <a:rPr lang="en-GB" sz="1800" dirty="0" smtClean="0">
                <a:cs typeface="Times New Roman" panose="02020603050405020304" pitchFamily="18" charset="0"/>
              </a:rPr>
              <a:t>four elements involved: </a:t>
            </a:r>
            <a:r>
              <a:rPr lang="en-GB" sz="1800" dirty="0">
                <a:cs typeface="Times New Roman" panose="02020603050405020304" pitchFamily="18" charset="0"/>
              </a:rPr>
              <a:t>the </a:t>
            </a:r>
            <a:r>
              <a:rPr lang="en-GB" sz="1800" i="1" dirty="0" smtClean="0">
                <a:cs typeface="Times New Roman" panose="02020603050405020304" pitchFamily="18" charset="0"/>
              </a:rPr>
              <a:t>figure</a:t>
            </a:r>
            <a:r>
              <a:rPr lang="en-GB" sz="1800" dirty="0" smtClean="0">
                <a:cs typeface="Times New Roman" panose="02020603050405020304" pitchFamily="18" charset="0"/>
              </a:rPr>
              <a:t>, the </a:t>
            </a:r>
            <a:r>
              <a:rPr lang="en-GB" sz="1800" i="1" dirty="0" smtClean="0">
                <a:cs typeface="Times New Roman" panose="02020603050405020304" pitchFamily="18" charset="0"/>
              </a:rPr>
              <a:t>ground</a:t>
            </a:r>
            <a:r>
              <a:rPr lang="en-GB" sz="1800" dirty="0" smtClean="0">
                <a:cs typeface="Times New Roman" panose="02020603050405020304" pitchFamily="18" charset="0"/>
              </a:rPr>
              <a:t>, </a:t>
            </a:r>
            <a:r>
              <a:rPr lang="en-GB" sz="1800" dirty="0">
                <a:cs typeface="Times New Roman" panose="02020603050405020304" pitchFamily="18" charset="0"/>
              </a:rPr>
              <a:t>the </a:t>
            </a:r>
            <a:r>
              <a:rPr lang="en-GB" sz="1800" i="1" dirty="0">
                <a:cs typeface="Times New Roman" panose="02020603050405020304" pitchFamily="18" charset="0"/>
              </a:rPr>
              <a:t>path</a:t>
            </a:r>
            <a:r>
              <a:rPr lang="en-GB" sz="1800" dirty="0">
                <a:cs typeface="Times New Roman" panose="02020603050405020304" pitchFamily="18" charset="0"/>
              </a:rPr>
              <a:t>, and the </a:t>
            </a:r>
            <a:r>
              <a:rPr lang="en-GB" sz="1800" i="1" dirty="0">
                <a:cs typeface="Times New Roman" panose="02020603050405020304" pitchFamily="18" charset="0"/>
              </a:rPr>
              <a:t>manner</a:t>
            </a:r>
            <a:r>
              <a:rPr lang="en-GB" sz="1800" dirty="0">
                <a:cs typeface="Times New Roman" panose="02020603050405020304" pitchFamily="18" charset="0"/>
              </a:rPr>
              <a:t> or </a:t>
            </a:r>
            <a:r>
              <a:rPr lang="en-GB" sz="1800" i="1" dirty="0">
                <a:cs typeface="Times New Roman" panose="02020603050405020304" pitchFamily="18" charset="0"/>
              </a:rPr>
              <a:t>cause</a:t>
            </a:r>
            <a:r>
              <a:rPr lang="en-GB" sz="1800" dirty="0">
                <a:cs typeface="Times New Roman" panose="02020603050405020304" pitchFamily="18" charset="0"/>
              </a:rPr>
              <a:t> </a:t>
            </a:r>
            <a:r>
              <a:rPr lang="en-GB" sz="1800" dirty="0" smtClean="0">
                <a:cs typeface="Times New Roman" panose="02020603050405020304" pitchFamily="18" charset="0"/>
              </a:rPr>
              <a:t> of </a:t>
            </a:r>
            <a:r>
              <a:rPr lang="en-GB" sz="1800" dirty="0">
                <a:cs typeface="Times New Roman" panose="02020603050405020304" pitchFamily="18" charset="0"/>
              </a:rPr>
              <a:t>the activity. </a:t>
            </a:r>
            <a:r>
              <a:rPr lang="en-GB" sz="1800" dirty="0" smtClean="0">
                <a:cs typeface="Times New Roman" panose="02020603050405020304" pitchFamily="18" charset="0"/>
              </a:rPr>
              <a:t>(</a:t>
            </a:r>
            <a:r>
              <a:rPr lang="en-GB" sz="1800" dirty="0" err="1" smtClean="0">
                <a:cs typeface="Times New Roman" panose="02020603050405020304" pitchFamily="18" charset="0"/>
              </a:rPr>
              <a:t>Talmy</a:t>
            </a:r>
            <a:r>
              <a:rPr lang="en-GB" sz="1800" dirty="0" smtClean="0">
                <a:cs typeface="Times New Roman" panose="02020603050405020304" pitchFamily="18" charset="0"/>
              </a:rPr>
              <a:t> 1985)</a:t>
            </a:r>
          </a:p>
          <a:p>
            <a:pPr marL="712788" lvl="2" indent="-355600" algn="just"/>
            <a:r>
              <a:rPr lang="en-GB" sz="2000" dirty="0" smtClean="0">
                <a:cs typeface="Times New Roman" panose="02020603050405020304" pitchFamily="18" charset="0"/>
              </a:rPr>
              <a:t>Spatial events: presence of a </a:t>
            </a:r>
            <a:r>
              <a:rPr lang="en-GB" sz="2000" dirty="0">
                <a:cs typeface="Times New Roman" panose="02020603050405020304" pitchFamily="18" charset="0"/>
              </a:rPr>
              <a:t>relation between two entities </a:t>
            </a:r>
            <a:r>
              <a:rPr lang="en-GB" sz="2000" dirty="0" smtClean="0">
                <a:cs typeface="Times New Roman" panose="02020603050405020304" pitchFamily="18" charset="0"/>
              </a:rPr>
              <a:t>where </a:t>
            </a:r>
            <a:r>
              <a:rPr lang="en-GB" sz="2000" dirty="0">
                <a:cs typeface="Times New Roman" panose="02020603050405020304" pitchFamily="18" charset="0"/>
              </a:rPr>
              <a:t>one of </a:t>
            </a:r>
            <a:r>
              <a:rPr lang="en-GB" sz="2000" dirty="0" smtClean="0">
                <a:cs typeface="Times New Roman" panose="02020603050405020304" pitchFamily="18" charset="0"/>
              </a:rPr>
              <a:t>them is </a:t>
            </a:r>
            <a:r>
              <a:rPr lang="en-GB" sz="2000" dirty="0">
                <a:cs typeface="Times New Roman" panose="02020603050405020304" pitchFamily="18" charset="0"/>
              </a:rPr>
              <a:t>located or moving relative to the other </a:t>
            </a:r>
            <a:r>
              <a:rPr lang="en-GB" sz="2000" dirty="0" smtClean="0">
                <a:cs typeface="Times New Roman" panose="02020603050405020304" pitchFamily="18" charset="0"/>
              </a:rPr>
              <a:t>one. (</a:t>
            </a:r>
            <a:r>
              <a:rPr lang="en-GB" sz="2000" dirty="0" err="1" smtClean="0">
                <a:cs typeface="Times New Roman" panose="02020603050405020304" pitchFamily="18" charset="0"/>
              </a:rPr>
              <a:t>Jackendoff</a:t>
            </a:r>
            <a:r>
              <a:rPr lang="en-GB" sz="2000" dirty="0" smtClean="0">
                <a:cs typeface="Times New Roman" panose="02020603050405020304" pitchFamily="18" charset="0"/>
              </a:rPr>
              <a:t> 1983)</a:t>
            </a:r>
          </a:p>
          <a:p>
            <a:pPr marL="1627202" lvl="4" indent="-355600" algn="just"/>
            <a:r>
              <a:rPr lang="en-GB" sz="1800" dirty="0" smtClean="0">
                <a:cs typeface="Times New Roman" panose="02020603050405020304" pitchFamily="18" charset="0"/>
              </a:rPr>
              <a:t>Examples:</a:t>
            </a:r>
          </a:p>
          <a:p>
            <a:pPr marL="1271602" lvl="4" indent="0" algn="just">
              <a:buNone/>
            </a:pPr>
            <a:r>
              <a:rPr lang="en-GB" sz="1800" i="1" dirty="0" smtClean="0">
                <a:cs typeface="Times New Roman" panose="02020603050405020304" pitchFamily="18" charset="0"/>
              </a:rPr>
              <a:t>	he </a:t>
            </a:r>
            <a:r>
              <a:rPr lang="en-GB" sz="1800" i="1" dirty="0">
                <a:cs typeface="Times New Roman" panose="02020603050405020304" pitchFamily="18" charset="0"/>
              </a:rPr>
              <a:t>ran into the room </a:t>
            </a:r>
            <a:endParaRPr lang="en-GB" sz="1800" i="1" dirty="0" smtClean="0">
              <a:cs typeface="Times New Roman" panose="02020603050405020304" pitchFamily="18" charset="0"/>
            </a:endParaRPr>
          </a:p>
          <a:p>
            <a:pPr marL="1271602" lvl="4" indent="0" algn="just">
              <a:buNone/>
            </a:pPr>
            <a:r>
              <a:rPr lang="en-GB" sz="1800" i="1" dirty="0" smtClean="0">
                <a:cs typeface="Times New Roman" panose="02020603050405020304" pitchFamily="18" charset="0"/>
              </a:rPr>
              <a:t>	the </a:t>
            </a:r>
            <a:r>
              <a:rPr lang="en-GB" sz="1800" i="1" dirty="0">
                <a:cs typeface="Times New Roman" panose="02020603050405020304" pitchFamily="18" charset="0"/>
              </a:rPr>
              <a:t>cup is on the table</a:t>
            </a:r>
            <a:endParaRPr lang="en-GB" sz="1800" dirty="0" smtClean="0">
              <a:cs typeface="Times New Roman" panose="02020603050405020304" pitchFamily="18" charset="0"/>
            </a:endParaRPr>
          </a:p>
          <a:p>
            <a:pPr marL="814395" lvl="3" indent="-357188" algn="just"/>
            <a:endParaRPr lang="en-GB" sz="2000" dirty="0">
              <a:latin typeface="Times New Roman" panose="02020603050405020304" pitchFamily="18" charset="0"/>
              <a:cs typeface="Times New Roman" panose="02020603050405020304" pitchFamily="18" charset="0"/>
            </a:endParaRPr>
          </a:p>
          <a:p>
            <a:pPr marL="712788" lvl="2" indent="-355600" algn="just"/>
            <a:endParaRPr lang="en-US" sz="18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6D22F896-40B5-4ADD-8801-0D06FADFA095}" type="slidenum">
              <a:rPr lang="en-US" smtClean="0"/>
              <a:pPr/>
              <a:t>6</a:t>
            </a:fld>
            <a:endParaRPr lang="en-US" dirty="0"/>
          </a:p>
        </p:txBody>
      </p:sp>
      <p:sp>
        <p:nvSpPr>
          <p:cNvPr id="6" name="Round Same Side Corner Rectangle 5"/>
          <p:cNvSpPr/>
          <p:nvPr/>
        </p:nvSpPr>
        <p:spPr>
          <a:xfrm>
            <a:off x="1619249" y="62591"/>
            <a:ext cx="1344287"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Approach</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683472320"/>
      </p:ext>
    </p:extLst>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Spatial Events</a:t>
            </a:r>
            <a:endParaRPr lang="en-US" dirty="0">
              <a:solidFill>
                <a:schemeClr val="tx1"/>
              </a:solidFill>
            </a:endParaRPr>
          </a:p>
        </p:txBody>
      </p:sp>
      <p:sp>
        <p:nvSpPr>
          <p:cNvPr id="3" name="Content Placeholder 2"/>
          <p:cNvSpPr>
            <a:spLocks noGrp="1"/>
          </p:cNvSpPr>
          <p:nvPr>
            <p:ph idx="1"/>
          </p:nvPr>
        </p:nvSpPr>
        <p:spPr>
          <a:xfrm>
            <a:off x="484710" y="1534999"/>
            <a:ext cx="7055380" cy="7531679"/>
          </a:xfrm>
        </p:spPr>
        <p:txBody>
          <a:bodyPr>
            <a:normAutofit/>
          </a:bodyPr>
          <a:lstStyle/>
          <a:p>
            <a:pPr marL="357188" lvl="2" indent="-357188" algn="just"/>
            <a:r>
              <a:rPr lang="en-GB" sz="2400" dirty="0">
                <a:cs typeface="Times New Roman" panose="02020603050405020304" pitchFamily="18" charset="0"/>
              </a:rPr>
              <a:t>Spatial events without motion or location verbs:</a:t>
            </a:r>
          </a:p>
          <a:p>
            <a:pPr marL="742950" lvl="1" indent="-385763" algn="just"/>
            <a:r>
              <a:rPr lang="en-GB" dirty="0" smtClean="0">
                <a:cs typeface="Times New Roman" panose="02020603050405020304" pitchFamily="18" charset="0"/>
              </a:rPr>
              <a:t>“any </a:t>
            </a:r>
            <a:r>
              <a:rPr lang="en-GB" dirty="0">
                <a:cs typeface="Times New Roman" panose="02020603050405020304" pitchFamily="18" charset="0"/>
              </a:rPr>
              <a:t>spatial expression involving a preposition, its object, and whatever the prepositional phrase modifies (noun, clause, </a:t>
            </a:r>
            <a:r>
              <a:rPr lang="en-GB" dirty="0" err="1">
                <a:cs typeface="Times New Roman" panose="02020603050405020304" pitchFamily="18" charset="0"/>
              </a:rPr>
              <a:t>etc</a:t>
            </a:r>
            <a:r>
              <a:rPr lang="en-GB" dirty="0" smtClean="0">
                <a:cs typeface="Times New Roman" panose="02020603050405020304" pitchFamily="18" charset="0"/>
              </a:rPr>
              <a:t>).” (Herskovits 1985:342)</a:t>
            </a:r>
          </a:p>
          <a:p>
            <a:pPr lvl="2" algn="just"/>
            <a:r>
              <a:rPr lang="en-GB" dirty="0" smtClean="0">
                <a:cs typeface="Times New Roman" panose="02020603050405020304" pitchFamily="18" charset="0"/>
              </a:rPr>
              <a:t>Examples:</a:t>
            </a:r>
            <a:r>
              <a:rPr lang="en-GB" i="1" dirty="0" smtClean="0">
                <a:cs typeface="Times New Roman" panose="02020603050405020304" pitchFamily="18" charset="0"/>
              </a:rPr>
              <a:t> the </a:t>
            </a:r>
            <a:r>
              <a:rPr lang="en-GB" i="1" dirty="0">
                <a:cs typeface="Times New Roman" panose="02020603050405020304" pitchFamily="18" charset="0"/>
              </a:rPr>
              <a:t>spider on the </a:t>
            </a:r>
            <a:r>
              <a:rPr lang="en-GB" i="1" dirty="0" smtClean="0">
                <a:cs typeface="Times New Roman" panose="02020603050405020304" pitchFamily="18" charset="0"/>
              </a:rPr>
              <a:t>wall,</a:t>
            </a:r>
            <a:r>
              <a:rPr lang="en-GB" i="1" dirty="0">
                <a:cs typeface="Times New Roman" panose="02020603050405020304" pitchFamily="18" charset="0"/>
              </a:rPr>
              <a:t> Jenny is at the </a:t>
            </a:r>
            <a:r>
              <a:rPr lang="en-GB" i="1" dirty="0" smtClean="0">
                <a:cs typeface="Times New Roman" panose="02020603050405020304" pitchFamily="18" charset="0"/>
              </a:rPr>
              <a:t>playground, there </a:t>
            </a:r>
            <a:r>
              <a:rPr lang="en-GB" i="1" dirty="0">
                <a:cs typeface="Times New Roman" panose="02020603050405020304" pitchFamily="18" charset="0"/>
              </a:rPr>
              <a:t>is a green house on the left of the </a:t>
            </a:r>
            <a:r>
              <a:rPr lang="en-GB" i="1" dirty="0" smtClean="0">
                <a:cs typeface="Times New Roman" panose="02020603050405020304" pitchFamily="18" charset="0"/>
              </a:rPr>
              <a:t>church,</a:t>
            </a:r>
            <a:r>
              <a:rPr lang="en-GB" i="1" dirty="0">
                <a:cs typeface="Times New Roman" panose="02020603050405020304" pitchFamily="18" charset="0"/>
              </a:rPr>
              <a:t> he is washing the dishes in the sink</a:t>
            </a:r>
            <a:r>
              <a:rPr lang="en-GB" i="1" dirty="0" smtClean="0">
                <a:cs typeface="Times New Roman" panose="02020603050405020304" pitchFamily="18" charset="0"/>
              </a:rPr>
              <a:t>.</a:t>
            </a:r>
            <a:endParaRPr lang="en-GB" i="1" dirty="0">
              <a:cs typeface="Times New Roman" panose="02020603050405020304" pitchFamily="18" charset="0"/>
            </a:endParaRPr>
          </a:p>
          <a:p>
            <a:pPr marL="804863" lvl="2" indent="-447675" algn="just"/>
            <a:r>
              <a:rPr lang="en-GB" sz="1800" dirty="0" smtClean="0">
                <a:cs typeface="Times New Roman" panose="02020603050405020304" pitchFamily="18" charset="0"/>
              </a:rPr>
              <a:t>languages express </a:t>
            </a:r>
            <a:r>
              <a:rPr lang="en-GB" sz="1800" dirty="0">
                <a:cs typeface="Times New Roman" panose="02020603050405020304" pitchFamily="18" charset="0"/>
              </a:rPr>
              <a:t>spatial events via constructions such as perceptive, possession, existential</a:t>
            </a:r>
            <a:r>
              <a:rPr lang="en-GB" sz="1800" dirty="0" smtClean="0">
                <a:cs typeface="Times New Roman" panose="02020603050405020304" pitchFamily="18" charset="0"/>
              </a:rPr>
              <a:t>.(Grinevald 2006; Clark 1978) </a:t>
            </a:r>
          </a:p>
          <a:p>
            <a:pPr marL="1262070" lvl="3" indent="-447675" algn="just"/>
            <a:r>
              <a:rPr lang="en-GB" sz="1600" dirty="0" smtClean="0">
                <a:cs typeface="Times New Roman" panose="02020603050405020304" pitchFamily="18" charset="0"/>
              </a:rPr>
              <a:t>Examples: </a:t>
            </a:r>
            <a:r>
              <a:rPr lang="en-GB" sz="1600" i="1" dirty="0" smtClean="0">
                <a:cs typeface="Times New Roman" panose="02020603050405020304" pitchFamily="18" charset="0"/>
              </a:rPr>
              <a:t>I saw a vase on the table, She has a ring on her finger, there is a book on the table</a:t>
            </a:r>
            <a:r>
              <a:rPr lang="en-GB" sz="1600" dirty="0" smtClean="0">
                <a:cs typeface="Times New Roman" panose="02020603050405020304" pitchFamily="18" charset="0"/>
              </a:rPr>
              <a:t>.</a:t>
            </a:r>
          </a:p>
          <a:p>
            <a:pPr marL="804863" lvl="2" indent="-447675" algn="just"/>
            <a:r>
              <a:rPr lang="en-GB" sz="1800" dirty="0" smtClean="0">
                <a:cs typeface="Times New Roman" panose="02020603050405020304" pitchFamily="18" charset="0"/>
              </a:rPr>
              <a:t>Dutch </a:t>
            </a:r>
            <a:r>
              <a:rPr lang="en-GB" sz="1800" dirty="0">
                <a:cs typeface="Times New Roman" panose="02020603050405020304" pitchFamily="18" charset="0"/>
              </a:rPr>
              <a:t>locative events are expressed by posture verbs ‘sit’ ‘stand’ and ‘lie</a:t>
            </a:r>
            <a:r>
              <a:rPr lang="en-GB" sz="1800" dirty="0" smtClean="0">
                <a:cs typeface="Times New Roman" panose="02020603050405020304" pitchFamily="18" charset="0"/>
              </a:rPr>
              <a:t>’. (</a:t>
            </a:r>
            <a:r>
              <a:rPr lang="en-GB" sz="1800" dirty="0" err="1" smtClean="0">
                <a:cs typeface="Times New Roman" panose="02020603050405020304" pitchFamily="18" charset="0"/>
              </a:rPr>
              <a:t>Lemmens</a:t>
            </a:r>
            <a:r>
              <a:rPr lang="en-GB" sz="1800" dirty="0" smtClean="0">
                <a:cs typeface="Times New Roman" panose="02020603050405020304" pitchFamily="18" charset="0"/>
              </a:rPr>
              <a:t> 2002)</a:t>
            </a:r>
          </a:p>
          <a:p>
            <a:pPr marL="1262070" lvl="3" indent="-447675" algn="just"/>
            <a:r>
              <a:rPr lang="en-GB" sz="1600" dirty="0" smtClean="0">
                <a:cs typeface="Times New Roman" panose="02020603050405020304" pitchFamily="18" charset="0"/>
              </a:rPr>
              <a:t>Examples: </a:t>
            </a:r>
            <a:r>
              <a:rPr lang="en-GB" sz="1600" dirty="0" err="1" smtClean="0">
                <a:cs typeface="Times New Roman" panose="02020603050405020304" pitchFamily="18" charset="0"/>
              </a:rPr>
              <a:t>Er</a:t>
            </a:r>
            <a:r>
              <a:rPr lang="en-GB" sz="1600" dirty="0" smtClean="0">
                <a:cs typeface="Times New Roman" panose="02020603050405020304" pitchFamily="18" charset="0"/>
              </a:rPr>
              <a:t> Zit Water in de </a:t>
            </a:r>
            <a:r>
              <a:rPr lang="en-GB" sz="1600" dirty="0" err="1" smtClean="0">
                <a:cs typeface="Times New Roman" panose="02020603050405020304" pitchFamily="18" charset="0"/>
              </a:rPr>
              <a:t>Fles</a:t>
            </a:r>
            <a:endParaRPr lang="en-GB" sz="1600" dirty="0" smtClean="0">
              <a:cs typeface="Times New Roman" panose="02020603050405020304" pitchFamily="18" charset="0"/>
            </a:endParaRPr>
          </a:p>
          <a:p>
            <a:pPr marL="2266950" lvl="7" indent="-117475" algn="just">
              <a:buNone/>
            </a:pPr>
            <a:r>
              <a:rPr lang="en-GB" sz="1600" dirty="0" smtClean="0">
                <a:latin typeface="Palatino Linotype" panose="02040502050505030304" pitchFamily="18" charset="0"/>
                <a:cs typeface="Times New Roman" panose="02020603050405020304" pitchFamily="18" charset="0"/>
              </a:rPr>
              <a:t>‘There sits water in the bottle.’</a:t>
            </a:r>
            <a:endParaRPr lang="en-US" sz="1600" dirty="0" smtClean="0">
              <a:latin typeface="Palatino Linotype" panose="02040502050505030304" pitchFamily="18" charset="0"/>
              <a:cs typeface="Times New Roman" panose="02020603050405020304" pitchFamily="18" charset="0"/>
            </a:endParaRPr>
          </a:p>
          <a:p>
            <a:pPr lvl="1"/>
            <a:endParaRPr lang="en-US" sz="1800" dirty="0" smtClean="0">
              <a:latin typeface="Times New Roman" panose="02020603050405020304" pitchFamily="18" charset="0"/>
              <a:cs typeface="Times New Roman" panose="02020603050405020304" pitchFamily="18" charset="0"/>
            </a:endParaRPr>
          </a:p>
          <a:p>
            <a:pPr marL="0" indent="0">
              <a:buNone/>
            </a:pPr>
            <a:endParaRPr lang="en-US" sz="2000" dirty="0">
              <a:solidFill>
                <a:srgbClr val="FF0000"/>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6D22F896-40B5-4ADD-8801-0D06FADFA095}" type="slidenum">
              <a:rPr lang="en-US" smtClean="0"/>
              <a:pPr/>
              <a:t>7</a:t>
            </a:fld>
            <a:endParaRPr lang="en-US" dirty="0"/>
          </a:p>
        </p:txBody>
      </p:sp>
      <p:sp>
        <p:nvSpPr>
          <p:cNvPr id="6" name="Round Same Side Corner Rectangle 5"/>
          <p:cNvSpPr/>
          <p:nvPr/>
        </p:nvSpPr>
        <p:spPr>
          <a:xfrm>
            <a:off x="1619249" y="62591"/>
            <a:ext cx="1344287"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Approach</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1262133548"/>
      </p:ext>
    </p:extLst>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err="1" smtClean="0">
                <a:solidFill>
                  <a:schemeClr val="tx1"/>
                </a:solidFill>
              </a:rPr>
              <a:t>Talmy’s</a:t>
            </a:r>
            <a:r>
              <a:rPr lang="en-US" sz="2800" dirty="0" smtClean="0">
                <a:solidFill>
                  <a:schemeClr val="tx1"/>
                </a:solidFill>
              </a:rPr>
              <a:t> Typology</a:t>
            </a:r>
            <a:endParaRPr lang="en-US" sz="2800" dirty="0">
              <a:solidFill>
                <a:schemeClr val="tx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40373770"/>
              </p:ext>
            </p:extLst>
          </p:nvPr>
        </p:nvGraphicFramePr>
        <p:xfrm>
          <a:off x="485239" y="1543967"/>
          <a:ext cx="7054851" cy="2703209"/>
        </p:xfrm>
        <a:graphic>
          <a:graphicData uri="http://schemas.openxmlformats.org/drawingml/2006/table">
            <a:tbl>
              <a:tblPr firstRow="1" bandRow="1">
                <a:tableStyleId>{5C22544A-7EE6-4342-B048-85BDC9FD1C3A}</a:tableStyleId>
              </a:tblPr>
              <a:tblGrid>
                <a:gridCol w="2351617">
                  <a:extLst>
                    <a:ext uri="{9D8B030D-6E8A-4147-A177-3AD203B41FA5}">
                      <a16:colId xmlns:a16="http://schemas.microsoft.com/office/drawing/2014/main" val="3094091230"/>
                    </a:ext>
                  </a:extLst>
                </a:gridCol>
                <a:gridCol w="2351617">
                  <a:extLst>
                    <a:ext uri="{9D8B030D-6E8A-4147-A177-3AD203B41FA5}">
                      <a16:colId xmlns:a16="http://schemas.microsoft.com/office/drawing/2014/main" val="2870250944"/>
                    </a:ext>
                  </a:extLst>
                </a:gridCol>
                <a:gridCol w="2351617">
                  <a:extLst>
                    <a:ext uri="{9D8B030D-6E8A-4147-A177-3AD203B41FA5}">
                      <a16:colId xmlns:a16="http://schemas.microsoft.com/office/drawing/2014/main" val="1832319708"/>
                    </a:ext>
                  </a:extLst>
                </a:gridCol>
              </a:tblGrid>
              <a:tr h="421993">
                <a:tc gridSpan="3">
                  <a:txBody>
                    <a:bodyPr/>
                    <a:lstStyle/>
                    <a:p>
                      <a:pPr marL="0" algn="l" defTabSz="457207" rtl="0" eaLnBrk="1" latinLnBrk="0" hangingPunct="1"/>
                      <a:r>
                        <a:rPr lang="en-CA" sz="2200" b="0" kern="1200" dirty="0" smtClean="0">
                          <a:solidFill>
                            <a:schemeClr val="dk1"/>
                          </a:solidFill>
                          <a:latin typeface="Palatino Linotype" panose="02040502050505030304" pitchFamily="18" charset="0"/>
                          <a:ea typeface="+mn-ea"/>
                          <a:cs typeface="Times New Roman" panose="02020603050405020304" pitchFamily="18" charset="0"/>
                        </a:rPr>
                        <a:t>SATELLITE-framed</a:t>
                      </a:r>
                      <a:endParaRPr lang="en-CA" sz="2200" b="0" kern="1200" dirty="0">
                        <a:solidFill>
                          <a:schemeClr val="dk1"/>
                        </a:solidFill>
                        <a:latin typeface="Palatino Linotype" panose="02040502050505030304" pitchFamily="18" charset="0"/>
                        <a:ea typeface="+mn-ea"/>
                        <a:cs typeface="Times New Roman" panose="02020603050405020304" pitchFamily="18" charset="0"/>
                      </a:endParaRPr>
                    </a:p>
                  </a:txBody>
                  <a:tcPr>
                    <a:solidFill>
                      <a:schemeClr val="bg2">
                        <a:lumMod val="90000"/>
                      </a:schemeClr>
                    </a:solidFill>
                  </a:tcPr>
                </a:tc>
                <a:tc hMerge="1">
                  <a:txBody>
                    <a:bodyPr/>
                    <a:lstStyle/>
                    <a:p>
                      <a:pPr marL="0" algn="ctr" defTabSz="457207" rtl="0" eaLnBrk="1" latinLnBrk="0" hangingPunct="1"/>
                      <a:endParaRPr lang="en-CA" sz="2200" b="1" kern="1200" dirty="0">
                        <a:solidFill>
                          <a:srgbClr val="FFFF66"/>
                        </a:solidFill>
                        <a:latin typeface="Times New Roman" panose="02020603050405020304" pitchFamily="18" charset="0"/>
                        <a:ea typeface="+mn-ea"/>
                        <a:cs typeface="Times New Roman" panose="02020603050405020304" pitchFamily="18" charset="0"/>
                      </a:endParaRPr>
                    </a:p>
                  </a:txBody>
                  <a:tcPr>
                    <a:solidFill>
                      <a:schemeClr val="bg2">
                        <a:lumMod val="90000"/>
                      </a:schemeClr>
                    </a:solidFill>
                  </a:tcPr>
                </a:tc>
                <a:tc hMerge="1">
                  <a:txBody>
                    <a:bodyPr/>
                    <a:lstStyle/>
                    <a:p>
                      <a:pPr marL="0" algn="ctr" defTabSz="457207" rtl="0" eaLnBrk="1" latinLnBrk="0" hangingPunct="1"/>
                      <a:endParaRPr lang="en-CA" sz="2200" b="0" kern="1200" dirty="0">
                        <a:solidFill>
                          <a:schemeClr val="dk1"/>
                        </a:solidFill>
                        <a:latin typeface="Times New Roman" panose="02020603050405020304" pitchFamily="18" charset="0"/>
                        <a:ea typeface="+mn-ea"/>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3774384645"/>
                  </a:ext>
                </a:extLst>
              </a:tr>
              <a:tr h="661049">
                <a:tc>
                  <a:txBody>
                    <a:bodyPr/>
                    <a:lstStyle/>
                    <a:p>
                      <a:pPr marL="0" algn="l" defTabSz="457207" rtl="0" eaLnBrk="1" latinLnBrk="0" hangingPunct="1"/>
                      <a:r>
                        <a:rPr lang="en-CA" sz="2200" b="0" kern="1200" dirty="0" smtClean="0">
                          <a:solidFill>
                            <a:schemeClr val="dk1"/>
                          </a:solidFill>
                          <a:latin typeface="Palatino Linotype" panose="02040502050505030304" pitchFamily="18" charset="0"/>
                          <a:ea typeface="+mn-ea"/>
                          <a:cs typeface="Times New Roman" panose="02020603050405020304" pitchFamily="18" charset="0"/>
                        </a:rPr>
                        <a:t>The bottle</a:t>
                      </a:r>
                      <a:endParaRPr lang="en-CA" sz="2200" b="0" kern="1200" dirty="0">
                        <a:solidFill>
                          <a:schemeClr val="dk1"/>
                        </a:solidFill>
                        <a:latin typeface="Palatino Linotype" panose="02040502050505030304" pitchFamily="18" charset="0"/>
                        <a:ea typeface="+mn-ea"/>
                        <a:cs typeface="Times New Roman" panose="02020603050405020304" pitchFamily="18" charset="0"/>
                      </a:endParaRPr>
                    </a:p>
                  </a:txBody>
                  <a:tcPr>
                    <a:solidFill>
                      <a:schemeClr val="bg2">
                        <a:lumMod val="75000"/>
                      </a:schemeClr>
                    </a:solidFill>
                  </a:tcPr>
                </a:tc>
                <a:tc>
                  <a:txBody>
                    <a:bodyPr/>
                    <a:lstStyle/>
                    <a:p>
                      <a:pPr marL="0" algn="l" defTabSz="457207" rtl="0" eaLnBrk="1" latinLnBrk="0" hangingPunct="1"/>
                      <a:r>
                        <a:rPr lang="en-CA" sz="2200" b="1" kern="1200" dirty="0" smtClean="0">
                          <a:solidFill>
                            <a:srgbClr val="FFFF66"/>
                          </a:solidFill>
                          <a:latin typeface="Palatino Linotype" panose="02040502050505030304" pitchFamily="18" charset="0"/>
                          <a:ea typeface="+mn-ea"/>
                          <a:cs typeface="Times New Roman" panose="02020603050405020304" pitchFamily="18" charset="0"/>
                        </a:rPr>
                        <a:t>floated</a:t>
                      </a:r>
                      <a:endParaRPr lang="en-CA" sz="2200" b="1" kern="1200" dirty="0">
                        <a:solidFill>
                          <a:srgbClr val="FFFF66"/>
                        </a:solidFill>
                        <a:latin typeface="Palatino Linotype" panose="02040502050505030304" pitchFamily="18" charset="0"/>
                        <a:ea typeface="+mn-ea"/>
                        <a:cs typeface="Times New Roman" panose="02020603050405020304" pitchFamily="18" charset="0"/>
                      </a:endParaRPr>
                    </a:p>
                  </a:txBody>
                  <a:tcPr>
                    <a:solidFill>
                      <a:schemeClr val="bg2">
                        <a:lumMod val="75000"/>
                      </a:schemeClr>
                    </a:solidFill>
                  </a:tcPr>
                </a:tc>
                <a:tc>
                  <a:txBody>
                    <a:bodyPr/>
                    <a:lstStyle/>
                    <a:p>
                      <a:pPr marL="0" algn="l" defTabSz="457207" rtl="0" eaLnBrk="1" latinLnBrk="0" hangingPunct="1"/>
                      <a:r>
                        <a:rPr lang="en-CA" sz="2200" b="1" kern="1200" dirty="0" smtClean="0">
                          <a:solidFill>
                            <a:schemeClr val="bg1"/>
                          </a:solidFill>
                          <a:latin typeface="Palatino Linotype" panose="02040502050505030304" pitchFamily="18" charset="0"/>
                          <a:ea typeface="+mn-ea"/>
                          <a:cs typeface="Times New Roman" panose="02020603050405020304" pitchFamily="18" charset="0"/>
                        </a:rPr>
                        <a:t>Into</a:t>
                      </a:r>
                      <a:r>
                        <a:rPr lang="en-CA" sz="2200" b="0" kern="1200" dirty="0" smtClean="0">
                          <a:solidFill>
                            <a:schemeClr val="dk1"/>
                          </a:solidFill>
                          <a:latin typeface="Palatino Linotype" panose="02040502050505030304" pitchFamily="18" charset="0"/>
                          <a:ea typeface="+mn-ea"/>
                          <a:cs typeface="Times New Roman" panose="02020603050405020304" pitchFamily="18" charset="0"/>
                        </a:rPr>
                        <a:t> the cave</a:t>
                      </a:r>
                      <a:endParaRPr lang="en-CA" sz="2200" b="0" kern="1200" dirty="0">
                        <a:solidFill>
                          <a:schemeClr val="dk1"/>
                        </a:solidFill>
                        <a:latin typeface="Palatino Linotype" panose="02040502050505030304" pitchFamily="18" charset="0"/>
                        <a:ea typeface="+mn-ea"/>
                        <a:cs typeface="Times New Roman" panose="02020603050405020304" pitchFamily="18" charset="0"/>
                      </a:endParaRPr>
                    </a:p>
                  </a:txBody>
                  <a:tcPr>
                    <a:solidFill>
                      <a:schemeClr val="bg2">
                        <a:lumMod val="75000"/>
                      </a:schemeClr>
                    </a:solidFill>
                  </a:tcPr>
                </a:tc>
                <a:extLst>
                  <a:ext uri="{0D108BD9-81ED-4DB2-BD59-A6C34878D82A}">
                    <a16:rowId xmlns:a16="http://schemas.microsoft.com/office/drawing/2014/main" val="1551326899"/>
                  </a:ext>
                </a:extLst>
              </a:tr>
              <a:tr h="404426">
                <a:tc>
                  <a:txBody>
                    <a:bodyPr/>
                    <a:lstStyle/>
                    <a:p>
                      <a:pPr algn="l"/>
                      <a:endParaRPr lang="en-CA" sz="2200" b="0" dirty="0">
                        <a:latin typeface="Palatino Linotype" panose="02040502050505030304" pitchFamily="18" charset="0"/>
                        <a:cs typeface="Times New Roman" panose="02020603050405020304" pitchFamily="18" charset="0"/>
                      </a:endParaRPr>
                    </a:p>
                  </a:txBody>
                  <a:tcPr>
                    <a:solidFill>
                      <a:schemeClr val="bg2">
                        <a:lumMod val="90000"/>
                      </a:schemeClr>
                    </a:solidFill>
                  </a:tcPr>
                </a:tc>
                <a:tc>
                  <a:txBody>
                    <a:bodyPr/>
                    <a:lstStyle/>
                    <a:p>
                      <a:pPr algn="l"/>
                      <a:r>
                        <a:rPr lang="en-CA" sz="2200" b="0" dirty="0" smtClean="0">
                          <a:latin typeface="Palatino Linotype" panose="02040502050505030304" pitchFamily="18" charset="0"/>
                          <a:cs typeface="Times New Roman" panose="02020603050405020304" pitchFamily="18" charset="0"/>
                        </a:rPr>
                        <a:t>manner</a:t>
                      </a:r>
                      <a:endParaRPr lang="en-CA" sz="2200" b="0" dirty="0">
                        <a:latin typeface="Palatino Linotype" panose="02040502050505030304" pitchFamily="18" charset="0"/>
                        <a:cs typeface="Times New Roman" panose="02020603050405020304" pitchFamily="18" charset="0"/>
                      </a:endParaRPr>
                    </a:p>
                  </a:txBody>
                  <a:tcPr>
                    <a:solidFill>
                      <a:schemeClr val="bg2">
                        <a:lumMod val="90000"/>
                      </a:schemeClr>
                    </a:solidFill>
                  </a:tcPr>
                </a:tc>
                <a:tc>
                  <a:txBody>
                    <a:bodyPr/>
                    <a:lstStyle/>
                    <a:p>
                      <a:pPr algn="l"/>
                      <a:r>
                        <a:rPr lang="en-CA" sz="2200" b="0" dirty="0" smtClean="0">
                          <a:latin typeface="Palatino Linotype" panose="02040502050505030304" pitchFamily="18" charset="0"/>
                          <a:cs typeface="Times New Roman" panose="02020603050405020304" pitchFamily="18" charset="0"/>
                        </a:rPr>
                        <a:t>path</a:t>
                      </a:r>
                      <a:endParaRPr lang="en-CA" sz="2200" b="0" dirty="0">
                        <a:latin typeface="Palatino Linotype" panose="0204050205050503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2391776464"/>
                  </a:ext>
                </a:extLst>
              </a:tr>
              <a:tr h="404426">
                <a:tc gridSpan="3">
                  <a:txBody>
                    <a:bodyPr/>
                    <a:lstStyle/>
                    <a:p>
                      <a:pPr algn="l"/>
                      <a:r>
                        <a:rPr lang="en-CA" sz="2200" b="0" dirty="0" smtClean="0">
                          <a:latin typeface="Palatino Linotype" panose="02040502050505030304" pitchFamily="18" charset="0"/>
                          <a:cs typeface="Times New Roman" panose="02020603050405020304" pitchFamily="18" charset="0"/>
                        </a:rPr>
                        <a:t>VERB-framed</a:t>
                      </a:r>
                      <a:endParaRPr lang="en-CA" sz="2200" b="0" dirty="0">
                        <a:latin typeface="Palatino Linotype" panose="02040502050505030304" pitchFamily="18" charset="0"/>
                        <a:cs typeface="Times New Roman" panose="02020603050405020304" pitchFamily="18" charset="0"/>
                      </a:endParaRPr>
                    </a:p>
                  </a:txBody>
                  <a:tcPr>
                    <a:solidFill>
                      <a:schemeClr val="bg2">
                        <a:lumMod val="90000"/>
                      </a:schemeClr>
                    </a:solidFill>
                  </a:tcPr>
                </a:tc>
                <a:tc hMerge="1">
                  <a:txBody>
                    <a:bodyPr/>
                    <a:lstStyle/>
                    <a:p>
                      <a:pPr algn="l"/>
                      <a:endParaRPr lang="en-CA" sz="2200" b="0" dirty="0">
                        <a:latin typeface="Times New Roman" panose="02020603050405020304" pitchFamily="18" charset="0"/>
                        <a:cs typeface="Times New Roman" panose="02020603050405020304" pitchFamily="18" charset="0"/>
                      </a:endParaRPr>
                    </a:p>
                  </a:txBody>
                  <a:tcPr>
                    <a:solidFill>
                      <a:schemeClr val="bg2">
                        <a:lumMod val="90000"/>
                      </a:schemeClr>
                    </a:solidFill>
                  </a:tcPr>
                </a:tc>
                <a:tc hMerge="1">
                  <a:txBody>
                    <a:bodyPr/>
                    <a:lstStyle/>
                    <a:p>
                      <a:pPr algn="l"/>
                      <a:endParaRPr lang="en-CA" sz="2200" b="0" dirty="0">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1274952815"/>
                  </a:ext>
                </a:extLst>
              </a:tr>
              <a:tr h="722189">
                <a:tc>
                  <a:txBody>
                    <a:bodyPr/>
                    <a:lstStyle/>
                    <a:p>
                      <a:pPr algn="l"/>
                      <a:r>
                        <a:rPr lang="en-CA" sz="2200" b="0" dirty="0" smtClean="0">
                          <a:latin typeface="Palatino Linotype" panose="02040502050505030304" pitchFamily="18" charset="0"/>
                          <a:cs typeface="Times New Roman" panose="02020603050405020304" pitchFamily="18" charset="0"/>
                        </a:rPr>
                        <a:t>La </a:t>
                      </a:r>
                      <a:r>
                        <a:rPr lang="en-CA" sz="2200" b="0" dirty="0" err="1" smtClean="0">
                          <a:latin typeface="Palatino Linotype" panose="02040502050505030304" pitchFamily="18" charset="0"/>
                          <a:cs typeface="Times New Roman" panose="02020603050405020304" pitchFamily="18" charset="0"/>
                        </a:rPr>
                        <a:t>bouteille</a:t>
                      </a:r>
                      <a:endParaRPr lang="en-CA" sz="2200" b="0" dirty="0">
                        <a:latin typeface="Palatino Linotype" panose="02040502050505030304" pitchFamily="18" charset="0"/>
                        <a:cs typeface="Times New Roman" panose="02020603050405020304" pitchFamily="18" charset="0"/>
                      </a:endParaRPr>
                    </a:p>
                  </a:txBody>
                  <a:tcPr>
                    <a:solidFill>
                      <a:schemeClr val="bg2">
                        <a:lumMod val="75000"/>
                      </a:schemeClr>
                    </a:solidFill>
                  </a:tcPr>
                </a:tc>
                <a:tc>
                  <a:txBody>
                    <a:bodyPr/>
                    <a:lstStyle/>
                    <a:p>
                      <a:pPr algn="l"/>
                      <a:r>
                        <a:rPr lang="en-CA" sz="2200" b="1" dirty="0" smtClean="0">
                          <a:solidFill>
                            <a:schemeClr val="bg1">
                              <a:lumMod val="95000"/>
                            </a:schemeClr>
                          </a:solidFill>
                          <a:latin typeface="Palatino Linotype" panose="02040502050505030304" pitchFamily="18" charset="0"/>
                          <a:cs typeface="Times New Roman" panose="02020603050405020304" pitchFamily="18" charset="0"/>
                        </a:rPr>
                        <a:t>entra</a:t>
                      </a:r>
                      <a:endParaRPr lang="en-CA" sz="2200" b="1" dirty="0">
                        <a:solidFill>
                          <a:schemeClr val="bg1">
                            <a:lumMod val="95000"/>
                          </a:schemeClr>
                        </a:solidFill>
                        <a:latin typeface="Palatino Linotype" panose="02040502050505030304" pitchFamily="18" charset="0"/>
                        <a:cs typeface="Times New Roman" panose="02020603050405020304" pitchFamily="18" charset="0"/>
                      </a:endParaRPr>
                    </a:p>
                  </a:txBody>
                  <a:tcPr>
                    <a:solidFill>
                      <a:schemeClr val="bg2">
                        <a:lumMod val="75000"/>
                      </a:schemeClr>
                    </a:solidFill>
                  </a:tcPr>
                </a:tc>
                <a:tc>
                  <a:txBody>
                    <a:bodyPr/>
                    <a:lstStyle/>
                    <a:p>
                      <a:pPr algn="l"/>
                      <a:r>
                        <a:rPr lang="en-CA" sz="2200" b="0" dirty="0" err="1" smtClean="0">
                          <a:latin typeface="Palatino Linotype" panose="02040502050505030304" pitchFamily="18" charset="0"/>
                          <a:cs typeface="Times New Roman" panose="02020603050405020304" pitchFamily="18" charset="0"/>
                        </a:rPr>
                        <a:t>Dans</a:t>
                      </a:r>
                      <a:r>
                        <a:rPr lang="en-CA" sz="2200" b="0" dirty="0" smtClean="0">
                          <a:latin typeface="Palatino Linotype" panose="02040502050505030304" pitchFamily="18" charset="0"/>
                          <a:cs typeface="Times New Roman" panose="02020603050405020304" pitchFamily="18" charset="0"/>
                        </a:rPr>
                        <a:t> la </a:t>
                      </a:r>
                      <a:r>
                        <a:rPr lang="en-CA" sz="2200" b="0" dirty="0" err="1" smtClean="0">
                          <a:latin typeface="Palatino Linotype" panose="02040502050505030304" pitchFamily="18" charset="0"/>
                          <a:cs typeface="Times New Roman" panose="02020603050405020304" pitchFamily="18" charset="0"/>
                        </a:rPr>
                        <a:t>grotte</a:t>
                      </a:r>
                      <a:endParaRPr lang="en-CA" sz="2200" b="0" dirty="0" smtClean="0">
                        <a:latin typeface="Palatino Linotype" panose="02040502050505030304" pitchFamily="18" charset="0"/>
                        <a:cs typeface="Times New Roman" panose="02020603050405020304" pitchFamily="18" charset="0"/>
                      </a:endParaRPr>
                    </a:p>
                    <a:p>
                      <a:pPr algn="l"/>
                      <a:r>
                        <a:rPr lang="en-CA" sz="2200" b="1" dirty="0" smtClean="0">
                          <a:solidFill>
                            <a:srgbClr val="FFFF66"/>
                          </a:solidFill>
                          <a:latin typeface="Palatino Linotype" panose="02040502050505030304" pitchFamily="18" charset="0"/>
                          <a:cs typeface="Times New Roman" panose="02020603050405020304" pitchFamily="18" charset="0"/>
                        </a:rPr>
                        <a:t>(</a:t>
                      </a:r>
                      <a:r>
                        <a:rPr lang="en-CA" sz="2200" b="1" dirty="0" err="1" smtClean="0">
                          <a:solidFill>
                            <a:srgbClr val="FFFF66"/>
                          </a:solidFill>
                          <a:latin typeface="Palatino Linotype" panose="02040502050505030304" pitchFamily="18" charset="0"/>
                          <a:cs typeface="Times New Roman" panose="02020603050405020304" pitchFamily="18" charset="0"/>
                        </a:rPr>
                        <a:t>en</a:t>
                      </a:r>
                      <a:r>
                        <a:rPr lang="en-CA" sz="2200" b="1" dirty="0" smtClean="0">
                          <a:solidFill>
                            <a:srgbClr val="FFFF66"/>
                          </a:solidFill>
                          <a:latin typeface="Palatino Linotype" panose="02040502050505030304" pitchFamily="18" charset="0"/>
                          <a:cs typeface="Times New Roman" panose="02020603050405020304" pitchFamily="18" charset="0"/>
                        </a:rPr>
                        <a:t> </a:t>
                      </a:r>
                      <a:r>
                        <a:rPr lang="en-CA" sz="2200" b="1" dirty="0" err="1" smtClean="0">
                          <a:solidFill>
                            <a:srgbClr val="FFFF66"/>
                          </a:solidFill>
                          <a:latin typeface="Palatino Linotype" panose="02040502050505030304" pitchFamily="18" charset="0"/>
                          <a:cs typeface="Times New Roman" panose="02020603050405020304" pitchFamily="18" charset="0"/>
                        </a:rPr>
                        <a:t>flottant</a:t>
                      </a:r>
                      <a:r>
                        <a:rPr lang="en-CA" sz="2200" b="1" dirty="0" smtClean="0">
                          <a:solidFill>
                            <a:srgbClr val="FFFF66"/>
                          </a:solidFill>
                          <a:latin typeface="Palatino Linotype" panose="02040502050505030304" pitchFamily="18" charset="0"/>
                          <a:cs typeface="Times New Roman" panose="02020603050405020304" pitchFamily="18" charset="0"/>
                        </a:rPr>
                        <a:t>)</a:t>
                      </a:r>
                      <a:endParaRPr lang="en-CA" sz="2200" b="1" dirty="0">
                        <a:solidFill>
                          <a:srgbClr val="FFFF66"/>
                        </a:solidFill>
                        <a:latin typeface="Palatino Linotype" panose="02040502050505030304" pitchFamily="18" charset="0"/>
                        <a:cs typeface="Times New Roman" panose="02020603050405020304" pitchFamily="18" charset="0"/>
                      </a:endParaRPr>
                    </a:p>
                  </a:txBody>
                  <a:tcPr>
                    <a:solidFill>
                      <a:schemeClr val="bg2">
                        <a:lumMod val="75000"/>
                      </a:schemeClr>
                    </a:solidFill>
                  </a:tcPr>
                </a:tc>
                <a:extLst>
                  <a:ext uri="{0D108BD9-81ED-4DB2-BD59-A6C34878D82A}">
                    <a16:rowId xmlns:a16="http://schemas.microsoft.com/office/drawing/2014/main" val="1071025555"/>
                  </a:ext>
                </a:extLst>
              </a:tr>
            </a:tbl>
          </a:graphicData>
        </a:graphic>
      </p:graphicFrame>
      <p:sp>
        <p:nvSpPr>
          <p:cNvPr id="5" name="Slide Number Placeholder 4"/>
          <p:cNvSpPr>
            <a:spLocks noGrp="1"/>
          </p:cNvSpPr>
          <p:nvPr>
            <p:ph type="sldNum" sz="quarter" idx="12"/>
          </p:nvPr>
        </p:nvSpPr>
        <p:spPr/>
        <p:txBody>
          <a:bodyPr/>
          <a:lstStyle/>
          <a:p>
            <a:fld id="{6D22F896-40B5-4ADD-8801-0D06FADFA095}" type="slidenum">
              <a:rPr lang="en-US" smtClean="0"/>
              <a:pPr/>
              <a:t>8</a:t>
            </a:fld>
            <a:endParaRPr lang="en-US" dirty="0"/>
          </a:p>
        </p:txBody>
      </p:sp>
      <p:sp>
        <p:nvSpPr>
          <p:cNvPr id="7" name="Round Same Side Corner Rectangle 6"/>
          <p:cNvSpPr/>
          <p:nvPr/>
        </p:nvSpPr>
        <p:spPr>
          <a:xfrm>
            <a:off x="1619249" y="62591"/>
            <a:ext cx="1344287"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Approach</a:t>
            </a:r>
            <a:endParaRPr lang="en-CA" sz="1100" b="1" dirty="0">
              <a:solidFill>
                <a:schemeClr val="tx1"/>
              </a:solidFill>
              <a:latin typeface="Palatino Linotype" panose="02040502050505030304" pitchFamily="18" charset="0"/>
            </a:endParaRPr>
          </a:p>
        </p:txBody>
      </p:sp>
      <p:cxnSp>
        <p:nvCxnSpPr>
          <p:cNvPr id="9" name="Straight Arrow Connector 8"/>
          <p:cNvCxnSpPr/>
          <p:nvPr/>
        </p:nvCxnSpPr>
        <p:spPr>
          <a:xfrm flipH="1">
            <a:off x="3648456" y="3090672"/>
            <a:ext cx="1600200" cy="5760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803904" y="3008376"/>
            <a:ext cx="1453896" cy="9692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722376" y="4553712"/>
            <a:ext cx="6817714" cy="1908215"/>
          </a:xfrm>
          <a:prstGeom prst="rect">
            <a:avLst/>
          </a:prstGeom>
          <a:noFill/>
        </p:spPr>
        <p:txBody>
          <a:bodyPr wrap="square" rtlCol="0">
            <a:spAutoFit/>
          </a:bodyPr>
          <a:lstStyle/>
          <a:p>
            <a:r>
              <a:rPr lang="en-CA" dirty="0" smtClean="0">
                <a:latin typeface="Palatino Linotype" panose="02040502050505030304" pitchFamily="18" charset="0"/>
                <a:cs typeface="Times New Roman" panose="02020603050405020304" pitchFamily="18" charset="0"/>
              </a:rPr>
              <a:t>S-</a:t>
            </a:r>
            <a:r>
              <a:rPr lang="en-CA" dirty="0" err="1" smtClean="0">
                <a:latin typeface="Palatino Linotype" panose="02040502050505030304" pitchFamily="18" charset="0"/>
                <a:cs typeface="Times New Roman" panose="02020603050405020304" pitchFamily="18" charset="0"/>
              </a:rPr>
              <a:t>lang</a:t>
            </a:r>
            <a:r>
              <a:rPr lang="en-CA" dirty="0" smtClean="0">
                <a:latin typeface="Palatino Linotype" panose="02040502050505030304" pitchFamily="18" charset="0"/>
                <a:cs typeface="Times New Roman" panose="02020603050405020304" pitchFamily="18" charset="0"/>
              </a:rPr>
              <a:t>: </a:t>
            </a:r>
            <a:r>
              <a:rPr lang="en-CA" dirty="0" err="1" smtClean="0">
                <a:latin typeface="Palatino Linotype" panose="02040502050505030304" pitchFamily="18" charset="0"/>
                <a:cs typeface="Times New Roman" panose="02020603050405020304" pitchFamily="18" charset="0"/>
              </a:rPr>
              <a:t>Gmc</a:t>
            </a:r>
            <a:r>
              <a:rPr lang="en-CA" dirty="0" smtClean="0">
                <a:latin typeface="Palatino Linotype" panose="02040502050505030304" pitchFamily="18" charset="0"/>
                <a:cs typeface="Times New Roman" panose="02020603050405020304" pitchFamily="18" charset="0"/>
              </a:rPr>
              <a:t>. la., Slavic la., Chinese, etc.</a:t>
            </a:r>
          </a:p>
          <a:p>
            <a:r>
              <a:rPr lang="en-CA" dirty="0" smtClean="0">
                <a:latin typeface="Palatino Linotype" panose="02040502050505030304" pitchFamily="18" charset="0"/>
                <a:cs typeface="Times New Roman" panose="02020603050405020304" pitchFamily="18" charset="0"/>
              </a:rPr>
              <a:t>V-</a:t>
            </a:r>
            <a:r>
              <a:rPr lang="en-CA" dirty="0" err="1" smtClean="0">
                <a:latin typeface="Palatino Linotype" panose="02040502050505030304" pitchFamily="18" charset="0"/>
                <a:cs typeface="Times New Roman" panose="02020603050405020304" pitchFamily="18" charset="0"/>
              </a:rPr>
              <a:t>lang</a:t>
            </a:r>
            <a:r>
              <a:rPr lang="en-CA" dirty="0" smtClean="0">
                <a:latin typeface="Palatino Linotype" panose="02040502050505030304" pitchFamily="18" charset="0"/>
                <a:cs typeface="Times New Roman" panose="02020603050405020304" pitchFamily="18" charset="0"/>
              </a:rPr>
              <a:t>: Romance la., Hebrew, Turkish (</a:t>
            </a:r>
            <a:r>
              <a:rPr lang="en-CA" dirty="0" err="1" smtClean="0">
                <a:latin typeface="Palatino Linotype" panose="02040502050505030304" pitchFamily="18" charset="0"/>
                <a:cs typeface="Times New Roman" panose="02020603050405020304" pitchFamily="18" charset="0"/>
              </a:rPr>
              <a:t>newman</a:t>
            </a:r>
            <a:r>
              <a:rPr lang="en-CA" dirty="0" smtClean="0">
                <a:latin typeface="Palatino Linotype" panose="02040502050505030304" pitchFamily="18" charset="0"/>
                <a:cs typeface="Times New Roman" panose="02020603050405020304" pitchFamily="18" charset="0"/>
              </a:rPr>
              <a:t> 2002; </a:t>
            </a:r>
            <a:r>
              <a:rPr lang="en-CA" dirty="0" err="1" smtClean="0">
                <a:latin typeface="Palatino Linotype" panose="02040502050505030304" pitchFamily="18" charset="0"/>
                <a:cs typeface="Times New Roman" panose="02020603050405020304" pitchFamily="18" charset="0"/>
              </a:rPr>
              <a:t>Lemmens</a:t>
            </a:r>
            <a:r>
              <a:rPr lang="en-CA" dirty="0" smtClean="0">
                <a:latin typeface="Palatino Linotype" panose="02040502050505030304" pitchFamily="18" charset="0"/>
                <a:cs typeface="Times New Roman" panose="02020603050405020304" pitchFamily="18" charset="0"/>
              </a:rPr>
              <a:t> 2002)</a:t>
            </a:r>
          </a:p>
          <a:p>
            <a:pPr>
              <a:spcBef>
                <a:spcPts val="1200"/>
              </a:spcBef>
            </a:pPr>
            <a:r>
              <a:rPr lang="en-CA" dirty="0" smtClean="0">
                <a:latin typeface="Palatino Linotype" panose="02040502050505030304" pitchFamily="18" charset="0"/>
                <a:cs typeface="Times New Roman" panose="02020603050405020304" pitchFamily="18" charset="0"/>
              </a:rPr>
              <a:t>Persian: Mixed type (</a:t>
            </a:r>
            <a:r>
              <a:rPr lang="en-CA" dirty="0" err="1" smtClean="0">
                <a:latin typeface="Palatino Linotype" panose="02040502050505030304" pitchFamily="18" charset="0"/>
                <a:cs typeface="Times New Roman" panose="02020603050405020304" pitchFamily="18" charset="0"/>
              </a:rPr>
              <a:t>Feiz</a:t>
            </a:r>
            <a:r>
              <a:rPr lang="en-CA" dirty="0" smtClean="0">
                <a:latin typeface="Palatino Linotype" panose="02040502050505030304" pitchFamily="18" charset="0"/>
                <a:cs typeface="Times New Roman" panose="02020603050405020304" pitchFamily="18" charset="0"/>
              </a:rPr>
              <a:t> 2011; </a:t>
            </a:r>
            <a:r>
              <a:rPr lang="en-CA" dirty="0" err="1" smtClean="0">
                <a:latin typeface="Palatino Linotype" panose="02040502050505030304" pitchFamily="18" charset="0"/>
                <a:cs typeface="Times New Roman" panose="02020603050405020304" pitchFamily="18" charset="0"/>
              </a:rPr>
              <a:t>Verkerk</a:t>
            </a:r>
            <a:r>
              <a:rPr lang="en-CA" dirty="0">
                <a:latin typeface="Palatino Linotype" panose="02040502050505030304" pitchFamily="18" charset="0"/>
                <a:cs typeface="Times New Roman" panose="02020603050405020304" pitchFamily="18" charset="0"/>
              </a:rPr>
              <a:t> </a:t>
            </a:r>
            <a:r>
              <a:rPr lang="en-CA" dirty="0" smtClean="0">
                <a:latin typeface="Palatino Linotype" panose="02040502050505030304" pitchFamily="18" charset="0"/>
                <a:cs typeface="Times New Roman" panose="02020603050405020304" pitchFamily="18" charset="0"/>
              </a:rPr>
              <a:t>2014)</a:t>
            </a:r>
          </a:p>
          <a:p>
            <a:r>
              <a:rPr lang="en-CA" dirty="0" smtClean="0">
                <a:latin typeface="Palatino Linotype" panose="02040502050505030304" pitchFamily="18" charset="0"/>
                <a:cs typeface="Times New Roman" panose="02020603050405020304" pitchFamily="18" charset="0"/>
              </a:rPr>
              <a:t>manner: </a:t>
            </a:r>
            <a:r>
              <a:rPr lang="en-CA" i="1" dirty="0" err="1" smtClean="0">
                <a:latin typeface="Palatino Linotype" panose="02040502050505030304" pitchFamily="18" charset="0"/>
                <a:cs typeface="Times New Roman" panose="02020603050405020304" pitchFamily="18" charset="0"/>
              </a:rPr>
              <a:t>davidan</a:t>
            </a:r>
            <a:r>
              <a:rPr lang="en-CA" dirty="0" smtClean="0">
                <a:latin typeface="Palatino Linotype" panose="02040502050505030304" pitchFamily="18" charset="0"/>
                <a:cs typeface="Times New Roman" panose="02020603050405020304" pitchFamily="18" charset="0"/>
              </a:rPr>
              <a:t> ‘run’, </a:t>
            </a:r>
            <a:r>
              <a:rPr lang="en-CA" i="1" dirty="0" err="1" smtClean="0">
                <a:latin typeface="Palatino Linotype" panose="02040502050505030304" pitchFamily="18" charset="0"/>
                <a:cs typeface="Times New Roman" panose="02020603050405020304" pitchFamily="18" charset="0"/>
              </a:rPr>
              <a:t>pakhsh</a:t>
            </a:r>
            <a:r>
              <a:rPr lang="en-CA" i="1" dirty="0" smtClean="0">
                <a:latin typeface="Palatino Linotype" panose="02040502050505030304" pitchFamily="18" charset="0"/>
                <a:cs typeface="Times New Roman" panose="02020603050405020304" pitchFamily="18" charset="0"/>
              </a:rPr>
              <a:t> </a:t>
            </a:r>
            <a:r>
              <a:rPr lang="en-CA" i="1" dirty="0" err="1" smtClean="0">
                <a:latin typeface="Palatino Linotype" panose="02040502050505030304" pitchFamily="18" charset="0"/>
                <a:cs typeface="Times New Roman" panose="02020603050405020304" pitchFamily="18" charset="0"/>
              </a:rPr>
              <a:t>kardan</a:t>
            </a:r>
            <a:r>
              <a:rPr lang="en-CA" i="1" dirty="0" smtClean="0">
                <a:latin typeface="Palatino Linotype" panose="02040502050505030304" pitchFamily="18" charset="0"/>
                <a:cs typeface="Times New Roman" panose="02020603050405020304" pitchFamily="18" charset="0"/>
              </a:rPr>
              <a:t> </a:t>
            </a:r>
            <a:r>
              <a:rPr lang="en-CA" dirty="0" smtClean="0">
                <a:latin typeface="Palatino Linotype" panose="02040502050505030304" pitchFamily="18" charset="0"/>
                <a:cs typeface="Times New Roman" panose="02020603050405020304" pitchFamily="18" charset="0"/>
              </a:rPr>
              <a:t>lit. </a:t>
            </a:r>
            <a:r>
              <a:rPr lang="en-CA" i="1" dirty="0" smtClean="0">
                <a:latin typeface="Palatino Linotype" panose="02040502050505030304" pitchFamily="18" charset="0"/>
                <a:cs typeface="Times New Roman" panose="02020603050405020304" pitchFamily="18" charset="0"/>
              </a:rPr>
              <a:t>spread do</a:t>
            </a:r>
            <a:r>
              <a:rPr lang="en-CA" dirty="0" smtClean="0">
                <a:latin typeface="Palatino Linotype" panose="02040502050505030304" pitchFamily="18" charset="0"/>
                <a:cs typeface="Times New Roman" panose="02020603050405020304" pitchFamily="18" charset="0"/>
              </a:rPr>
              <a:t> ‘spread’</a:t>
            </a:r>
          </a:p>
          <a:p>
            <a:r>
              <a:rPr lang="en-CA" dirty="0">
                <a:latin typeface="Palatino Linotype" panose="02040502050505030304" pitchFamily="18" charset="0"/>
                <a:cs typeface="Times New Roman" panose="02020603050405020304" pitchFamily="18" charset="0"/>
              </a:rPr>
              <a:t>p</a:t>
            </a:r>
            <a:r>
              <a:rPr lang="en-CA" dirty="0" smtClean="0">
                <a:latin typeface="Palatino Linotype" panose="02040502050505030304" pitchFamily="18" charset="0"/>
                <a:cs typeface="Times New Roman" panose="02020603050405020304" pitchFamily="18" charset="0"/>
              </a:rPr>
              <a:t>ath: </a:t>
            </a:r>
            <a:r>
              <a:rPr lang="en-CA" i="1" dirty="0" err="1" smtClean="0">
                <a:latin typeface="Palatino Linotype" panose="02040502050505030304" pitchFamily="18" charset="0"/>
                <a:cs typeface="Times New Roman" panose="02020603050405020304" pitchFamily="18" charset="0"/>
              </a:rPr>
              <a:t>oftadan</a:t>
            </a:r>
            <a:r>
              <a:rPr lang="en-CA" dirty="0" smtClean="0">
                <a:latin typeface="Palatino Linotype" panose="02040502050505030304" pitchFamily="18" charset="0"/>
                <a:cs typeface="Times New Roman" panose="02020603050405020304" pitchFamily="18" charset="0"/>
              </a:rPr>
              <a:t> ‘fall’, </a:t>
            </a:r>
            <a:r>
              <a:rPr lang="en-CA" i="1" dirty="0" err="1" smtClean="0">
                <a:latin typeface="Palatino Linotype" panose="02040502050505030304" pitchFamily="18" charset="0"/>
                <a:cs typeface="Times New Roman" panose="02020603050405020304" pitchFamily="18" charset="0"/>
              </a:rPr>
              <a:t>nazdik</a:t>
            </a:r>
            <a:r>
              <a:rPr lang="en-CA" i="1" dirty="0" smtClean="0">
                <a:latin typeface="Palatino Linotype" panose="02040502050505030304" pitchFamily="18" charset="0"/>
                <a:cs typeface="Times New Roman" panose="02020603050405020304" pitchFamily="18" charset="0"/>
              </a:rPr>
              <a:t> </a:t>
            </a:r>
            <a:r>
              <a:rPr lang="en-CA" i="1" dirty="0" err="1" smtClean="0">
                <a:latin typeface="Palatino Linotype" panose="02040502050505030304" pitchFamily="18" charset="0"/>
                <a:cs typeface="Times New Roman" panose="02020603050405020304" pitchFamily="18" charset="0"/>
              </a:rPr>
              <a:t>shodan</a:t>
            </a:r>
            <a:r>
              <a:rPr lang="en-CA" i="1" dirty="0" smtClean="0">
                <a:latin typeface="Palatino Linotype" panose="02040502050505030304" pitchFamily="18" charset="0"/>
                <a:cs typeface="Times New Roman" panose="02020603050405020304" pitchFamily="18" charset="0"/>
              </a:rPr>
              <a:t> </a:t>
            </a:r>
            <a:r>
              <a:rPr lang="en-CA" dirty="0" smtClean="0">
                <a:latin typeface="Palatino Linotype" panose="02040502050505030304" pitchFamily="18" charset="0"/>
                <a:cs typeface="Times New Roman" panose="02020603050405020304" pitchFamily="18" charset="0"/>
              </a:rPr>
              <a:t>lit. </a:t>
            </a:r>
            <a:r>
              <a:rPr lang="en-CA" i="1" dirty="0" smtClean="0">
                <a:latin typeface="Palatino Linotype" panose="02040502050505030304" pitchFamily="18" charset="0"/>
                <a:cs typeface="Times New Roman" panose="02020603050405020304" pitchFamily="18" charset="0"/>
              </a:rPr>
              <a:t>close become </a:t>
            </a:r>
            <a:r>
              <a:rPr lang="en-CA" dirty="0" smtClean="0">
                <a:latin typeface="Palatino Linotype" panose="02040502050505030304" pitchFamily="18" charset="0"/>
                <a:cs typeface="Times New Roman" panose="02020603050405020304" pitchFamily="18" charset="0"/>
              </a:rPr>
              <a:t>‘approach’</a:t>
            </a:r>
            <a:endParaRPr lang="en-CA" dirty="0">
              <a:latin typeface="Palatino Linotype" panose="02040502050505030304" pitchFamily="18" charset="0"/>
              <a:cs typeface="Times New Roman" panose="02020603050405020304" pitchFamily="18" charset="0"/>
            </a:endParaRPr>
          </a:p>
        </p:txBody>
      </p:sp>
    </p:spTree>
    <p:extLst>
      <p:ext uri="{BB962C8B-B14F-4D97-AF65-F5344CB8AC3E}">
        <p14:creationId xmlns:p14="http://schemas.microsoft.com/office/powerpoint/2010/main" val="2521765323"/>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solidFill>
                  <a:schemeClr val="tx1"/>
                </a:solidFill>
              </a:rPr>
              <a:t>Data </a:t>
            </a:r>
            <a:r>
              <a:rPr lang="en-US" dirty="0"/>
              <a:t>&amp;</a:t>
            </a:r>
            <a:r>
              <a:rPr lang="en-US" sz="2800" dirty="0" smtClean="0">
                <a:solidFill>
                  <a:schemeClr val="tx1"/>
                </a:solidFill>
              </a:rPr>
              <a:t> Method</a:t>
            </a:r>
            <a:endParaRPr lang="en-US" sz="2800" dirty="0"/>
          </a:p>
        </p:txBody>
      </p:sp>
      <p:sp>
        <p:nvSpPr>
          <p:cNvPr id="3" name="Content Placeholder 2"/>
          <p:cNvSpPr>
            <a:spLocks noGrp="1"/>
          </p:cNvSpPr>
          <p:nvPr>
            <p:ph idx="1"/>
          </p:nvPr>
        </p:nvSpPr>
        <p:spPr/>
        <p:txBody>
          <a:bodyPr>
            <a:normAutofit/>
          </a:bodyPr>
          <a:lstStyle/>
          <a:p>
            <a:pPr marL="357188" indent="-357188" algn="just"/>
            <a:r>
              <a:rPr lang="fr-FR" dirty="0" smtClean="0">
                <a:cs typeface="Times New Roman" panose="02020603050405020304" pitchFamily="18" charset="0"/>
              </a:rPr>
              <a:t>A corpus </a:t>
            </a:r>
            <a:r>
              <a:rPr lang="fr-FR" dirty="0" err="1" smtClean="0">
                <a:cs typeface="Times New Roman" panose="02020603050405020304" pitchFamily="18" charset="0"/>
              </a:rPr>
              <a:t>created</a:t>
            </a:r>
            <a:r>
              <a:rPr lang="fr-FR" dirty="0" smtClean="0">
                <a:cs typeface="Times New Roman" panose="02020603050405020304" pitchFamily="18" charset="0"/>
              </a:rPr>
              <a:t> </a:t>
            </a:r>
            <a:r>
              <a:rPr lang="fr-FR" dirty="0" err="1" smtClean="0">
                <a:cs typeface="Times New Roman" panose="02020603050405020304" pitchFamily="18" charset="0"/>
              </a:rPr>
              <a:t>with</a:t>
            </a:r>
            <a:r>
              <a:rPr lang="fr-FR" dirty="0" smtClean="0">
                <a:cs typeface="Times New Roman" panose="02020603050405020304" pitchFamily="18" charset="0"/>
              </a:rPr>
              <a:t> 2304 sentences:</a:t>
            </a:r>
          </a:p>
          <a:p>
            <a:pPr marL="457200" lvl="1" indent="0" algn="just">
              <a:buNone/>
            </a:pPr>
            <a:r>
              <a:rPr lang="fr-FR" dirty="0" smtClean="0">
                <a:cs typeface="Times New Roman" panose="02020603050405020304" pitchFamily="18" charset="0"/>
              </a:rPr>
              <a:t>	online </a:t>
            </a:r>
            <a:r>
              <a:rPr lang="fr-FR" dirty="0" err="1" smtClean="0">
                <a:cs typeface="Times New Roman" panose="02020603050405020304" pitchFamily="18" charset="0"/>
              </a:rPr>
              <a:t>resources</a:t>
            </a:r>
            <a:endParaRPr lang="fr-FR" dirty="0" smtClean="0">
              <a:cs typeface="Times New Roman" panose="02020603050405020304" pitchFamily="18" charset="0"/>
            </a:endParaRPr>
          </a:p>
          <a:p>
            <a:pPr marL="457200" lvl="1" indent="0" algn="just">
              <a:buNone/>
            </a:pPr>
            <a:r>
              <a:rPr lang="fr-FR" dirty="0" smtClean="0">
                <a:cs typeface="Times New Roman" panose="02020603050405020304" pitchFamily="18" charset="0"/>
              </a:rPr>
              <a:t>	</a:t>
            </a:r>
            <a:r>
              <a:rPr lang="fr-FR" dirty="0" err="1" smtClean="0">
                <a:cs typeface="Times New Roman" panose="02020603050405020304" pitchFamily="18" charset="0"/>
              </a:rPr>
              <a:t>novels</a:t>
            </a:r>
            <a:r>
              <a:rPr lang="fr-FR" dirty="0" smtClean="0">
                <a:cs typeface="Times New Roman" panose="02020603050405020304" pitchFamily="18" charset="0"/>
              </a:rPr>
              <a:t> and news</a:t>
            </a:r>
          </a:p>
          <a:p>
            <a:pPr marL="357188" lvl="1" indent="-357188" algn="just"/>
            <a:r>
              <a:rPr lang="fr-FR" sz="2000" dirty="0">
                <a:cs typeface="Times New Roman" panose="02020603050405020304" pitchFamily="18" charset="0"/>
              </a:rPr>
              <a:t>820 sentences </a:t>
            </a:r>
            <a:r>
              <a:rPr lang="fr-FR" sz="2000" dirty="0" err="1">
                <a:cs typeface="Times New Roman" panose="02020603050405020304" pitchFamily="18" charset="0"/>
              </a:rPr>
              <a:t>identified</a:t>
            </a:r>
            <a:r>
              <a:rPr lang="fr-FR" sz="2000" dirty="0">
                <a:cs typeface="Times New Roman" panose="02020603050405020304" pitchFamily="18" charset="0"/>
              </a:rPr>
              <a:t> spatial </a:t>
            </a:r>
            <a:r>
              <a:rPr lang="fr-FR" sz="2000" dirty="0" err="1">
                <a:cs typeface="Times New Roman" panose="02020603050405020304" pitchFamily="18" charset="0"/>
              </a:rPr>
              <a:t>events</a:t>
            </a:r>
            <a:r>
              <a:rPr lang="fr-FR" sz="2000" dirty="0">
                <a:cs typeface="Times New Roman" panose="02020603050405020304" pitchFamily="18" charset="0"/>
              </a:rPr>
              <a:t> by </a:t>
            </a:r>
            <a:r>
              <a:rPr lang="fr-FR" sz="2000" dirty="0" err="1">
                <a:cs typeface="Times New Roman" panose="02020603050405020304" pitchFamily="18" charset="0"/>
              </a:rPr>
              <a:t>considering</a:t>
            </a:r>
            <a:r>
              <a:rPr lang="fr-FR" sz="2000" dirty="0">
                <a:cs typeface="Times New Roman" panose="02020603050405020304" pitchFamily="18" charset="0"/>
              </a:rPr>
              <a:t>:</a:t>
            </a:r>
          </a:p>
          <a:p>
            <a:pPr marL="400058" lvl="2" indent="0" algn="just">
              <a:buNone/>
            </a:pPr>
            <a:r>
              <a:rPr lang="fr-FR" sz="1800" dirty="0" smtClean="0">
                <a:cs typeface="Times New Roman" panose="02020603050405020304" pitchFamily="18" charset="0"/>
              </a:rPr>
              <a:t>	Sentences </a:t>
            </a:r>
            <a:r>
              <a:rPr lang="fr-FR" sz="1800" dirty="0" err="1" smtClean="0">
                <a:cs typeface="Times New Roman" panose="02020603050405020304" pitchFamily="18" charset="0"/>
              </a:rPr>
              <a:t>with</a:t>
            </a:r>
            <a:r>
              <a:rPr lang="fr-FR" sz="1800" dirty="0" smtClean="0">
                <a:cs typeface="Times New Roman" panose="02020603050405020304" pitchFamily="18" charset="0"/>
              </a:rPr>
              <a:t> motion or location </a:t>
            </a:r>
            <a:r>
              <a:rPr lang="fr-FR" sz="1800" dirty="0" err="1" smtClean="0">
                <a:cs typeface="Times New Roman" panose="02020603050405020304" pitchFamily="18" charset="0"/>
              </a:rPr>
              <a:t>verbs</a:t>
            </a:r>
            <a:r>
              <a:rPr lang="fr-FR" sz="1800" dirty="0" smtClean="0">
                <a:cs typeface="Times New Roman" panose="02020603050405020304" pitchFamily="18" charset="0"/>
              </a:rPr>
              <a:t> (</a:t>
            </a:r>
            <a:r>
              <a:rPr lang="fr-FR" sz="1800" dirty="0" err="1" smtClean="0">
                <a:cs typeface="Times New Roman" panose="02020603050405020304" pitchFamily="18" charset="0"/>
              </a:rPr>
              <a:t>Talmy</a:t>
            </a:r>
            <a:r>
              <a:rPr lang="fr-FR" sz="1800" dirty="0" smtClean="0">
                <a:cs typeface="Times New Roman" panose="02020603050405020304" pitchFamily="18" charset="0"/>
              </a:rPr>
              <a:t> 1985; </a:t>
            </a:r>
            <a:r>
              <a:rPr lang="fr-FR" sz="1800" dirty="0" err="1" smtClean="0">
                <a:cs typeface="Times New Roman" panose="02020603050405020304" pitchFamily="18" charset="0"/>
              </a:rPr>
              <a:t>Jackendoff</a:t>
            </a:r>
            <a:r>
              <a:rPr lang="fr-FR" sz="1800" dirty="0" smtClean="0">
                <a:cs typeface="Times New Roman" panose="02020603050405020304" pitchFamily="18" charset="0"/>
              </a:rPr>
              <a:t> 1983) </a:t>
            </a:r>
          </a:p>
          <a:p>
            <a:pPr marL="400058" lvl="2" indent="0" algn="just">
              <a:buNone/>
            </a:pPr>
            <a:r>
              <a:rPr lang="fr-FR" sz="1800" dirty="0" smtClean="0">
                <a:cs typeface="Times New Roman" panose="02020603050405020304" pitchFamily="18" charset="0"/>
              </a:rPr>
              <a:t>	Sentences </a:t>
            </a:r>
            <a:r>
              <a:rPr lang="fr-FR" sz="1800" dirty="0" err="1" smtClean="0">
                <a:cs typeface="Times New Roman" panose="02020603050405020304" pitchFamily="18" charset="0"/>
              </a:rPr>
              <a:t>without</a:t>
            </a:r>
            <a:r>
              <a:rPr lang="fr-FR" sz="1800" dirty="0" smtClean="0">
                <a:cs typeface="Times New Roman" panose="02020603050405020304" pitchFamily="18" charset="0"/>
              </a:rPr>
              <a:t> motion or location </a:t>
            </a:r>
            <a:r>
              <a:rPr lang="fr-FR" sz="1800" dirty="0" err="1" smtClean="0">
                <a:cs typeface="Times New Roman" panose="02020603050405020304" pitchFamily="18" charset="0"/>
              </a:rPr>
              <a:t>verbs</a:t>
            </a:r>
            <a:r>
              <a:rPr lang="fr-FR" sz="1800" dirty="0" smtClean="0">
                <a:cs typeface="Times New Roman" panose="02020603050405020304" pitchFamily="18" charset="0"/>
              </a:rPr>
              <a:t> (</a:t>
            </a:r>
            <a:r>
              <a:rPr lang="en-GB" sz="1800" dirty="0" smtClean="0">
                <a:cs typeface="Times New Roman" panose="02020603050405020304" pitchFamily="18" charset="0"/>
              </a:rPr>
              <a:t>Grinevald </a:t>
            </a:r>
            <a:r>
              <a:rPr lang="en-GB" sz="1800" dirty="0">
                <a:cs typeface="Times New Roman" panose="02020603050405020304" pitchFamily="18" charset="0"/>
              </a:rPr>
              <a:t>2006; </a:t>
            </a:r>
            <a:r>
              <a:rPr lang="en-GB" sz="1800" dirty="0" smtClean="0">
                <a:cs typeface="Times New Roman" panose="02020603050405020304" pitchFamily="18" charset="0"/>
              </a:rPr>
              <a:t>Clark 1978; Herskovits 1985:342; </a:t>
            </a:r>
            <a:r>
              <a:rPr lang="en-GB" sz="1800" dirty="0" err="1" smtClean="0">
                <a:cs typeface="Times New Roman" panose="02020603050405020304" pitchFamily="18" charset="0"/>
              </a:rPr>
              <a:t>Lemmens</a:t>
            </a:r>
            <a:r>
              <a:rPr lang="en-GB" sz="1800" dirty="0" smtClean="0">
                <a:cs typeface="Times New Roman" panose="02020603050405020304" pitchFamily="18" charset="0"/>
              </a:rPr>
              <a:t> 2002)</a:t>
            </a:r>
          </a:p>
          <a:p>
            <a:pPr marL="357188" lvl="1" indent="-357188" algn="just"/>
            <a:r>
              <a:rPr lang="en-GB" sz="2000" dirty="0">
                <a:cs typeface="Times New Roman" panose="02020603050405020304" pitchFamily="18" charset="0"/>
              </a:rPr>
              <a:t>Coded criteria</a:t>
            </a:r>
            <a:r>
              <a:rPr lang="en-GB" sz="2000" dirty="0" smtClean="0">
                <a:cs typeface="Times New Roman" panose="02020603050405020304" pitchFamily="18" charset="0"/>
              </a:rPr>
              <a:t>:</a:t>
            </a:r>
          </a:p>
          <a:p>
            <a:pPr marL="400058" lvl="2" indent="0" algn="just">
              <a:buNone/>
            </a:pPr>
            <a:r>
              <a:rPr lang="en-GB" sz="1800" i="1" dirty="0" smtClean="0">
                <a:cs typeface="Times New Roman" panose="02020603050405020304" pitchFamily="18" charset="0"/>
              </a:rPr>
              <a:t>	Simple verb/CP, frequency, transitivity, news/novels, motion/location, type of verb (semantically), manner/path, syntactic distribution</a:t>
            </a:r>
            <a:endParaRPr lang="en-GB" sz="1800" i="1" dirty="0">
              <a:cs typeface="Times New Roman" panose="02020603050405020304" pitchFamily="18" charset="0"/>
            </a:endParaRPr>
          </a:p>
          <a:p>
            <a:pPr marL="814395" lvl="3" indent="-357188" algn="just"/>
            <a:endParaRPr lang="en-GB" dirty="0" smtClean="0">
              <a:solidFill>
                <a:srgbClr val="FF0000"/>
              </a:solidFill>
              <a:latin typeface="Times New Roman" panose="02020603050405020304" pitchFamily="18" charset="0"/>
              <a:cs typeface="Times New Roman" panose="02020603050405020304" pitchFamily="18" charset="0"/>
            </a:endParaRPr>
          </a:p>
          <a:p>
            <a:pPr marL="757246" lvl="2" indent="-357188" algn="just"/>
            <a:endParaRPr lang="fr-FR" dirty="0" smtClean="0">
              <a:solidFill>
                <a:srgbClr val="FF0000"/>
              </a:solidFill>
              <a:latin typeface="Times New Roman" panose="02020603050405020304" pitchFamily="18" charset="0"/>
              <a:cs typeface="Times New Roman" panose="02020603050405020304" pitchFamily="18" charset="0"/>
            </a:endParaRPr>
          </a:p>
          <a:p>
            <a:pPr marL="800100" lvl="1" indent="-342900" algn="just"/>
            <a:endParaRPr lang="fr-FR" dirty="0" smtClean="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6D22F896-40B5-4ADD-8801-0D06FADFA095}" type="slidenum">
              <a:rPr lang="en-US" smtClean="0"/>
              <a:pPr/>
              <a:t>9</a:t>
            </a:fld>
            <a:endParaRPr lang="en-US" dirty="0"/>
          </a:p>
        </p:txBody>
      </p:sp>
      <p:sp>
        <p:nvSpPr>
          <p:cNvPr id="6" name="Round Same Side Corner Rectangle 5"/>
          <p:cNvSpPr/>
          <p:nvPr/>
        </p:nvSpPr>
        <p:spPr>
          <a:xfrm>
            <a:off x="2985341" y="51237"/>
            <a:ext cx="1256154" cy="480618"/>
          </a:xfrm>
          <a:prstGeom prst="round2SameRect">
            <a:avLst/>
          </a:prstGeom>
          <a:solidFill>
            <a:srgbClr val="FAF400"/>
          </a:soli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r>
              <a:rPr lang="en-CA" sz="1400" b="1" dirty="0" smtClean="0">
                <a:solidFill>
                  <a:schemeClr val="tx1"/>
                </a:solidFill>
                <a:latin typeface="Palatino Linotype" panose="02040502050505030304" pitchFamily="18" charset="0"/>
              </a:rPr>
              <a:t>Method</a:t>
            </a:r>
            <a:endParaRPr lang="en-CA" sz="1100" b="1"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1663595084"/>
      </p:ext>
    </p:extLst>
  </p:cSld>
  <p:clrMapOvr>
    <a:masterClrMapping/>
  </p:clrMapOvr>
  <p:transition spd="slow">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Custom 13">
      <a:dk1>
        <a:sysClr val="windowText" lastClr="000000"/>
      </a:dk1>
      <a:lt1>
        <a:sysClr val="window" lastClr="FFFFFF"/>
      </a:lt1>
      <a:dk2>
        <a:srgbClr val="1E5155"/>
      </a:dk2>
      <a:lt2>
        <a:srgbClr val="EBEBEB"/>
      </a:lt2>
      <a:accent1>
        <a:srgbClr val="B40085"/>
      </a:accent1>
      <a:accent2>
        <a:srgbClr val="F8C6C6"/>
      </a:accent2>
      <a:accent3>
        <a:srgbClr val="F8C6C6"/>
      </a:accent3>
      <a:accent4>
        <a:srgbClr val="F28E8D"/>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44241</TotalTime>
  <Words>1656</Words>
  <Application>Microsoft Office PowerPoint</Application>
  <PresentationFormat>On-screen Show (4:3)</PresentationFormat>
  <Paragraphs>241</Paragraphs>
  <Slides>21</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Century Gothic</vt:lpstr>
      <vt:lpstr>Palatino Linotype</vt:lpstr>
      <vt:lpstr>Times New Roman</vt:lpstr>
      <vt:lpstr>Wingdings 3</vt:lpstr>
      <vt:lpstr>Ion</vt:lpstr>
      <vt:lpstr>Persian Verbs in Spatial Events</vt:lpstr>
      <vt:lpstr>Outline</vt:lpstr>
      <vt:lpstr>Aims and Objectives</vt:lpstr>
      <vt:lpstr>Lexical Verbs in Persian</vt:lpstr>
      <vt:lpstr>Simple Verbs vs CPs in General</vt:lpstr>
      <vt:lpstr>Spatial Events</vt:lpstr>
      <vt:lpstr>Spatial Events</vt:lpstr>
      <vt:lpstr>Talmy’s Typology</vt:lpstr>
      <vt:lpstr>Data &amp; Method</vt:lpstr>
      <vt:lpstr>Semantic Groups</vt:lpstr>
      <vt:lpstr>Semantic Groups</vt:lpstr>
      <vt:lpstr>Semantic Groups</vt:lpstr>
      <vt:lpstr>Semantic Groups</vt:lpstr>
      <vt:lpstr>Semantic Groups</vt:lpstr>
      <vt:lpstr>Examples</vt:lpstr>
      <vt:lpstr>Frequency</vt:lpstr>
      <vt:lpstr>Frequency</vt:lpstr>
      <vt:lpstr>Transitivity</vt:lpstr>
      <vt:lpstr>Transitivity</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name</dc:title>
  <dc:creator>Catherine</dc:creator>
  <cp:lastModifiedBy>Catherine</cp:lastModifiedBy>
  <cp:revision>677</cp:revision>
  <dcterms:created xsi:type="dcterms:W3CDTF">2014-04-17T23:07:25Z</dcterms:created>
  <dcterms:modified xsi:type="dcterms:W3CDTF">2017-05-29T18:15:25Z</dcterms:modified>
</cp:coreProperties>
</file>