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4" r:id="rId18"/>
    <p:sldId id="273" r:id="rId19"/>
    <p:sldId id="272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35"/>
  </p:normalViewPr>
  <p:slideViewPr>
    <p:cSldViewPr snapToGrid="0" snapToObjects="1">
      <p:cViewPr varScale="1">
        <p:scale>
          <a:sx n="110" d="100"/>
          <a:sy n="110" d="100"/>
        </p:scale>
        <p:origin x="63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1FBCEB-499F-8048-9CAA-C53DACBB0ECA}" type="datetimeFigureOut">
              <a:rPr lang="en-US" smtClean="0"/>
              <a:t>4/27/17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AC0542-93B3-1D46-A31A-AF03A58082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329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C0542-93B3-1D46-A31A-AF03A58082F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992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D0C72-39F2-1D4C-86F3-819DE7196CAF}" type="datetime1">
              <a:rPr lang="en-US" smtClean="0"/>
              <a:t>4/27/17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9C13-23C9-1B4F-9875-53EE1B6ED4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0BAF4-15BD-864F-984F-9B5AC4984911}" type="datetime1">
              <a:rPr lang="en-US" smtClean="0"/>
              <a:t>4/27/17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9C13-23C9-1B4F-9875-53EE1B6ED4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56C42-D4E9-DD45-BD4C-A88338C3F898}" type="datetime1">
              <a:rPr lang="en-US" smtClean="0"/>
              <a:t>4/27/17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9C13-23C9-1B4F-9875-53EE1B6ED44E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E7C20-83A1-044D-886D-15D98DA1D60C}" type="datetime1">
              <a:rPr lang="en-US" smtClean="0"/>
              <a:t>4/27/17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9C13-23C9-1B4F-9875-53EE1B6ED4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82F08-E73B-0C44-85CA-0049F44A87AD}" type="datetime1">
              <a:rPr lang="en-US" smtClean="0"/>
              <a:t>4/27/17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9C13-23C9-1B4F-9875-53EE1B6ED44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F5CD1-00C4-454D-B0DD-EE79B264E579}" type="datetime1">
              <a:rPr lang="en-US" smtClean="0"/>
              <a:t>4/27/17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9C13-23C9-1B4F-9875-53EE1B6ED4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51554-DFD9-384D-BB2E-5285DAFC63BA}" type="datetime1">
              <a:rPr lang="en-US" smtClean="0"/>
              <a:t>4/27/17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9C13-23C9-1B4F-9875-53EE1B6ED4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A0F6C-7C6F-6F4E-8B2D-9108541C593E}" type="datetime1">
              <a:rPr lang="en-US" smtClean="0"/>
              <a:t>4/27/17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9C13-23C9-1B4F-9875-53EE1B6ED4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3AC9D-A10A-B848-89C0-610E732D9C9A}" type="datetime1">
              <a:rPr lang="en-US" smtClean="0"/>
              <a:t>4/27/17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9C13-23C9-1B4F-9875-53EE1B6ED4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30A3E-2FBA-7247-8BF6-228836ACB447}" type="datetime1">
              <a:rPr lang="en-US" smtClean="0"/>
              <a:t>4/27/17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9C13-23C9-1B4F-9875-53EE1B6ED4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6D88A-9185-EC4A-BE23-0C610334F543}" type="datetime1">
              <a:rPr lang="en-US" smtClean="0"/>
              <a:t>4/27/17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9C13-23C9-1B4F-9875-53EE1B6ED4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8FDDC-76BF-5540-BAED-D2B6DCA07719}" type="datetime1">
              <a:rPr lang="en-US" smtClean="0"/>
              <a:t>4/27/17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9C13-23C9-1B4F-9875-53EE1B6ED4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4223B-EE22-734D-AF3A-195306EF281F}" type="datetime1">
              <a:rPr lang="en-US" smtClean="0"/>
              <a:t>4/27/17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9C13-23C9-1B4F-9875-53EE1B6ED4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5ED4C-620B-C143-96EF-27B5D138B5A4}" type="datetime1">
              <a:rPr lang="en-US" smtClean="0"/>
              <a:t>4/27/17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9C13-23C9-1B4F-9875-53EE1B6ED4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5E14B-AF95-1549-87DB-B3047960CBF9}" type="datetime1">
              <a:rPr lang="en-US" smtClean="0"/>
              <a:t>4/27/17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9C13-23C9-1B4F-9875-53EE1B6ED4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E376A-1225-3747-A186-31340E8BC23F}" type="datetime1">
              <a:rPr lang="en-US" smtClean="0"/>
              <a:t>4/27/17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9C13-23C9-1B4F-9875-53EE1B6ED4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D4F3C1-978F-1B45-9D86-43B4A001823E}" type="datetime1">
              <a:rPr lang="en-US" smtClean="0"/>
              <a:t>4/27/17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D519C13-23C9-1B4F-9875-53EE1B6ED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90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The quantitative nature of meters in Persian folk songs and pop song lyrics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Mohsen </a:t>
            </a:r>
            <a:r>
              <a:rPr lang="en-US" dirty="0" err="1" smtClean="0"/>
              <a:t>Mahdavi</a:t>
            </a:r>
            <a:r>
              <a:rPr lang="en-US" dirty="0" smtClean="0"/>
              <a:t> </a:t>
            </a:r>
            <a:r>
              <a:rPr lang="en-US" dirty="0" err="1" smtClean="0"/>
              <a:t>Mazdeh</a:t>
            </a:r>
            <a:endParaRPr lang="en-US" dirty="0" smtClean="0"/>
          </a:p>
          <a:p>
            <a:r>
              <a:rPr lang="en-US" dirty="0" smtClean="0"/>
              <a:t>University of Arizona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9C13-23C9-1B4F-9875-53EE1B6ED44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11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Written Persian (meter: LLHH LLHH LLH)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Spoken Persian (same meter)</a:t>
            </a:r>
            <a:endParaRPr lang="en-US" dirty="0"/>
          </a:p>
          <a:p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3634928"/>
              </p:ext>
            </p:extLst>
          </p:nvPr>
        </p:nvGraphicFramePr>
        <p:xfrm>
          <a:off x="677334" y="2774046"/>
          <a:ext cx="8304197" cy="11125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754927"/>
                <a:gridCol w="754927"/>
                <a:gridCol w="754927"/>
                <a:gridCol w="754927"/>
                <a:gridCol w="754927"/>
                <a:gridCol w="754927"/>
                <a:gridCol w="754927"/>
                <a:gridCol w="754927"/>
                <a:gridCol w="754927"/>
                <a:gridCol w="653323"/>
                <a:gridCol w="85653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L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L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H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H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L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L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H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H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L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L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H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n-US" dirty="0" err="1" smtClean="0"/>
                        <a:t>mæ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n-US" dirty="0" smtClean="0"/>
                        <a:t>ne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r>
                        <a:rPr lang="en-US" dirty="0" smtClean="0">
                          <a:solidFill>
                            <a:srgbClr val="00B0F0"/>
                          </a:solidFill>
                        </a:rPr>
                        <a:t>iː</a:t>
                      </a:r>
                      <a:endParaRPr lang="en-US" dirty="0">
                        <a:solidFill>
                          <a:srgbClr val="00B0F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t͡ʃ</a:t>
                      </a:r>
                      <a:r>
                        <a:rPr lang="en-US" dirty="0" err="1" smtClean="0">
                          <a:solidFill>
                            <a:srgbClr val="00B0F0"/>
                          </a:solidFill>
                        </a:rPr>
                        <a:t>ɑ</a:t>
                      </a:r>
                      <a:r>
                        <a:rPr lang="en-US" dirty="0" smtClean="0">
                          <a:solidFill>
                            <a:srgbClr val="00B0F0"/>
                          </a:solidFill>
                        </a:rPr>
                        <a:t>ː</a:t>
                      </a:r>
                      <a:endParaRPr lang="en-US" dirty="0">
                        <a:solidFill>
                          <a:srgbClr val="00B0F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je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gæ</a:t>
                      </a:r>
                      <a:r>
                        <a:rPr lang="en-US" dirty="0" err="1" smtClean="0">
                          <a:solidFill>
                            <a:srgbClr val="00B050"/>
                          </a:solidFill>
                        </a:rPr>
                        <a:t>r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dæ</a:t>
                      </a:r>
                      <a:r>
                        <a:rPr lang="en-US" dirty="0" err="1" smtClean="0">
                          <a:solidFill>
                            <a:srgbClr val="00B050"/>
                          </a:solidFill>
                        </a:rPr>
                        <a:t>n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kæ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mæ</a:t>
                      </a:r>
                      <a:r>
                        <a:rPr lang="en-US" dirty="0" err="1" smtClean="0">
                          <a:solidFill>
                            <a:srgbClr val="00B050"/>
                          </a:solidFill>
                        </a:rPr>
                        <a:t>nd</a:t>
                      </a:r>
                      <a:endParaRPr lang="en-US" dirty="0" smtClean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t͡ʃe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ko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næ</a:t>
                      </a:r>
                      <a:r>
                        <a:rPr lang="en-US" dirty="0" err="1" smtClean="0">
                          <a:solidFill>
                            <a:srgbClr val="00B050"/>
                          </a:solidFill>
                        </a:rPr>
                        <a:t>m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gæ</a:t>
                      </a:r>
                      <a:r>
                        <a:rPr lang="en-US" dirty="0" err="1" smtClean="0">
                          <a:solidFill>
                            <a:srgbClr val="00B050"/>
                          </a:solidFill>
                        </a:rPr>
                        <a:t>r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</a:t>
                      </a:r>
                      <a:r>
                        <a:rPr lang="en-US" dirty="0" err="1" smtClean="0">
                          <a:solidFill>
                            <a:srgbClr val="00B0F0"/>
                          </a:solidFill>
                        </a:rPr>
                        <a:t>ɑ</a:t>
                      </a:r>
                      <a:r>
                        <a:rPr lang="en-US" dirty="0" smtClean="0">
                          <a:solidFill>
                            <a:srgbClr val="00B0F0"/>
                          </a:solidFill>
                        </a:rPr>
                        <a:t>ː</a:t>
                      </a:r>
                      <a:endParaRPr lang="en-US" dirty="0">
                        <a:solidFill>
                          <a:srgbClr val="00B0F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bæ</a:t>
                      </a:r>
                      <a:r>
                        <a:rPr lang="en-US" dirty="0" err="1" smtClean="0">
                          <a:solidFill>
                            <a:srgbClr val="00B050"/>
                          </a:solidFill>
                        </a:rPr>
                        <a:t>ʃ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næ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ræ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væ</a:t>
                      </a:r>
                      <a:r>
                        <a:rPr lang="en-US" dirty="0" err="1" smtClean="0">
                          <a:solidFill>
                            <a:srgbClr val="00B050"/>
                          </a:solidFill>
                        </a:rPr>
                        <a:t>m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86554"/>
              </p:ext>
            </p:extLst>
          </p:nvPr>
        </p:nvGraphicFramePr>
        <p:xfrm>
          <a:off x="677333" y="4685798"/>
          <a:ext cx="8304197" cy="11125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754927"/>
                <a:gridCol w="754927"/>
                <a:gridCol w="754927"/>
                <a:gridCol w="754927"/>
                <a:gridCol w="754927"/>
                <a:gridCol w="754927"/>
                <a:gridCol w="754927"/>
                <a:gridCol w="754927"/>
                <a:gridCol w="754927"/>
                <a:gridCol w="653323"/>
                <a:gridCol w="85653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L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L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H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H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L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L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H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H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L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L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H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n-US" dirty="0" smtClean="0"/>
                        <a:t>m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i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ge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j</a:t>
                      </a:r>
                      <a:r>
                        <a:rPr lang="en-US" sz="1800" kern="1200" dirty="0" err="1" smtClean="0">
                          <a:solidFill>
                            <a:srgbClr val="00B0F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ɑ</a:t>
                      </a:r>
                      <a:r>
                        <a:rPr lang="en-US" dirty="0" smtClean="0">
                          <a:solidFill>
                            <a:srgbClr val="00B0F0"/>
                          </a:solidFill>
                        </a:rPr>
                        <a:t>ː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</a:t>
                      </a:r>
                      <a:r>
                        <a:rPr lang="en-US" dirty="0" err="1" smtClean="0">
                          <a:solidFill>
                            <a:srgbClr val="00B050"/>
                          </a:solidFill>
                        </a:rPr>
                        <a:t>s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 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ʔ</a:t>
                      </a:r>
                      <a:r>
                        <a:rPr lang="en-US" sz="1800" kern="120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ɑ</a:t>
                      </a:r>
                      <a:endParaRPr lang="en-US" sz="1800" kern="120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dæ</a:t>
                      </a:r>
                      <a:r>
                        <a:rPr lang="en-US" dirty="0" err="1" smtClean="0">
                          <a:solidFill>
                            <a:srgbClr val="00B050"/>
                          </a:solidFill>
                        </a:rPr>
                        <a:t>m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</a:t>
                      </a:r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l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i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ʃ</a:t>
                      </a:r>
                      <a:r>
                        <a:rPr lang="en-US" sz="1800" kern="1200" dirty="0" err="1" smtClean="0">
                          <a:solidFill>
                            <a:srgbClr val="00B0F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</a:t>
                      </a:r>
                      <a:r>
                        <a:rPr lang="en-US" dirty="0" smtClean="0">
                          <a:solidFill>
                            <a:srgbClr val="00B0F0"/>
                          </a:solidFill>
                        </a:rPr>
                        <a:t>ː</a:t>
                      </a:r>
                      <a:endParaRPr lang="en-US" sz="1800" kern="1200" dirty="0" smtClean="0">
                        <a:solidFill>
                          <a:srgbClr val="00B0F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</a:t>
                      </a:r>
                      <a:r>
                        <a:rPr lang="en-US" sz="1800" kern="120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ɑ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ʔ</a:t>
                      </a:r>
                      <a:r>
                        <a:rPr lang="en-US" dirty="0" err="1" smtClean="0"/>
                        <a:t>æ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gæ</a:t>
                      </a:r>
                      <a:r>
                        <a:rPr lang="en-US" dirty="0" err="1" smtClean="0">
                          <a:solidFill>
                            <a:srgbClr val="00B050"/>
                          </a:solidFill>
                        </a:rPr>
                        <a:t>r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ʃo</a:t>
                      </a:r>
                      <a:r>
                        <a:rPr lang="en-US" sz="1800" kern="1200" dirty="0" err="1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i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ge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ʔ</a:t>
                      </a:r>
                      <a:r>
                        <a:rPr lang="en-US" sz="1800" kern="1200" dirty="0" err="1" smtClean="0">
                          <a:solidFill>
                            <a:srgbClr val="00B0F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ɑ</a:t>
                      </a:r>
                      <a:r>
                        <a:rPr lang="en-US" dirty="0" smtClean="0">
                          <a:solidFill>
                            <a:srgbClr val="00B0F0"/>
                          </a:solidFill>
                        </a:rPr>
                        <a:t>ː</a:t>
                      </a:r>
                      <a:endParaRPr lang="en-US" dirty="0">
                        <a:solidFill>
                          <a:srgbClr val="00B0F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ɢe</a:t>
                      </a:r>
                      <a:r>
                        <a:rPr lang="en-US" sz="1800" kern="1200" dirty="0" err="1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</a:t>
                      </a:r>
                      <a:endParaRPr lang="en-US" sz="1800" kern="1200" dirty="0" smtClean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i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ʃ</a:t>
                      </a:r>
                      <a:r>
                        <a:rPr lang="en-US" sz="1800" kern="1200" dirty="0" err="1" smtClean="0">
                          <a:solidFill>
                            <a:srgbClr val="00B0F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</a:t>
                      </a:r>
                      <a:r>
                        <a:rPr lang="en-US" dirty="0" smtClean="0">
                          <a:solidFill>
                            <a:srgbClr val="00B0F0"/>
                          </a:solidFill>
                        </a:rPr>
                        <a:t>ː</a:t>
                      </a:r>
                      <a:endParaRPr lang="en-US" dirty="0">
                        <a:solidFill>
                          <a:srgbClr val="00B0F0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9C13-23C9-1B4F-9875-53EE1B6ED44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085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“</a:t>
            </a:r>
            <a:r>
              <a:rPr lang="en-US" dirty="0" err="1" smtClean="0"/>
              <a:t>Paria</a:t>
            </a:r>
            <a:r>
              <a:rPr lang="en-US" dirty="0" smtClean="0"/>
              <a:t>” by Ahmad </a:t>
            </a:r>
            <a:r>
              <a:rPr lang="en-US" dirty="0" err="1" smtClean="0"/>
              <a:t>Shamlu</a:t>
            </a:r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err="1"/>
              <a:t>z</a:t>
            </a:r>
            <a:r>
              <a:rPr lang="en-US" dirty="0" err="1">
                <a:solidFill>
                  <a:schemeClr val="tx1"/>
                </a:solidFill>
              </a:rPr>
              <a:t>ɑ</a:t>
            </a:r>
            <a:r>
              <a:rPr lang="en-US" dirty="0" err="1"/>
              <a:t>roz</a:t>
            </a:r>
            <a:r>
              <a:rPr lang="en-US" dirty="0" err="1">
                <a:solidFill>
                  <a:srgbClr val="FF0000"/>
                </a:solidFill>
              </a:rPr>
              <a:t>ɑ</a:t>
            </a:r>
            <a:r>
              <a:rPr lang="en-US" dirty="0" err="1"/>
              <a:t>r</a:t>
            </a:r>
            <a:r>
              <a:rPr lang="en-US" dirty="0"/>
              <a:t> </a:t>
            </a:r>
            <a:r>
              <a:rPr lang="en-US" dirty="0" err="1"/>
              <a:t>gerje</a:t>
            </a:r>
            <a:r>
              <a:rPr lang="en-US" dirty="0"/>
              <a:t> </a:t>
            </a:r>
            <a:r>
              <a:rPr lang="en-US" dirty="0" err="1"/>
              <a:t>m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 err="1"/>
              <a:t>kærdæn</a:t>
            </a:r>
            <a:r>
              <a:rPr lang="en-US" dirty="0"/>
              <a:t> </a:t>
            </a:r>
            <a:r>
              <a:rPr lang="en-US" dirty="0" err="1"/>
              <a:t>pæri</a:t>
            </a:r>
            <a:r>
              <a:rPr lang="en-US" dirty="0" err="1">
                <a:solidFill>
                  <a:srgbClr val="00B0F0"/>
                </a:solidFill>
              </a:rPr>
              <a:t>ɑ</a:t>
            </a:r>
            <a:r>
              <a:rPr lang="en-US" dirty="0" smtClean="0">
                <a:solidFill>
                  <a:srgbClr val="00B0F0"/>
                </a:solidFill>
              </a:rPr>
              <a:t>ː</a:t>
            </a:r>
            <a:r>
              <a:rPr lang="en-US" dirty="0" smtClean="0"/>
              <a:t>					LLHH LLHH LLH	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mese</a:t>
            </a:r>
            <a:r>
              <a:rPr lang="en-US" dirty="0"/>
              <a:t> </a:t>
            </a:r>
            <a:r>
              <a:rPr lang="en-US" dirty="0" err="1"/>
              <a:t>æbr</a:t>
            </a:r>
            <a:r>
              <a:rPr lang="en-US" dirty="0" err="1">
                <a:solidFill>
                  <a:srgbClr val="00B0F0"/>
                </a:solidFill>
              </a:rPr>
              <a:t>ɑː</a:t>
            </a:r>
            <a:r>
              <a:rPr lang="en-US" dirty="0" err="1"/>
              <a:t>je</a:t>
            </a:r>
            <a:r>
              <a:rPr lang="en-US" dirty="0"/>
              <a:t> </a:t>
            </a:r>
            <a:r>
              <a:rPr lang="en-US" dirty="0" err="1"/>
              <a:t>bæh</a:t>
            </a:r>
            <a:r>
              <a:rPr lang="en-US" dirty="0" err="1">
                <a:solidFill>
                  <a:srgbClr val="FF0000"/>
                </a:solidFill>
              </a:rPr>
              <a:t>ɑ</a:t>
            </a:r>
            <a:r>
              <a:rPr lang="en-US" dirty="0" err="1"/>
              <a:t>r</a:t>
            </a:r>
            <a:r>
              <a:rPr lang="en-US" dirty="0"/>
              <a:t> </a:t>
            </a:r>
            <a:r>
              <a:rPr lang="en-US" dirty="0" err="1"/>
              <a:t>gerje</a:t>
            </a:r>
            <a:r>
              <a:rPr lang="en-US" dirty="0"/>
              <a:t> </a:t>
            </a:r>
            <a:r>
              <a:rPr lang="en-US" dirty="0" err="1"/>
              <a:t>m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 err="1"/>
              <a:t>kærdæn</a:t>
            </a:r>
            <a:r>
              <a:rPr lang="en-US" dirty="0"/>
              <a:t> </a:t>
            </a:r>
            <a:r>
              <a:rPr lang="en-US" dirty="0" err="1"/>
              <a:t>pæri</a:t>
            </a:r>
            <a:r>
              <a:rPr lang="en-US" dirty="0" err="1">
                <a:solidFill>
                  <a:srgbClr val="00B0F0"/>
                </a:solidFill>
              </a:rPr>
              <a:t>ɑ</a:t>
            </a:r>
            <a:r>
              <a:rPr lang="en-US" dirty="0" smtClean="0">
                <a:solidFill>
                  <a:srgbClr val="00B0F0"/>
                </a:solidFill>
              </a:rPr>
              <a:t>ː</a:t>
            </a:r>
            <a:r>
              <a:rPr lang="en-US" dirty="0" smtClean="0"/>
              <a:t>		LLHH LLHH LLHH LLH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giseʃun</a:t>
            </a:r>
            <a:r>
              <a:rPr lang="en-US" dirty="0"/>
              <a:t> </a:t>
            </a:r>
            <a:r>
              <a:rPr lang="en-US" dirty="0" err="1"/>
              <a:t>ɢædde</a:t>
            </a:r>
            <a:r>
              <a:rPr lang="en-US" dirty="0"/>
              <a:t> </a:t>
            </a:r>
            <a:r>
              <a:rPr lang="en-US" dirty="0" err="1"/>
              <a:t>kæmun</a:t>
            </a:r>
            <a:r>
              <a:rPr lang="en-US" dirty="0"/>
              <a:t> </a:t>
            </a:r>
            <a:r>
              <a:rPr lang="en-US" dirty="0" err="1"/>
              <a:t>rænge</a:t>
            </a:r>
            <a:r>
              <a:rPr lang="en-US" dirty="0"/>
              <a:t> </a:t>
            </a:r>
            <a:r>
              <a:rPr lang="en-US" dirty="0" err="1" smtClean="0"/>
              <a:t>ʃæbæɢ</a:t>
            </a:r>
            <a:r>
              <a:rPr lang="en-US" dirty="0" smtClean="0"/>
              <a:t>				LLHH LLHH LLH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æz</a:t>
            </a:r>
            <a:r>
              <a:rPr lang="en-US" dirty="0"/>
              <a:t> </a:t>
            </a:r>
            <a:r>
              <a:rPr lang="en-US" dirty="0" err="1"/>
              <a:t>kæmun</a:t>
            </a:r>
            <a:r>
              <a:rPr lang="en-US" dirty="0"/>
              <a:t> </a:t>
            </a:r>
            <a:r>
              <a:rPr lang="en-US" dirty="0" err="1"/>
              <a:t>bolæn</a:t>
            </a:r>
            <a:r>
              <a:rPr lang="en-US" dirty="0"/>
              <a:t> </a:t>
            </a:r>
            <a:r>
              <a:rPr lang="en-US" dirty="0" err="1" smtClean="0"/>
              <a:t>tæræk</a:t>
            </a:r>
            <a:r>
              <a:rPr lang="en-US" dirty="0" smtClean="0"/>
              <a:t>						LLHLHLH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æz</a:t>
            </a:r>
            <a:r>
              <a:rPr lang="en-US" dirty="0"/>
              <a:t> </a:t>
            </a:r>
            <a:r>
              <a:rPr lang="en-US" dirty="0" err="1"/>
              <a:t>ʃæbæɢ</a:t>
            </a:r>
            <a:r>
              <a:rPr lang="en-US" dirty="0"/>
              <a:t> </a:t>
            </a:r>
            <a:r>
              <a:rPr lang="en-US" dirty="0" err="1"/>
              <a:t>meʃk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/>
              <a:t> </a:t>
            </a:r>
            <a:r>
              <a:rPr lang="en-US" dirty="0" err="1" smtClean="0"/>
              <a:t>tæræk</a:t>
            </a:r>
            <a:r>
              <a:rPr lang="en-US" dirty="0" smtClean="0"/>
              <a:t>						LLHH LLH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r</a:t>
            </a:r>
            <a:r>
              <a:rPr lang="en-US" dirty="0" err="1">
                <a:solidFill>
                  <a:srgbClr val="FF0000"/>
                </a:solidFill>
              </a:rPr>
              <a:t>u</a:t>
            </a:r>
            <a:r>
              <a:rPr lang="en-US" dirty="0" err="1"/>
              <a:t>ber</a:t>
            </a:r>
            <a:r>
              <a:rPr lang="en-US" dirty="0" err="1">
                <a:solidFill>
                  <a:srgbClr val="00B0F0"/>
                </a:solidFill>
              </a:rPr>
              <a:t>uː</a:t>
            </a:r>
            <a:r>
              <a:rPr lang="en-US" dirty="0" err="1"/>
              <a:t>ʃun</a:t>
            </a:r>
            <a:r>
              <a:rPr lang="en-US" dirty="0"/>
              <a:t> </a:t>
            </a:r>
            <a:r>
              <a:rPr lang="en-US" dirty="0" err="1"/>
              <a:t>t</a:t>
            </a:r>
            <a:r>
              <a:rPr lang="en-US" dirty="0" err="1">
                <a:solidFill>
                  <a:srgbClr val="FF0000"/>
                </a:solidFill>
              </a:rPr>
              <a:t>u</a:t>
            </a:r>
            <a:r>
              <a:rPr lang="en-US" dirty="0"/>
              <a:t> </a:t>
            </a:r>
            <a:r>
              <a:rPr lang="en-US" dirty="0" err="1"/>
              <a:t>ofoɢ</a:t>
            </a:r>
            <a:r>
              <a:rPr lang="en-US" dirty="0"/>
              <a:t> </a:t>
            </a:r>
            <a:r>
              <a:rPr lang="en-US" dirty="0" err="1"/>
              <a:t>ʃæhre</a:t>
            </a:r>
            <a:r>
              <a:rPr lang="en-US" dirty="0"/>
              <a:t> </a:t>
            </a:r>
            <a:r>
              <a:rPr lang="en-US" dirty="0" err="1"/>
              <a:t>ɢol</a:t>
            </a:r>
            <a:r>
              <a:rPr lang="en-US" dirty="0" err="1">
                <a:solidFill>
                  <a:srgbClr val="00B0F0"/>
                </a:solidFill>
              </a:rPr>
              <a:t>ɑː</a:t>
            </a:r>
            <a:r>
              <a:rPr lang="en-US" dirty="0" err="1"/>
              <a:t>m</a:t>
            </a:r>
            <a:r>
              <a:rPr lang="en-US" dirty="0" err="1">
                <a:solidFill>
                  <a:srgbClr val="00B0F0"/>
                </a:solidFill>
              </a:rPr>
              <a:t>ɑː</a:t>
            </a:r>
            <a:r>
              <a:rPr lang="en-US" dirty="0" err="1"/>
              <a:t>je</a:t>
            </a:r>
            <a:r>
              <a:rPr lang="en-US" dirty="0"/>
              <a:t> </a:t>
            </a:r>
            <a:r>
              <a:rPr lang="en-US" dirty="0" err="1"/>
              <a:t>æs</a:t>
            </a:r>
            <a:r>
              <a:rPr lang="en-US" dirty="0" err="1">
                <a:solidFill>
                  <a:srgbClr val="00B0F0"/>
                </a:solidFill>
              </a:rPr>
              <a:t>iː</a:t>
            </a:r>
            <a:r>
              <a:rPr lang="en-US" dirty="0" err="1" smtClean="0"/>
              <a:t>r</a:t>
            </a:r>
            <a:r>
              <a:rPr lang="en-US" dirty="0" smtClean="0"/>
              <a:t>			LLHH LLHH LLHH LLH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poʃteʃun</a:t>
            </a:r>
            <a:r>
              <a:rPr lang="en-US" dirty="0"/>
              <a:t> </a:t>
            </a:r>
            <a:r>
              <a:rPr lang="en-US" dirty="0" err="1"/>
              <a:t>særdo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 err="1">
                <a:solidFill>
                  <a:srgbClr val="00B0F0"/>
                </a:solidFill>
              </a:rPr>
              <a:t>ɑ</a:t>
            </a:r>
            <a:r>
              <a:rPr lang="en-US" dirty="0">
                <a:solidFill>
                  <a:srgbClr val="00B0F0"/>
                </a:solidFill>
              </a:rPr>
              <a:t>ː</a:t>
            </a:r>
            <a:r>
              <a:rPr lang="en-US" dirty="0"/>
              <a:t> </a:t>
            </a:r>
            <a:r>
              <a:rPr lang="en-US" dirty="0" err="1"/>
              <a:t>ɢælʔeje</a:t>
            </a:r>
            <a:r>
              <a:rPr lang="en-US" dirty="0"/>
              <a:t> </a:t>
            </a:r>
            <a:r>
              <a:rPr lang="en-US" dirty="0" err="1"/>
              <a:t>æfs</a:t>
            </a:r>
            <a:r>
              <a:rPr lang="en-US" dirty="0" err="1">
                <a:solidFill>
                  <a:srgbClr val="00B0F0"/>
                </a:solidFill>
              </a:rPr>
              <a:t>ɑː</a:t>
            </a:r>
            <a:r>
              <a:rPr lang="en-US" dirty="0" err="1"/>
              <a:t>neje</a:t>
            </a:r>
            <a:r>
              <a:rPr lang="en-US" dirty="0"/>
              <a:t> </a:t>
            </a:r>
            <a:r>
              <a:rPr lang="en-US" dirty="0" err="1"/>
              <a:t>p</a:t>
            </a:r>
            <a:r>
              <a:rPr lang="en-US" dirty="0" err="1">
                <a:solidFill>
                  <a:srgbClr val="00B0F0"/>
                </a:solidFill>
              </a:rPr>
              <a:t>iː</a:t>
            </a:r>
            <a:r>
              <a:rPr lang="en-US" dirty="0" err="1" smtClean="0"/>
              <a:t>r</a:t>
            </a:r>
            <a:r>
              <a:rPr lang="en-US" dirty="0" smtClean="0"/>
              <a:t>			LLHH LLHH LLH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(The first L syllable is allowed to appear as H in this particular meter)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9C13-23C9-1B4F-9875-53EE1B6ED44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05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Previous 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Vahidian</a:t>
            </a:r>
            <a:r>
              <a:rPr lang="en-US" dirty="0" smtClean="0"/>
              <a:t> </a:t>
            </a:r>
            <a:r>
              <a:rPr lang="en-US" dirty="0" err="1" smtClean="0"/>
              <a:t>Kamyar</a:t>
            </a:r>
            <a:r>
              <a:rPr lang="en-US" dirty="0" smtClean="0"/>
              <a:t> (1979):</a:t>
            </a:r>
          </a:p>
          <a:p>
            <a:pPr lvl="1"/>
            <a:r>
              <a:rPr lang="en-US" dirty="0" smtClean="0"/>
              <a:t>Long and short vowels can replace each other in the metrical system of spoken Persian</a:t>
            </a:r>
          </a:p>
          <a:p>
            <a:pPr lvl="1"/>
            <a:r>
              <a:rPr lang="en-US" dirty="0" smtClean="0"/>
              <a:t>The exact pattern of when each of them can replace the other is not clear</a:t>
            </a:r>
          </a:p>
          <a:p>
            <a:endParaRPr lang="en-US" dirty="0" smtClean="0"/>
          </a:p>
          <a:p>
            <a:r>
              <a:rPr lang="en-US" dirty="0" smtClean="0"/>
              <a:t>Tabibzadeh (2003, 2015):</a:t>
            </a:r>
          </a:p>
          <a:p>
            <a:pPr lvl="1"/>
            <a:r>
              <a:rPr lang="en-US" dirty="0" smtClean="0"/>
              <a:t>The metrical system is based on syllable count and stress</a:t>
            </a:r>
          </a:p>
          <a:p>
            <a:pPr lvl="1"/>
            <a:r>
              <a:rPr lang="en-US" dirty="0" smtClean="0"/>
              <a:t>“Stress” in his theory does not mean the predictable lexical stress known in Persian</a:t>
            </a:r>
          </a:p>
          <a:p>
            <a:pPr lvl="1"/>
            <a:r>
              <a:rPr lang="en-US" dirty="0" smtClean="0"/>
              <a:t>Since “stress” in his system is only determined by the way the recital is performed, his theory does not seem to be falsifiable.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9C13-23C9-1B4F-9875-53EE1B6ED44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296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example by Tabibzadeh (2003)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dirty="0" smtClean="0"/>
              <a:t>Tabibzadeh (2003) refers to certain poems that are considered as metrical under this theory as non-metrical.</a:t>
            </a:r>
          </a:p>
          <a:p>
            <a: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dirty="0" smtClean="0"/>
              <a:t>Example:</a:t>
            </a:r>
          </a:p>
          <a:p>
            <a: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</a:pPr>
            <a:endParaRPr lang="en-US" dirty="0" smtClean="0"/>
          </a:p>
          <a:p>
            <a:pPr marL="0" indent="0">
              <a:buNone/>
            </a:pPr>
            <a:r>
              <a:rPr lang="en-US" dirty="0" err="1"/>
              <a:t>sejle</a:t>
            </a:r>
            <a:r>
              <a:rPr lang="en-US" dirty="0"/>
              <a:t> </a:t>
            </a:r>
            <a:r>
              <a:rPr lang="en-US" dirty="0" err="1"/>
              <a:t>ɢæm</a:t>
            </a:r>
            <a:r>
              <a:rPr lang="en-US" dirty="0"/>
              <a:t> </a:t>
            </a:r>
            <a:r>
              <a:rPr lang="en-US" dirty="0" err="1" smtClean="0">
                <a:solidFill>
                  <a:srgbClr val="00B0F0"/>
                </a:solidFill>
              </a:rPr>
              <a:t>ɑː</a:t>
            </a:r>
            <a:r>
              <a:rPr lang="en-US" dirty="0" err="1" smtClean="0"/>
              <a:t>bɑd</a:t>
            </a:r>
            <a:r>
              <a:rPr lang="en-US" dirty="0" err="1" smtClean="0">
                <a:solidFill>
                  <a:srgbClr val="FF0000"/>
                </a:solidFill>
              </a:rPr>
              <a:t>i</a:t>
            </a:r>
            <a:r>
              <a:rPr lang="en-US" dirty="0" err="1" smtClean="0"/>
              <a:t>mo</a:t>
            </a:r>
            <a:r>
              <a:rPr lang="en-US" dirty="0" smtClean="0"/>
              <a:t>ː </a:t>
            </a:r>
            <a:r>
              <a:rPr lang="en-US" dirty="0" err="1" smtClean="0"/>
              <a:t>v</a:t>
            </a:r>
            <a:r>
              <a:rPr lang="en-US" dirty="0" err="1">
                <a:solidFill>
                  <a:srgbClr val="00B0F0"/>
                </a:solidFill>
              </a:rPr>
              <a:t>i</a:t>
            </a:r>
            <a:r>
              <a:rPr lang="en-US" dirty="0" err="1" smtClean="0">
                <a:solidFill>
                  <a:srgbClr val="00B0F0"/>
                </a:solidFill>
              </a:rPr>
              <a:t>ː</a:t>
            </a:r>
            <a:r>
              <a:rPr lang="en-US" dirty="0" err="1" smtClean="0"/>
              <a:t>ru</a:t>
            </a:r>
            <a:r>
              <a:rPr lang="en-US" dirty="0" err="1" smtClean="0"/>
              <a:t>ne</a:t>
            </a:r>
            <a:r>
              <a:rPr lang="en-US" dirty="0" smtClean="0"/>
              <a:t> </a:t>
            </a:r>
            <a:r>
              <a:rPr lang="en-US" dirty="0" err="1" smtClean="0"/>
              <a:t>kærde</a:t>
            </a:r>
            <a:r>
              <a:rPr lang="en-US" dirty="0" smtClean="0"/>
              <a:t>ː					LLHH </a:t>
            </a:r>
            <a:r>
              <a:rPr lang="en-US" dirty="0" smtClean="0"/>
              <a:t>LLHH LLHH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væɢt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/>
              <a:t> </a:t>
            </a:r>
            <a:r>
              <a:rPr lang="en-US" dirty="0" err="1" smtClean="0"/>
              <a:t>b</a:t>
            </a:r>
            <a:r>
              <a:rPr lang="en-US" dirty="0" err="1" smtClean="0">
                <a:solidFill>
                  <a:srgbClr val="00B0F0"/>
                </a:solidFill>
              </a:rPr>
              <a:t>ɑ</a:t>
            </a:r>
            <a:r>
              <a:rPr lang="en-US" dirty="0" smtClean="0">
                <a:solidFill>
                  <a:srgbClr val="00B0F0"/>
                </a:solidFill>
              </a:rPr>
              <a:t>ː</a:t>
            </a:r>
            <a:r>
              <a:rPr lang="en-US" dirty="0" smtClean="0"/>
              <a:t> </a:t>
            </a:r>
            <a:r>
              <a:rPr lang="en-US" dirty="0" err="1"/>
              <a:t>mæn</a:t>
            </a:r>
            <a:r>
              <a:rPr lang="en-US" dirty="0"/>
              <a:t> </a:t>
            </a:r>
            <a:r>
              <a:rPr lang="en-US" dirty="0" err="1" smtClean="0"/>
              <a:t>m</a:t>
            </a:r>
            <a:r>
              <a:rPr lang="en-US" dirty="0" err="1" smtClean="0">
                <a:solidFill>
                  <a:srgbClr val="FF0000"/>
                </a:solidFill>
              </a:rPr>
              <a:t>i</a:t>
            </a:r>
            <a:r>
              <a:rPr lang="en-US" dirty="0" err="1" smtClean="0"/>
              <a:t>m</a:t>
            </a:r>
            <a:r>
              <a:rPr lang="en-US" dirty="0" err="1" smtClean="0">
                <a:solidFill>
                  <a:srgbClr val="FF0000"/>
                </a:solidFill>
              </a:rPr>
              <a:t>u</a:t>
            </a:r>
            <a:r>
              <a:rPr lang="en-US" dirty="0" err="1" smtClean="0"/>
              <a:t>n</a:t>
            </a:r>
            <a:r>
              <a:rPr lang="en-US" dirty="0" err="1" smtClean="0">
                <a:solidFill>
                  <a:srgbClr val="00B0F0"/>
                </a:solidFill>
              </a:rPr>
              <a:t>i</a:t>
            </a:r>
            <a:r>
              <a:rPr lang="en-US" dirty="0" smtClean="0">
                <a:solidFill>
                  <a:srgbClr val="00B0F0"/>
                </a:solidFill>
              </a:rPr>
              <a:t>ː</a:t>
            </a:r>
            <a:r>
              <a:rPr lang="en-US" dirty="0" smtClean="0"/>
              <a:t> </a:t>
            </a:r>
            <a:r>
              <a:rPr lang="en-US" dirty="0" err="1"/>
              <a:t>tænh</a:t>
            </a:r>
            <a:r>
              <a:rPr lang="en-US" dirty="0" err="1">
                <a:solidFill>
                  <a:srgbClr val="FF0000"/>
                </a:solidFill>
              </a:rPr>
              <a:t>ɑ</a:t>
            </a:r>
            <a:r>
              <a:rPr lang="en-US" dirty="0" err="1"/>
              <a:t>jimo</a:t>
            </a:r>
            <a:r>
              <a:rPr lang="en-US" dirty="0"/>
              <a:t> </a:t>
            </a:r>
            <a:r>
              <a:rPr lang="en-US" dirty="0" err="1"/>
              <a:t>b</a:t>
            </a:r>
            <a:r>
              <a:rPr lang="en-US" dirty="0" err="1">
                <a:solidFill>
                  <a:srgbClr val="FF0000"/>
                </a:solidFill>
              </a:rPr>
              <a:t>ɑ</a:t>
            </a:r>
            <a:r>
              <a:rPr lang="en-US" dirty="0" err="1"/>
              <a:t>d</a:t>
            </a:r>
            <a:r>
              <a:rPr lang="en-US" dirty="0"/>
              <a:t> </a:t>
            </a:r>
            <a:r>
              <a:rPr lang="en-US" dirty="0" err="1" smtClean="0"/>
              <a:t>m</a:t>
            </a:r>
            <a:r>
              <a:rPr lang="en-US" dirty="0" err="1" smtClean="0">
                <a:solidFill>
                  <a:srgbClr val="FF0000"/>
                </a:solidFill>
              </a:rPr>
              <a:t>i</a:t>
            </a:r>
            <a:r>
              <a:rPr lang="en-US" dirty="0" err="1" smtClean="0"/>
              <a:t>bære</a:t>
            </a:r>
            <a:r>
              <a:rPr lang="en-US" dirty="0" smtClean="0"/>
              <a:t>		LLHH LLHH LLHH LLH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do </a:t>
            </a:r>
            <a:r>
              <a:rPr lang="en-US" dirty="0" err="1"/>
              <a:t>t</a:t>
            </a:r>
            <a:r>
              <a:rPr lang="en-US" dirty="0" err="1">
                <a:solidFill>
                  <a:srgbClr val="FF0000"/>
                </a:solidFill>
              </a:rPr>
              <a:t>ɑ</a:t>
            </a:r>
            <a:r>
              <a:rPr lang="en-US" dirty="0"/>
              <a:t> </a:t>
            </a:r>
            <a:r>
              <a:rPr lang="en-US" dirty="0" err="1"/>
              <a:t>t͡ʃeʃm</a:t>
            </a:r>
            <a:r>
              <a:rPr lang="en-US" dirty="0" err="1">
                <a:solidFill>
                  <a:srgbClr val="FF0000"/>
                </a:solidFill>
              </a:rPr>
              <a:t>ɑ</a:t>
            </a:r>
            <a:r>
              <a:rPr lang="en-US" dirty="0" err="1"/>
              <a:t>m</a:t>
            </a:r>
            <a:r>
              <a:rPr lang="en-US" dirty="0"/>
              <a:t> </a:t>
            </a:r>
            <a:r>
              <a:rPr lang="en-US" dirty="0" err="1" smtClean="0"/>
              <a:t>b</a:t>
            </a:r>
            <a:r>
              <a:rPr lang="en-US" dirty="0" err="1" smtClean="0">
                <a:solidFill>
                  <a:srgbClr val="FF0000"/>
                </a:solidFill>
              </a:rPr>
              <a:t>ɑ</a:t>
            </a:r>
            <a:r>
              <a:rPr lang="en-US" dirty="0" err="1" smtClean="0"/>
              <a:t>r</a:t>
            </a:r>
            <a:r>
              <a:rPr lang="en-US" dirty="0" err="1" smtClean="0">
                <a:solidFill>
                  <a:srgbClr val="FF0000"/>
                </a:solidFill>
              </a:rPr>
              <a:t>u</a:t>
            </a:r>
            <a:r>
              <a:rPr lang="en-US" dirty="0" err="1" smtClean="0"/>
              <a:t>ne</a:t>
            </a:r>
            <a:r>
              <a:rPr lang="en-US" dirty="0" smtClean="0"/>
              <a:t>ː </a:t>
            </a:r>
            <a:r>
              <a:rPr lang="en-US" dirty="0" err="1" smtClean="0"/>
              <a:t>ʃæb</a:t>
            </a:r>
            <a:r>
              <a:rPr lang="en-US" dirty="0" err="1">
                <a:solidFill>
                  <a:srgbClr val="00B0F0"/>
                </a:solidFill>
              </a:rPr>
              <a:t>u</a:t>
            </a:r>
            <a:r>
              <a:rPr lang="en-US" dirty="0" err="1" smtClean="0">
                <a:solidFill>
                  <a:srgbClr val="00B0F0"/>
                </a:solidFill>
              </a:rPr>
              <a:t>ː</a:t>
            </a:r>
            <a:r>
              <a:rPr lang="en-US" dirty="0" err="1" smtClean="0"/>
              <a:t>ne</a:t>
            </a:r>
            <a:r>
              <a:rPr lang="en-US" dirty="0" smtClean="0"/>
              <a:t> </a:t>
            </a:r>
            <a:r>
              <a:rPr lang="en-US" dirty="0" err="1" smtClean="0"/>
              <a:t>kærde</a:t>
            </a:r>
            <a:r>
              <a:rPr lang="en-US" dirty="0" smtClean="0"/>
              <a:t>ː 				LLHH LLHLHLHH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bæh</a:t>
            </a:r>
            <a:r>
              <a:rPr lang="en-US" dirty="0" err="1">
                <a:solidFill>
                  <a:srgbClr val="FF0000"/>
                </a:solidFill>
              </a:rPr>
              <a:t>ɑ</a:t>
            </a:r>
            <a:r>
              <a:rPr lang="en-US" dirty="0" err="1"/>
              <a:t>ræz</a:t>
            </a:r>
            <a:r>
              <a:rPr lang="en-US" dirty="0"/>
              <a:t> </a:t>
            </a:r>
            <a:r>
              <a:rPr lang="en-US" dirty="0" err="1"/>
              <a:t>dæst</a:t>
            </a:r>
            <a:r>
              <a:rPr lang="en-US" dirty="0" err="1">
                <a:solidFill>
                  <a:srgbClr val="FF0000"/>
                </a:solidFill>
              </a:rPr>
              <a:t>ɑ</a:t>
            </a:r>
            <a:r>
              <a:rPr lang="en-US" dirty="0" err="1"/>
              <a:t>je</a:t>
            </a:r>
            <a:r>
              <a:rPr lang="en-US" dirty="0"/>
              <a:t> </a:t>
            </a:r>
            <a:r>
              <a:rPr lang="en-US" dirty="0" err="1"/>
              <a:t>mæn</a:t>
            </a:r>
            <a:r>
              <a:rPr lang="en-US" dirty="0"/>
              <a:t> </a:t>
            </a:r>
            <a:r>
              <a:rPr lang="en-US" dirty="0" err="1"/>
              <a:t>pær</a:t>
            </a:r>
            <a:r>
              <a:rPr lang="en-US" dirty="0"/>
              <a:t> </a:t>
            </a:r>
            <a:r>
              <a:rPr lang="en-US" dirty="0" err="1"/>
              <a:t>zædo</a:t>
            </a:r>
            <a:r>
              <a:rPr lang="en-US" dirty="0"/>
              <a:t> </a:t>
            </a:r>
            <a:r>
              <a:rPr lang="en-US" dirty="0" err="1" smtClean="0"/>
              <a:t>ræft</a:t>
            </a:r>
            <a:r>
              <a:rPr lang="en-US" dirty="0" smtClean="0"/>
              <a:t>				LLHH LLHH LLH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gole</a:t>
            </a:r>
            <a:r>
              <a:rPr lang="en-US" dirty="0"/>
              <a:t> </a:t>
            </a:r>
            <a:r>
              <a:rPr lang="en-US" dirty="0" err="1"/>
              <a:t>jæχ</a:t>
            </a:r>
            <a:r>
              <a:rPr lang="en-US" dirty="0"/>
              <a:t> </a:t>
            </a:r>
            <a:r>
              <a:rPr lang="en-US" dirty="0" err="1" smtClean="0"/>
              <a:t>t</a:t>
            </a:r>
            <a:r>
              <a:rPr lang="en-US" dirty="0" err="1" smtClean="0">
                <a:solidFill>
                  <a:srgbClr val="00B0F0"/>
                </a:solidFill>
              </a:rPr>
              <a:t>uː</a:t>
            </a:r>
            <a:r>
              <a:rPr lang="en-US" dirty="0" err="1" smtClean="0"/>
              <a:t>je</a:t>
            </a:r>
            <a:r>
              <a:rPr lang="en-US" dirty="0" smtClean="0"/>
              <a:t> </a:t>
            </a:r>
            <a:r>
              <a:rPr lang="en-US" dirty="0" err="1"/>
              <a:t>delæm</a:t>
            </a:r>
            <a:r>
              <a:rPr lang="en-US" dirty="0"/>
              <a:t> </a:t>
            </a:r>
            <a:r>
              <a:rPr lang="en-US" dirty="0" err="1"/>
              <a:t>d͡</a:t>
            </a:r>
            <a:r>
              <a:rPr lang="en-US" dirty="0" err="1" smtClean="0"/>
              <a:t>ʒæv</a:t>
            </a:r>
            <a:r>
              <a:rPr lang="en-US" dirty="0" err="1" smtClean="0">
                <a:solidFill>
                  <a:srgbClr val="00B0F0"/>
                </a:solidFill>
              </a:rPr>
              <a:t>uː</a:t>
            </a:r>
            <a:r>
              <a:rPr lang="en-US" dirty="0" err="1" smtClean="0"/>
              <a:t>ne</a:t>
            </a:r>
            <a:r>
              <a:rPr lang="en-US" dirty="0" smtClean="0"/>
              <a:t> </a:t>
            </a:r>
            <a:r>
              <a:rPr lang="en-US" dirty="0" err="1" smtClean="0"/>
              <a:t>kærde</a:t>
            </a:r>
            <a:r>
              <a:rPr lang="en-US" dirty="0" smtClean="0"/>
              <a:t>ː 				LLHH LLHLHLHH</a:t>
            </a:r>
            <a:endParaRPr lang="en-US" dirty="0"/>
          </a:p>
          <a:p>
            <a: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</a:pPr>
            <a:endParaRPr lang="en-US" dirty="0" smtClean="0"/>
          </a:p>
          <a:p>
            <a: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dirty="0" smtClean="0"/>
              <a:t>(LLHLHLHH is used instead of LLHH LLHH in two cases)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9C13-23C9-1B4F-9875-53EE1B6ED44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36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this theory falsifiable?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Given the flexibility of how we can treat long vowels, how likely is it to be able to parse a given verse in any desired metrical pattern?</a:t>
            </a:r>
          </a:p>
          <a:p>
            <a:pPr lvl="1"/>
            <a:r>
              <a:rPr lang="en-US" dirty="0"/>
              <a:t>Codas are always </a:t>
            </a:r>
            <a:r>
              <a:rPr lang="en-US" dirty="0" err="1" smtClean="0"/>
              <a:t>moraic</a:t>
            </a:r>
            <a:r>
              <a:rPr lang="en-US" dirty="0" smtClean="0"/>
              <a:t>, and traditionally </a:t>
            </a:r>
            <a:r>
              <a:rPr lang="en-US" dirty="0" smtClean="0"/>
              <a:t>short vowels are always </a:t>
            </a:r>
            <a:r>
              <a:rPr lang="en-US" dirty="0" smtClean="0"/>
              <a:t>counted as </a:t>
            </a:r>
            <a:r>
              <a:rPr lang="en-US" dirty="0" smtClean="0"/>
              <a:t>one </a:t>
            </a:r>
            <a:r>
              <a:rPr lang="en-US" dirty="0" smtClean="0"/>
              <a:t>mora. The flexibility is only in how long vowels are parsed.</a:t>
            </a:r>
          </a:p>
          <a:p>
            <a:pPr lvl="1"/>
            <a:r>
              <a:rPr lang="en-US" dirty="0" smtClean="0"/>
              <a:t>Only half of the </a:t>
            </a:r>
            <a:r>
              <a:rPr lang="en-US" dirty="0" smtClean="0"/>
              <a:t>syllables have </a:t>
            </a:r>
            <a:r>
              <a:rPr lang="en-US" dirty="0" smtClean="0"/>
              <a:t>one of the three traditionally “long” vowels.</a:t>
            </a:r>
          </a:p>
          <a:p>
            <a:pPr lvl="1"/>
            <a:endParaRPr lang="en-US" dirty="0"/>
          </a:p>
          <a:p>
            <a:r>
              <a:rPr lang="en-US" dirty="0" smtClean="0"/>
              <a:t>For a verse that is 12 syllables long, the probability of being able to parse it such that it matches a randomly given metrical pattern that is 12 syllables long is </a:t>
            </a:r>
            <a:r>
              <a:rPr lang="en-US" b="1" dirty="0" smtClean="0"/>
              <a:t>less than 1%</a:t>
            </a:r>
            <a:r>
              <a:rPr lang="en-US" dirty="0" smtClean="0"/>
              <a:t>.</a:t>
            </a:r>
          </a:p>
          <a:p>
            <a:r>
              <a:rPr lang="en-US" dirty="0" smtClean="0"/>
              <a:t>160 randomly selected pop song lyrics were analyzed in this manner, and the meters matched for all of the verses in all of the poems.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9C13-23C9-1B4F-9875-53EE1B6ED44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381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differences in the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metrical system of spoken Persian is more lax in certain other </a:t>
            </a:r>
            <a:r>
              <a:rPr lang="en-US" dirty="0" smtClean="0"/>
              <a:t>aspects too: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In </a:t>
            </a:r>
            <a:r>
              <a:rPr lang="en-US" dirty="0" smtClean="0"/>
              <a:t>rare cases, even H syllables with codas should be parsed as L (almost always in folk songs, not in pop song lyrics), 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Using </a:t>
            </a:r>
            <a:r>
              <a:rPr lang="en-US" dirty="0" smtClean="0"/>
              <a:t>LL instead of H is very common (more so than in classical Persian poetry)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HLLH </a:t>
            </a:r>
            <a:r>
              <a:rPr lang="en-US" dirty="0" smtClean="0"/>
              <a:t>and LHLH can be used interchangeably.</a:t>
            </a:r>
          </a:p>
          <a:p>
            <a:pPr lvl="2"/>
            <a:r>
              <a:rPr lang="en-US" dirty="0" smtClean="0"/>
              <a:t>This is also sometimes seen in classical Persian poetry.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9C13-23C9-1B4F-9875-53EE1B6ED44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283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Implications for how Persian vowel length is perceived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Several competing views exist regarding the nature of vowel length in spoken Persian.</a:t>
            </a:r>
          </a:p>
          <a:p>
            <a:pPr lvl="1"/>
            <a:r>
              <a:rPr lang="en-US" dirty="0" smtClean="0"/>
              <a:t>Some </a:t>
            </a:r>
            <a:r>
              <a:rPr lang="en-US" dirty="0" smtClean="0"/>
              <a:t>scholars believe there </a:t>
            </a:r>
            <a:r>
              <a:rPr lang="en-US" dirty="0" smtClean="0"/>
              <a:t>is no vowel distinction (</a:t>
            </a:r>
            <a:r>
              <a:rPr lang="en-US" dirty="0" err="1" smtClean="0"/>
              <a:t>Najafi</a:t>
            </a:r>
            <a:r>
              <a:rPr lang="en-US" dirty="0" smtClean="0"/>
              <a:t> 2002, </a:t>
            </a:r>
            <a:r>
              <a:rPr lang="en-US" dirty="0" err="1" smtClean="0"/>
              <a:t>Rahbar</a:t>
            </a:r>
            <a:r>
              <a:rPr lang="en-US" dirty="0" smtClean="0"/>
              <a:t> 2012)</a:t>
            </a:r>
          </a:p>
          <a:p>
            <a:pPr lvl="1"/>
            <a:r>
              <a:rPr lang="en-US" dirty="0" smtClean="0"/>
              <a:t>Others contend that long </a:t>
            </a:r>
            <a:r>
              <a:rPr lang="en-US" dirty="0" smtClean="0"/>
              <a:t>vowels are stable and short vowels are unstable. (Lazard 1992, </a:t>
            </a:r>
            <a:r>
              <a:rPr lang="en-US" dirty="0" err="1" smtClean="0"/>
              <a:t>Toosarvandani</a:t>
            </a:r>
            <a:r>
              <a:rPr lang="en-US" dirty="0" smtClean="0"/>
              <a:t> 2004).</a:t>
            </a:r>
          </a:p>
          <a:p>
            <a:pPr lvl="1"/>
            <a:endParaRPr lang="en-US" dirty="0"/>
          </a:p>
          <a:p>
            <a:r>
              <a:rPr lang="en-US" dirty="0" smtClean="0"/>
              <a:t>This theory suggests that there is a phonological vowel length distinction in spoken Persian, but the long vowels are the unstable ones</a:t>
            </a:r>
            <a:r>
              <a:rPr lang="en-US" dirty="0" smtClean="0"/>
              <a:t>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9C13-23C9-1B4F-9875-53EE1B6ED44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547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Implications for how Persian vowel length is perceived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other evidences that motivate the existence of vowel length distinction at the phonological level in Persian.</a:t>
            </a:r>
          </a:p>
          <a:p>
            <a:pPr lvl="1"/>
            <a:r>
              <a:rPr lang="en-US" dirty="0" smtClean="0"/>
              <a:t>Long syllables (unlike short syllables) </a:t>
            </a:r>
            <a:r>
              <a:rPr lang="en-US" i="1" dirty="0" smtClean="0"/>
              <a:t>can</a:t>
            </a:r>
            <a:r>
              <a:rPr lang="en-US" dirty="0" smtClean="0"/>
              <a:t> be pronounced phonetically long.</a:t>
            </a:r>
          </a:p>
          <a:p>
            <a:pPr marL="914400" lvl="2" indent="0">
              <a:buNone/>
            </a:pPr>
            <a:r>
              <a:rPr lang="en-GB" dirty="0" err="1"/>
              <a:t>ket</a:t>
            </a:r>
            <a:r>
              <a:rPr lang="en-GB" dirty="0" err="1">
                <a:solidFill>
                  <a:srgbClr val="FF0000"/>
                </a:solidFill>
              </a:rPr>
              <a:t>ɑɑ</a:t>
            </a:r>
            <a:r>
              <a:rPr lang="en-GB" dirty="0" err="1"/>
              <a:t>beʃo</a:t>
            </a:r>
            <a:r>
              <a:rPr lang="en-GB" dirty="0"/>
              <a:t> </a:t>
            </a:r>
            <a:r>
              <a:rPr lang="el-GR" dirty="0"/>
              <a:t>χ</a:t>
            </a:r>
            <a:r>
              <a:rPr lang="en-GB" dirty="0" err="1"/>
              <a:t>undi</a:t>
            </a:r>
            <a:r>
              <a:rPr lang="en-GB" dirty="0" smtClean="0"/>
              <a:t>?			</a:t>
            </a:r>
            <a:r>
              <a:rPr lang="en-GB" dirty="0"/>
              <a:t>*</a:t>
            </a:r>
            <a:r>
              <a:rPr lang="en-GB" dirty="0" err="1"/>
              <a:t>sur</a:t>
            </a:r>
            <a:r>
              <a:rPr lang="en-GB" dirty="0" err="1">
                <a:solidFill>
                  <a:srgbClr val="FF0000"/>
                </a:solidFill>
              </a:rPr>
              <a:t>ææ</a:t>
            </a:r>
            <a:r>
              <a:rPr lang="en-GB" dirty="0" err="1"/>
              <a:t>teʃo</a:t>
            </a:r>
            <a:r>
              <a:rPr lang="en-GB" dirty="0"/>
              <a:t> </a:t>
            </a:r>
            <a:r>
              <a:rPr lang="en-GB" dirty="0" err="1"/>
              <a:t>didi</a:t>
            </a:r>
            <a:r>
              <a:rPr lang="en-GB" dirty="0" smtClean="0"/>
              <a:t>?</a:t>
            </a:r>
            <a:endParaRPr lang="en-GB" dirty="0"/>
          </a:p>
          <a:p>
            <a:pPr marL="914400" lvl="2" indent="0">
              <a:buNone/>
            </a:pPr>
            <a:r>
              <a:rPr lang="en-GB" dirty="0"/>
              <a:t>*</a:t>
            </a:r>
            <a:r>
              <a:rPr lang="en-GB" dirty="0" err="1"/>
              <a:t>k</a:t>
            </a:r>
            <a:r>
              <a:rPr lang="en-GB" dirty="0" err="1">
                <a:solidFill>
                  <a:srgbClr val="FF0000"/>
                </a:solidFill>
              </a:rPr>
              <a:t>ee</a:t>
            </a:r>
            <a:r>
              <a:rPr lang="en-GB" dirty="0" err="1"/>
              <a:t>tɑbeʃo</a:t>
            </a:r>
            <a:r>
              <a:rPr lang="en-GB" dirty="0"/>
              <a:t> </a:t>
            </a:r>
            <a:r>
              <a:rPr lang="el-GR" dirty="0"/>
              <a:t>χ</a:t>
            </a:r>
            <a:r>
              <a:rPr lang="en-GB" dirty="0" err="1"/>
              <a:t>undi</a:t>
            </a:r>
            <a:r>
              <a:rPr lang="en-GB" dirty="0" smtClean="0"/>
              <a:t>?		</a:t>
            </a:r>
            <a:r>
              <a:rPr lang="en-GB" dirty="0" err="1"/>
              <a:t>s</a:t>
            </a:r>
            <a:r>
              <a:rPr lang="en-GB" dirty="0" err="1">
                <a:solidFill>
                  <a:srgbClr val="FF0000"/>
                </a:solidFill>
              </a:rPr>
              <a:t>uu</a:t>
            </a:r>
            <a:r>
              <a:rPr lang="en-GB" dirty="0" err="1"/>
              <a:t>ræteʃo</a:t>
            </a:r>
            <a:r>
              <a:rPr lang="en-GB" dirty="0"/>
              <a:t> </a:t>
            </a:r>
            <a:r>
              <a:rPr lang="en-GB" dirty="0" err="1"/>
              <a:t>didi</a:t>
            </a:r>
            <a:r>
              <a:rPr lang="en-GB" dirty="0" smtClean="0"/>
              <a:t>?</a:t>
            </a:r>
            <a:endParaRPr lang="en-GB" dirty="0"/>
          </a:p>
          <a:p>
            <a:pPr lvl="1"/>
            <a:r>
              <a:rPr lang="en-US" dirty="0" smtClean="0"/>
              <a:t>Short vowels can get deleted to avoid LL sequences:</a:t>
            </a:r>
          </a:p>
          <a:p>
            <a:pPr lvl="2"/>
            <a:r>
              <a:rPr lang="en-US" dirty="0" smtClean="0"/>
              <a:t>		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9C13-23C9-1B4F-9875-53EE1B6ED44E}" type="slidenum">
              <a:rPr lang="en-US" smtClean="0"/>
              <a:t>17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9980844"/>
              </p:ext>
            </p:extLst>
          </p:nvPr>
        </p:nvGraphicFramePr>
        <p:xfrm>
          <a:off x="1326045" y="4350108"/>
          <a:ext cx="6096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te.l</a:t>
                      </a:r>
                      <a:r>
                        <a:rPr lang="en-US" b="1" dirty="0" err="1" smtClean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en-US" dirty="0" err="1" smtClean="0"/>
                        <a:t>.vi.zi.jon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tel.vi.zi.jon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a.s</a:t>
                      </a:r>
                      <a:r>
                        <a:rPr lang="en-US" b="1" dirty="0" err="1" smtClean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en-US" dirty="0" err="1" smtClean="0"/>
                        <a:t>.t</a:t>
                      </a:r>
                      <a:r>
                        <a:rPr kumimoji="0" lang="en-GB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ɑ.mi.no.fen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as.t</a:t>
                      </a:r>
                      <a:r>
                        <a:rPr kumimoji="0" lang="en-GB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ɑ.mi.no.fen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</a:t>
                      </a:r>
                      <a:r>
                        <a:rPr kumimoji="0" lang="en-GB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æ.r</a:t>
                      </a:r>
                      <a:r>
                        <a:rPr kumimoji="0" lang="en-GB" b="1" i="0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e</a:t>
                      </a:r>
                      <a:r>
                        <a:rPr kumimoji="0" lang="en-GB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.kæt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</a:t>
                      </a:r>
                      <a:r>
                        <a:rPr kumimoji="0" lang="en-GB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ær.kæt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po.r</a:t>
                      </a:r>
                      <a:r>
                        <a:rPr lang="en-US" b="1" dirty="0" err="1" smtClean="0">
                          <a:solidFill>
                            <a:srgbClr val="FF0000"/>
                          </a:solidFill>
                        </a:rPr>
                        <a:t>o</a:t>
                      </a:r>
                      <a:r>
                        <a:rPr lang="en-US" dirty="0" err="1" smtClean="0"/>
                        <a:t>.fo.sor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por.fo.sor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en-GB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d͡ʒæ.r</a:t>
                      </a:r>
                      <a:r>
                        <a:rPr kumimoji="0" lang="en-GB" b="1" i="0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æ</a:t>
                      </a:r>
                      <a:r>
                        <a:rPr kumimoji="0" lang="en-GB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.jɑn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GB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d͡ʒær.jɑn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en-GB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æ.s</a:t>
                      </a:r>
                      <a:r>
                        <a:rPr kumimoji="0" lang="en-GB" b="1" i="0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æ</a:t>
                      </a:r>
                      <a:r>
                        <a:rPr kumimoji="0" lang="en-GB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.dol.lɑh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æs.dol.lɑh</a:t>
                      </a:r>
                      <a:endParaRPr lang="en-GB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20203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Spoken Persian’s metrical system is quantitative and uses the same metrical patterns as classical Persian.</a:t>
            </a:r>
          </a:p>
          <a:p>
            <a:r>
              <a:rPr lang="en-US" dirty="0" smtClean="0"/>
              <a:t>In the correspondence rules that map actual verses to abstract metrical patterns, spoken Persian uses a slightly different set of rules.</a:t>
            </a:r>
          </a:p>
          <a:p>
            <a:r>
              <a:rPr lang="en-US" dirty="0" smtClean="0"/>
              <a:t>The main distinctive feature of spoken Persian is that in its correspondence rules, it allows for traditionally “long” vowels to be parsed as short.</a:t>
            </a:r>
          </a:p>
          <a:p>
            <a:r>
              <a:rPr lang="en-US" dirty="0" smtClean="0"/>
              <a:t>The difference between the correspondence rules of the two “languages” is a reflection of the difference between their phonological systems.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9C13-23C9-1B4F-9875-53EE1B6ED44E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9180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 smtClean="0"/>
              <a:t>Thank you!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9C13-23C9-1B4F-9875-53EE1B6ED44E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8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dirty="0" smtClean="0"/>
              <a:t>Quantitative meters and vowel length</a:t>
            </a:r>
          </a:p>
          <a:p>
            <a: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dirty="0" smtClean="0"/>
              <a:t>Meter </a:t>
            </a:r>
            <a:r>
              <a:rPr lang="en-US" dirty="0" smtClean="0"/>
              <a:t>in Classical Persian poetry</a:t>
            </a:r>
          </a:p>
          <a:p>
            <a: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dirty="0" smtClean="0"/>
              <a:t>Meter </a:t>
            </a:r>
            <a:r>
              <a:rPr lang="en-US" dirty="0" smtClean="0"/>
              <a:t>in the poetry of spoken Persian</a:t>
            </a:r>
          </a:p>
          <a:p>
            <a:pPr lvl="1" indent="-342900"/>
            <a:r>
              <a:rPr lang="en-US" dirty="0" err="1" smtClean="0"/>
              <a:t>Vahidian’s</a:t>
            </a:r>
            <a:r>
              <a:rPr lang="en-US" dirty="0" smtClean="0"/>
              <a:t> theory</a:t>
            </a:r>
          </a:p>
          <a:p>
            <a:pPr lvl="1" indent="-342900"/>
            <a:r>
              <a:rPr lang="en-US" dirty="0" smtClean="0"/>
              <a:t>Tabibzadeh’s theory</a:t>
            </a:r>
          </a:p>
          <a:p>
            <a:pPr lvl="1" indent="-342900"/>
            <a:r>
              <a:rPr lang="en-US" dirty="0" smtClean="0"/>
              <a:t>The case for the quantitative interpretation</a:t>
            </a:r>
          </a:p>
          <a:p>
            <a:r>
              <a:rPr lang="en-US" dirty="0" smtClean="0"/>
              <a:t>Implications for how Persian vowel length is perceived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9C13-23C9-1B4F-9875-53EE1B6ED44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7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Quantitative meter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quantitative meters, syllable weight (number of </a:t>
            </a:r>
            <a:r>
              <a:rPr lang="en-US" dirty="0" err="1" smtClean="0"/>
              <a:t>moras</a:t>
            </a:r>
            <a:r>
              <a:rPr lang="en-US" dirty="0" smtClean="0"/>
              <a:t>) is crucial.</a:t>
            </a:r>
          </a:p>
          <a:p>
            <a:endParaRPr lang="en-US" dirty="0" smtClean="0"/>
          </a:p>
          <a:p>
            <a:r>
              <a:rPr lang="en-US" dirty="0" smtClean="0"/>
              <a:t>Both codas and vowel length affect syllable weight in most systems.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9C13-23C9-1B4F-9875-53EE1B6ED44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27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Meter in classical Persian poetry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classical Persian poetry, </a:t>
            </a:r>
            <a:r>
              <a:rPr lang="en-US" dirty="0" smtClean="0"/>
              <a:t>syllables </a:t>
            </a:r>
            <a:r>
              <a:rPr lang="en-US" dirty="0" smtClean="0"/>
              <a:t>can have three weights:</a:t>
            </a:r>
          </a:p>
          <a:p>
            <a:endParaRPr lang="en-US" dirty="0"/>
          </a:p>
          <a:p>
            <a:pPr lvl="1"/>
            <a:r>
              <a:rPr lang="en-US" dirty="0" smtClean="0"/>
              <a:t>Light(L)		CV					1 mora		e.g. /b</a:t>
            </a:r>
            <a:r>
              <a:rPr lang="da-DK" dirty="0" smtClean="0"/>
              <a:t>æ</a:t>
            </a:r>
            <a:r>
              <a:rPr lang="en-US" dirty="0" smtClean="0"/>
              <a:t>/</a:t>
            </a:r>
          </a:p>
          <a:p>
            <a:pPr lvl="1"/>
            <a:r>
              <a:rPr lang="en-US" dirty="0" smtClean="0"/>
              <a:t>Heavy (H)		CVC,CVV				2 morae		e.g. /b</a:t>
            </a:r>
            <a:r>
              <a:rPr lang="da-DK" dirty="0" smtClean="0"/>
              <a:t>æ</a:t>
            </a:r>
            <a:r>
              <a:rPr lang="en-US" dirty="0" smtClean="0"/>
              <a:t>d/, /b</a:t>
            </a:r>
            <a:r>
              <a:rPr lang="en-US" dirty="0"/>
              <a:t>i</a:t>
            </a:r>
            <a:r>
              <a:rPr lang="en-US" dirty="0" smtClean="0"/>
              <a:t>ː/</a:t>
            </a:r>
          </a:p>
          <a:p>
            <a:pPr lvl="1"/>
            <a:r>
              <a:rPr lang="en-US" dirty="0" err="1" smtClean="0"/>
              <a:t>Superheavy</a:t>
            </a:r>
            <a:r>
              <a:rPr lang="en-US" dirty="0" smtClean="0"/>
              <a:t> (S)	CVCC,CVVC,CVVCC		3 morae		e.g. /b</a:t>
            </a:r>
            <a:r>
              <a:rPr lang="da-DK" dirty="0" err="1" smtClean="0"/>
              <a:t>ædr</a:t>
            </a:r>
            <a:r>
              <a:rPr lang="da-DK" dirty="0" smtClean="0"/>
              <a:t>/, /</a:t>
            </a:r>
            <a:r>
              <a:rPr lang="da-DK" dirty="0" err="1" smtClean="0"/>
              <a:t>bɑʃ</a:t>
            </a:r>
            <a:r>
              <a:rPr lang="da-DK" dirty="0" smtClean="0"/>
              <a:t>/, /</a:t>
            </a:r>
            <a:r>
              <a:rPr lang="da-DK" dirty="0" err="1" smtClean="0"/>
              <a:t>bɑʃt</a:t>
            </a:r>
            <a:r>
              <a:rPr lang="da-DK" dirty="0" smtClean="0"/>
              <a:t>/</a:t>
            </a:r>
          </a:p>
          <a:p>
            <a:pPr lvl="1"/>
            <a:endParaRPr lang="da-DK" dirty="0"/>
          </a:p>
          <a:p>
            <a:pPr lvl="1"/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9C13-23C9-1B4F-9875-53EE1B6ED44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231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Meter </a:t>
            </a:r>
            <a:r>
              <a:rPr lang="en-US" dirty="0"/>
              <a:t>in classical Persian poetry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metrical pattern (i.e. a meter) is an arrangement of light and heavy syllables</a:t>
            </a:r>
            <a:r>
              <a:rPr lang="en-US" dirty="0" smtClean="0"/>
              <a:t>.</a:t>
            </a:r>
          </a:p>
          <a:p>
            <a:pPr marL="342900" lvl="1" indent="-342900"/>
            <a:r>
              <a:rPr lang="en-US" sz="1800" dirty="0" smtClean="0"/>
              <a:t>For </a:t>
            </a:r>
            <a:r>
              <a:rPr lang="en-US" sz="1800" dirty="0"/>
              <a:t>example, </a:t>
            </a:r>
            <a:r>
              <a:rPr lang="en-US" sz="1800" dirty="0" smtClean="0">
                <a:solidFill>
                  <a:schemeClr val="tx1"/>
                </a:solidFill>
              </a:rPr>
              <a:t>LLHH LLHH LLH </a:t>
            </a:r>
            <a:r>
              <a:rPr lang="en-US" sz="1800" dirty="0"/>
              <a:t>is a metrical </a:t>
            </a:r>
            <a:r>
              <a:rPr lang="en-US" sz="1800" dirty="0" smtClean="0"/>
              <a:t>pattern in classical Persian poetry.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Example verse:</a:t>
            </a:r>
          </a:p>
          <a:p>
            <a:pPr marL="342900" lvl="1" indent="-342900"/>
            <a:endParaRPr lang="en-US" sz="1800" dirty="0"/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0281000"/>
              </p:ext>
            </p:extLst>
          </p:nvPr>
        </p:nvGraphicFramePr>
        <p:xfrm>
          <a:off x="781934" y="4411991"/>
          <a:ext cx="8304197" cy="11125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754927"/>
                <a:gridCol w="754927"/>
                <a:gridCol w="754927"/>
                <a:gridCol w="754927"/>
                <a:gridCol w="754927"/>
                <a:gridCol w="754927"/>
                <a:gridCol w="754927"/>
                <a:gridCol w="754927"/>
                <a:gridCol w="754927"/>
                <a:gridCol w="653323"/>
                <a:gridCol w="85653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L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L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H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H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L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L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H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H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L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L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H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n-US" dirty="0" err="1" smtClean="0"/>
                        <a:t>mæ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n-US" dirty="0" smtClean="0"/>
                        <a:t>ne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r>
                        <a:rPr lang="en-US" dirty="0" smtClean="0">
                          <a:solidFill>
                            <a:srgbClr val="00B0F0"/>
                          </a:solidFill>
                        </a:rPr>
                        <a:t>iː</a:t>
                      </a:r>
                      <a:endParaRPr lang="en-US" dirty="0">
                        <a:solidFill>
                          <a:srgbClr val="00B0F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t͡ʃ</a:t>
                      </a:r>
                      <a:r>
                        <a:rPr lang="en-US" dirty="0" err="1" smtClean="0">
                          <a:solidFill>
                            <a:srgbClr val="00B0F0"/>
                          </a:solidFill>
                        </a:rPr>
                        <a:t>ɑ</a:t>
                      </a:r>
                      <a:r>
                        <a:rPr lang="en-US" dirty="0" smtClean="0">
                          <a:solidFill>
                            <a:srgbClr val="00B0F0"/>
                          </a:solidFill>
                        </a:rPr>
                        <a:t>ː</a:t>
                      </a:r>
                      <a:endParaRPr lang="en-US" dirty="0">
                        <a:solidFill>
                          <a:srgbClr val="00B0F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je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gæ</a:t>
                      </a:r>
                      <a:r>
                        <a:rPr lang="en-US" dirty="0" err="1" smtClean="0">
                          <a:solidFill>
                            <a:srgbClr val="00B050"/>
                          </a:solidFill>
                        </a:rPr>
                        <a:t>r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dæ</a:t>
                      </a:r>
                      <a:r>
                        <a:rPr lang="en-US" dirty="0" err="1" smtClean="0">
                          <a:solidFill>
                            <a:srgbClr val="00B050"/>
                          </a:solidFill>
                        </a:rPr>
                        <a:t>n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kæ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mæ</a:t>
                      </a:r>
                      <a:r>
                        <a:rPr lang="en-US" dirty="0" err="1" smtClean="0">
                          <a:solidFill>
                            <a:srgbClr val="00B050"/>
                          </a:solidFill>
                        </a:rPr>
                        <a:t>nd</a:t>
                      </a:r>
                      <a:endParaRPr lang="en-US" dirty="0" smtClean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t͡ʃe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ko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næ</a:t>
                      </a:r>
                      <a:r>
                        <a:rPr lang="en-US" dirty="0" err="1" smtClean="0">
                          <a:solidFill>
                            <a:srgbClr val="00B050"/>
                          </a:solidFill>
                        </a:rPr>
                        <a:t>m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gæ</a:t>
                      </a:r>
                      <a:r>
                        <a:rPr lang="en-US" dirty="0" err="1" smtClean="0">
                          <a:solidFill>
                            <a:srgbClr val="00B050"/>
                          </a:solidFill>
                        </a:rPr>
                        <a:t>r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</a:t>
                      </a:r>
                      <a:r>
                        <a:rPr lang="en-US" dirty="0" err="1" smtClean="0">
                          <a:solidFill>
                            <a:srgbClr val="00B0F0"/>
                          </a:solidFill>
                        </a:rPr>
                        <a:t>ɑ</a:t>
                      </a:r>
                      <a:r>
                        <a:rPr lang="en-US" dirty="0" smtClean="0">
                          <a:solidFill>
                            <a:srgbClr val="00B0F0"/>
                          </a:solidFill>
                        </a:rPr>
                        <a:t>ː</a:t>
                      </a:r>
                      <a:endParaRPr lang="en-US" dirty="0">
                        <a:solidFill>
                          <a:srgbClr val="00B0F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bæ</a:t>
                      </a:r>
                      <a:r>
                        <a:rPr lang="en-US" dirty="0" err="1" smtClean="0">
                          <a:solidFill>
                            <a:srgbClr val="00B050"/>
                          </a:solidFill>
                        </a:rPr>
                        <a:t>ʃ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næ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ræ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væ</a:t>
                      </a:r>
                      <a:r>
                        <a:rPr lang="en-US" dirty="0" err="1" smtClean="0">
                          <a:solidFill>
                            <a:srgbClr val="00B050"/>
                          </a:solidFill>
                        </a:rPr>
                        <a:t>m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9225" y="3378883"/>
            <a:ext cx="2696905" cy="883288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9C13-23C9-1B4F-9875-53EE1B6ED44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365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Meters vs. correspondence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dirty="0" smtClean="0"/>
              <a:t>Following Hayes (1979):</a:t>
            </a:r>
          </a:p>
          <a:p>
            <a: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</a:pPr>
            <a:endParaRPr lang="en-US" dirty="0"/>
          </a:p>
          <a:p>
            <a: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dirty="0" smtClean="0"/>
              <a:t>A metrical system has two parts:</a:t>
            </a:r>
          </a:p>
          <a:p>
            <a:pPr lvl="1" indent="-342900"/>
            <a:r>
              <a:rPr lang="en-US" dirty="0" smtClean="0"/>
              <a:t>1- The metrical patterns</a:t>
            </a:r>
          </a:p>
          <a:p>
            <a:pPr lvl="2" indent="-342900"/>
            <a:r>
              <a:rPr lang="en-US" dirty="0" smtClean="0"/>
              <a:t>e.g. “LHH LHH LHH LH” is a valid meter, but “LHH LHHH LHH LHHH” is not.</a:t>
            </a:r>
          </a:p>
          <a:p>
            <a:pPr lvl="1" indent="-342900"/>
            <a:r>
              <a:rPr lang="en-US" dirty="0" smtClean="0"/>
              <a:t>2- The correspondence rules.</a:t>
            </a:r>
          </a:p>
          <a:p>
            <a:pPr lvl="2" indent="-342900"/>
            <a:r>
              <a:rPr lang="en-US" dirty="0" smtClean="0"/>
              <a:t>e.g. /</a:t>
            </a:r>
            <a:r>
              <a:rPr lang="en-US" dirty="0" err="1" smtClean="0"/>
              <a:t>bæ</a:t>
            </a:r>
            <a:r>
              <a:rPr lang="en-US" dirty="0" smtClean="0"/>
              <a:t>/ counts as L but /</a:t>
            </a:r>
            <a:r>
              <a:rPr lang="en-US" dirty="0" err="1"/>
              <a:t>bɑ</a:t>
            </a:r>
            <a:r>
              <a:rPr lang="en-US" dirty="0" smtClean="0"/>
              <a:t>ː/ counts as H.</a:t>
            </a:r>
          </a:p>
          <a:p>
            <a:pPr lvl="2" indent="-342900"/>
            <a:endParaRPr lang="en-US" dirty="0"/>
          </a:p>
          <a:p>
            <a:r>
              <a:rPr lang="en-US" dirty="0" smtClean="0"/>
              <a:t>The correspondence rules are more closely related to the phonology of the specific language.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9C13-23C9-1B4F-9875-53EE1B6ED44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14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poetry of spoken Persian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Spoken Persian is a separate language with its own phonology.</a:t>
            </a:r>
          </a:p>
          <a:p>
            <a:endParaRPr lang="en-US" dirty="0" smtClean="0"/>
          </a:p>
          <a:p>
            <a:r>
              <a:rPr lang="en-US" dirty="0" smtClean="0"/>
              <a:t>The different phonology dictates a different set of correspondence rules.</a:t>
            </a:r>
          </a:p>
          <a:p>
            <a:endParaRPr lang="en-US" dirty="0" smtClean="0"/>
          </a:p>
          <a:p>
            <a:r>
              <a:rPr lang="en-US" dirty="0" smtClean="0"/>
              <a:t>The metrical patterns themselves do not differ between the poetry of spoken Persian and classical Persian poetry.</a:t>
            </a:r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9C13-23C9-1B4F-9875-53EE1B6ED44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792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poetry of spoken Persian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Technically speaking, the poetry of spoken Persian is the poetry of a different language, not a different style of poetry in the same language.</a:t>
            </a:r>
          </a:p>
          <a:p>
            <a:r>
              <a:rPr lang="en-US" dirty="0"/>
              <a:t>Poems of all kinds are produced in spoken Persian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Pop song lyrics (e.g. “</a:t>
            </a:r>
            <a:r>
              <a:rPr lang="en-US" dirty="0" err="1" smtClean="0"/>
              <a:t>goftam</a:t>
            </a:r>
            <a:r>
              <a:rPr lang="en-US" dirty="0" smtClean="0"/>
              <a:t> be </a:t>
            </a:r>
            <a:r>
              <a:rPr lang="en-US" dirty="0" err="1" smtClean="0"/>
              <a:t>xoda</a:t>
            </a:r>
            <a:r>
              <a:rPr lang="en-US" dirty="0" smtClean="0"/>
              <a:t> </a:t>
            </a:r>
            <a:r>
              <a:rPr lang="en-US" dirty="0" err="1" smtClean="0"/>
              <a:t>ghahr</a:t>
            </a:r>
            <a:r>
              <a:rPr lang="en-US" dirty="0" smtClean="0"/>
              <a:t> </a:t>
            </a:r>
            <a:r>
              <a:rPr lang="en-US" dirty="0" err="1" smtClean="0"/>
              <a:t>gonahe</a:t>
            </a:r>
            <a:r>
              <a:rPr lang="en-US" dirty="0" smtClean="0"/>
              <a:t>”, “</a:t>
            </a:r>
            <a:r>
              <a:rPr lang="en-US" dirty="0" err="1" smtClean="0"/>
              <a:t>jom’eh</a:t>
            </a:r>
            <a:r>
              <a:rPr lang="en-US" dirty="0" smtClean="0"/>
              <a:t> </a:t>
            </a:r>
            <a:r>
              <a:rPr lang="en-US" dirty="0" err="1" smtClean="0"/>
              <a:t>az</a:t>
            </a:r>
            <a:r>
              <a:rPr lang="en-US" dirty="0" smtClean="0"/>
              <a:t> </a:t>
            </a:r>
            <a:r>
              <a:rPr lang="en-US" dirty="0" err="1" smtClean="0"/>
              <a:t>abre</a:t>
            </a:r>
            <a:r>
              <a:rPr lang="en-US" dirty="0" smtClean="0"/>
              <a:t> </a:t>
            </a:r>
            <a:r>
              <a:rPr lang="en-US" dirty="0" err="1" smtClean="0"/>
              <a:t>siaa</a:t>
            </a:r>
            <a:r>
              <a:rPr lang="en-US" dirty="0" smtClean="0"/>
              <a:t> </a:t>
            </a:r>
            <a:r>
              <a:rPr lang="en-US" dirty="0" err="1" smtClean="0"/>
              <a:t>xun</a:t>
            </a:r>
            <a:r>
              <a:rPr lang="en-US" dirty="0" smtClean="0"/>
              <a:t> </a:t>
            </a:r>
            <a:r>
              <a:rPr lang="en-US" dirty="0" err="1" smtClean="0"/>
              <a:t>micheke</a:t>
            </a:r>
            <a:r>
              <a:rPr lang="en-US" dirty="0" smtClean="0"/>
              <a:t>”)</a:t>
            </a:r>
          </a:p>
          <a:p>
            <a:pPr lvl="1"/>
            <a:r>
              <a:rPr lang="en-US" dirty="0" smtClean="0"/>
              <a:t>Folktales (e.g. “</a:t>
            </a:r>
            <a:r>
              <a:rPr lang="en-US" dirty="0" err="1" smtClean="0"/>
              <a:t>kadooye</a:t>
            </a:r>
            <a:r>
              <a:rPr lang="en-US" dirty="0" smtClean="0"/>
              <a:t> </a:t>
            </a:r>
            <a:r>
              <a:rPr lang="en-US" dirty="0" err="1" smtClean="0"/>
              <a:t>ghelghelezan</a:t>
            </a:r>
            <a:r>
              <a:rPr lang="en-US" dirty="0" smtClean="0"/>
              <a:t>”)</a:t>
            </a:r>
          </a:p>
          <a:p>
            <a:pPr lvl="1"/>
            <a:r>
              <a:rPr lang="en-US" dirty="0" smtClean="0"/>
              <a:t>Children’s songs (e.g. “</a:t>
            </a:r>
            <a:r>
              <a:rPr lang="en-US" dirty="0" err="1" smtClean="0"/>
              <a:t>hasani</a:t>
            </a:r>
            <a:r>
              <a:rPr lang="en-US" dirty="0" smtClean="0"/>
              <a:t> </a:t>
            </a:r>
            <a:r>
              <a:rPr lang="en-US" dirty="0" err="1" smtClean="0"/>
              <a:t>nagoo</a:t>
            </a:r>
            <a:r>
              <a:rPr lang="en-US" dirty="0" smtClean="0"/>
              <a:t> </a:t>
            </a:r>
            <a:r>
              <a:rPr lang="en-US" dirty="0" err="1" smtClean="0"/>
              <a:t>balaa</a:t>
            </a:r>
            <a:r>
              <a:rPr lang="en-US" dirty="0" smtClean="0"/>
              <a:t> </a:t>
            </a:r>
            <a:r>
              <a:rPr lang="en-US" dirty="0" err="1" smtClean="0"/>
              <a:t>begoo</a:t>
            </a:r>
            <a:r>
              <a:rPr lang="en-US" dirty="0" smtClean="0"/>
              <a:t>”)</a:t>
            </a:r>
          </a:p>
          <a:p>
            <a:pPr lvl="1"/>
            <a:r>
              <a:rPr lang="en-US" dirty="0" smtClean="0"/>
              <a:t>High-register poetry (e.g. “</a:t>
            </a:r>
            <a:r>
              <a:rPr lang="en-US" dirty="0" err="1" smtClean="0"/>
              <a:t>Paria</a:t>
            </a:r>
            <a:r>
              <a:rPr lang="en-US" dirty="0" smtClean="0"/>
              <a:t>” by Ahmad </a:t>
            </a:r>
            <a:r>
              <a:rPr lang="en-US" dirty="0" err="1" smtClean="0"/>
              <a:t>Shamlu</a:t>
            </a:r>
            <a:r>
              <a:rPr lang="en-US" dirty="0" smtClean="0"/>
              <a:t>, “Ali </a:t>
            </a:r>
            <a:r>
              <a:rPr lang="en-US" dirty="0" err="1" smtClean="0"/>
              <a:t>Kuchike</a:t>
            </a:r>
            <a:r>
              <a:rPr lang="en-US" dirty="0" smtClean="0"/>
              <a:t>” by </a:t>
            </a:r>
            <a:r>
              <a:rPr lang="en-US" dirty="0" err="1" smtClean="0"/>
              <a:t>Forough</a:t>
            </a:r>
            <a:r>
              <a:rPr lang="en-US" dirty="0" smtClean="0"/>
              <a:t> </a:t>
            </a:r>
            <a:r>
              <a:rPr lang="en-US" dirty="0" err="1" smtClean="0"/>
              <a:t>Farrokhzad</a:t>
            </a:r>
            <a:r>
              <a:rPr lang="en-US" dirty="0" smtClean="0"/>
              <a:t>)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9C13-23C9-1B4F-9875-53EE1B6ED44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382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poetry of spoken Persian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main difference between the correspondence rules of classical Persian and spoken Persian is how vowel length is treated.</a:t>
            </a:r>
          </a:p>
          <a:p>
            <a:endParaRPr lang="en-US" dirty="0"/>
          </a:p>
          <a:p>
            <a:r>
              <a:rPr lang="en-US" dirty="0" smtClean="0"/>
              <a:t>In written Persian, the vowels are divided into two groups based on length:</a:t>
            </a:r>
          </a:p>
          <a:p>
            <a:pPr lvl="1"/>
            <a:r>
              <a:rPr lang="en-US" dirty="0" smtClean="0"/>
              <a:t>Long vowels:	/</a:t>
            </a:r>
            <a:r>
              <a:rPr lang="is-IS" dirty="0"/>
              <a:t>ɑː  uː  i</a:t>
            </a:r>
            <a:r>
              <a:rPr lang="is-IS" dirty="0" smtClean="0"/>
              <a:t>ː</a:t>
            </a:r>
            <a:r>
              <a:rPr lang="en-US" dirty="0" smtClean="0"/>
              <a:t>/</a:t>
            </a:r>
          </a:p>
          <a:p>
            <a:pPr lvl="1"/>
            <a:r>
              <a:rPr lang="en-US" dirty="0" smtClean="0"/>
              <a:t>Short vowels:	/</a:t>
            </a:r>
            <a:r>
              <a:rPr lang="it-IT" dirty="0" err="1"/>
              <a:t>æ</a:t>
            </a:r>
            <a:r>
              <a:rPr lang="it-IT" dirty="0"/>
              <a:t> </a:t>
            </a:r>
            <a:r>
              <a:rPr lang="it-IT" dirty="0" smtClean="0"/>
              <a:t> e  o</a:t>
            </a:r>
            <a:r>
              <a:rPr lang="is-IS" dirty="0" smtClean="0"/>
              <a:t>/</a:t>
            </a:r>
          </a:p>
          <a:p>
            <a:r>
              <a:rPr lang="it-IT" dirty="0" smtClean="0"/>
              <a:t>In </a:t>
            </a:r>
            <a:r>
              <a:rPr lang="it-IT" dirty="0" err="1" smtClean="0"/>
              <a:t>spoken</a:t>
            </a:r>
            <a:r>
              <a:rPr lang="it-IT" dirty="0" smtClean="0"/>
              <a:t> Persian, the long </a:t>
            </a:r>
            <a:r>
              <a:rPr lang="it-IT" dirty="0" err="1" smtClean="0"/>
              <a:t>vowels</a:t>
            </a:r>
            <a:r>
              <a:rPr lang="it-IT" dirty="0"/>
              <a:t> </a:t>
            </a:r>
            <a:r>
              <a:rPr lang="it-IT" i="1" dirty="0" smtClean="0"/>
              <a:t>can </a:t>
            </a:r>
            <a:r>
              <a:rPr lang="it-IT" dirty="0" err="1" smtClean="0"/>
              <a:t>behave</a:t>
            </a:r>
            <a:r>
              <a:rPr lang="it-IT" dirty="0" smtClean="0"/>
              <a:t> </a:t>
            </a:r>
            <a:r>
              <a:rPr lang="it-IT" dirty="0" err="1" smtClean="0"/>
              <a:t>as</a:t>
            </a:r>
            <a:r>
              <a:rPr lang="it-IT" dirty="0" smtClean="0"/>
              <a:t> short </a:t>
            </a:r>
            <a:r>
              <a:rPr lang="it-IT" dirty="0" err="1" smtClean="0"/>
              <a:t>vowels</a:t>
            </a:r>
            <a:r>
              <a:rPr lang="it-IT" dirty="0" smtClean="0"/>
              <a:t>.</a:t>
            </a:r>
            <a:endParaRPr lang="is-I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9C13-23C9-1B4F-9875-53EE1B6ED44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48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350</TotalTime>
  <Words>1175</Words>
  <Application>Microsoft Macintosh PowerPoint</Application>
  <PresentationFormat>Widescreen</PresentationFormat>
  <Paragraphs>262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Calibri</vt:lpstr>
      <vt:lpstr>Trebuchet MS</vt:lpstr>
      <vt:lpstr>Wingdings 3</vt:lpstr>
      <vt:lpstr>Arial</vt:lpstr>
      <vt:lpstr>Facet</vt:lpstr>
      <vt:lpstr>The quantitative nature of meters in Persian folk songs and pop song lyrics </vt:lpstr>
      <vt:lpstr>Outline</vt:lpstr>
      <vt:lpstr>Quantitative meter</vt:lpstr>
      <vt:lpstr>Meter in classical Persian poetry</vt:lpstr>
      <vt:lpstr>Meter in classical Persian poetry</vt:lpstr>
      <vt:lpstr>Meters vs. correspondence rules</vt:lpstr>
      <vt:lpstr>The poetry of spoken Persian</vt:lpstr>
      <vt:lpstr>The poetry of spoken Persian</vt:lpstr>
      <vt:lpstr>The poetry of spoken Persian</vt:lpstr>
      <vt:lpstr>Comparison</vt:lpstr>
      <vt:lpstr>Another example</vt:lpstr>
      <vt:lpstr>Previous works</vt:lpstr>
      <vt:lpstr>An example by Tabibzadeh (2003)</vt:lpstr>
      <vt:lpstr>Is this theory falsifiable?</vt:lpstr>
      <vt:lpstr>Other differences in the system</vt:lpstr>
      <vt:lpstr>Implications for how Persian vowel length is perceived</vt:lpstr>
      <vt:lpstr>Implications for how Persian vowel length is perceived</vt:lpstr>
      <vt:lpstr>Summary</vt:lpstr>
      <vt:lpstr>PowerPoint Presentation</vt:lpstr>
    </vt:vector>
  </TitlesOfParts>
  <Company/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quantitative nature of meters in Persian folk songs and pop song lyrics </dc:title>
  <dc:creator>Mohsen Mahdavi Mazdeh</dc:creator>
  <cp:lastModifiedBy>Mohsen Mahdavi Mazdeh</cp:lastModifiedBy>
  <cp:revision>47</cp:revision>
  <dcterms:created xsi:type="dcterms:W3CDTF">2017-04-27T02:10:01Z</dcterms:created>
  <dcterms:modified xsi:type="dcterms:W3CDTF">2017-04-27T08:01:45Z</dcterms:modified>
</cp:coreProperties>
</file>