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2" r:id="rId34"/>
    <p:sldId id="293" r:id="rId35"/>
    <p:sldId id="294" r:id="rId36"/>
    <p:sldId id="295" r:id="rId37"/>
    <p:sldId id="297" r:id="rId38"/>
    <p:sldId id="298" r:id="rId39"/>
    <p:sldId id="299" r:id="rId40"/>
    <p:sldId id="300" r:id="rId41"/>
    <p:sldId id="301"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7" r:id="rId58"/>
    <p:sldId id="367" r:id="rId59"/>
    <p:sldId id="318" r:id="rId60"/>
    <p:sldId id="319" r:id="rId61"/>
    <p:sldId id="320" r:id="rId62"/>
    <p:sldId id="321" r:id="rId63"/>
    <p:sldId id="322" r:id="rId64"/>
    <p:sldId id="323" r:id="rId65"/>
    <p:sldId id="324" r:id="rId66"/>
    <p:sldId id="325" r:id="rId67"/>
    <p:sldId id="326" r:id="rId68"/>
    <p:sldId id="327" r:id="rId69"/>
    <p:sldId id="331" r:id="rId70"/>
    <p:sldId id="332" r:id="rId71"/>
    <p:sldId id="335" r:id="rId72"/>
    <p:sldId id="336" r:id="rId73"/>
    <p:sldId id="337" r:id="rId74"/>
    <p:sldId id="338" r:id="rId75"/>
    <p:sldId id="339" r:id="rId76"/>
    <p:sldId id="340" r:id="rId77"/>
    <p:sldId id="341" r:id="rId78"/>
    <p:sldId id="342" r:id="rId79"/>
    <p:sldId id="343" r:id="rId80"/>
    <p:sldId id="344" r:id="rId81"/>
    <p:sldId id="345" r:id="rId82"/>
    <p:sldId id="346" r:id="rId83"/>
    <p:sldId id="347" r:id="rId84"/>
    <p:sldId id="348" r:id="rId85"/>
    <p:sldId id="349" r:id="rId86"/>
    <p:sldId id="350" r:id="rId87"/>
    <p:sldId id="351" r:id="rId88"/>
    <p:sldId id="352" r:id="rId89"/>
    <p:sldId id="353" r:id="rId90"/>
    <p:sldId id="354" r:id="rId91"/>
    <p:sldId id="257" r:id="rId92"/>
    <p:sldId id="258" r:id="rId93"/>
    <p:sldId id="355" r:id="rId94"/>
    <p:sldId id="356" r:id="rId95"/>
    <p:sldId id="357" r:id="rId96"/>
    <p:sldId id="358" r:id="rId97"/>
    <p:sldId id="368" r:id="rId98"/>
    <p:sldId id="371" r:id="rId99"/>
    <p:sldId id="369" r:id="rId100"/>
    <p:sldId id="370" r:id="rId101"/>
    <p:sldId id="360" r:id="rId102"/>
    <p:sldId id="361" r:id="rId103"/>
    <p:sldId id="362" r:id="rId104"/>
    <p:sldId id="364" r:id="rId105"/>
    <p:sldId id="365" r:id="rId106"/>
    <p:sldId id="366" r:id="rId10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239"/>
    <p:restoredTop sz="94666"/>
  </p:normalViewPr>
  <p:slideViewPr>
    <p:cSldViewPr snapToGrid="0" snapToObjects="1">
      <p:cViewPr>
        <p:scale>
          <a:sx n="67" d="100"/>
          <a:sy n="67" d="100"/>
        </p:scale>
        <p:origin x="168"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presProps" Target="presProps.xml"/><Relationship Id="rId109"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theme" Target="theme/theme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4/27/17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4/27/17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4/27/17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4/27/17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4/27/17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4/27/17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1sg.dat.cl/" TargetMode="Externa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3851" y="1415441"/>
            <a:ext cx="9650761" cy="2630466"/>
          </a:xfrm>
        </p:spPr>
        <p:txBody>
          <a:bodyPr>
            <a:normAutofit/>
          </a:bodyPr>
          <a:lstStyle/>
          <a:p>
            <a:pPr algn="ctr"/>
            <a:r>
              <a:rPr lang="en-US" sz="2800" dirty="0"/>
              <a:t>Another Look at Persian </a:t>
            </a:r>
            <a:r>
              <a:rPr lang="en-US" sz="2800" dirty="0" err="1"/>
              <a:t>Râ</a:t>
            </a:r>
            <a:r>
              <a:rPr lang="en-US" sz="2800"/>
              <a:t>: A Single Formal Analysis of a Multi-Functional </a:t>
            </a:r>
            <a:r>
              <a:rPr lang="en-US" sz="2800" smtClean="0"/>
              <a:t>Morpheme</a:t>
            </a:r>
            <a:r>
              <a:rPr lang="en-US" sz="2800"/>
              <a:t/>
            </a:r>
            <a:br>
              <a:rPr lang="en-US" sz="2800"/>
            </a:br>
            <a:r>
              <a:rPr lang="en-US" sz="2800" err="1"/>
              <a:t>Simin</a:t>
            </a:r>
            <a:r>
              <a:rPr lang="en-US" sz="2800"/>
              <a:t> </a:t>
            </a:r>
            <a:r>
              <a:rPr lang="en-US" sz="2800" err="1" smtClean="0"/>
              <a:t>Karimi</a:t>
            </a:r>
            <a:r>
              <a:rPr lang="en-US" sz="2800"/>
              <a:t/>
            </a:r>
            <a:br>
              <a:rPr lang="en-US" sz="2800"/>
            </a:br>
            <a:r>
              <a:rPr lang="en-US" sz="2800"/>
              <a:t>With Ryan Walter Smith and Mohsen </a:t>
            </a:r>
            <a:r>
              <a:rPr lang="en-US" sz="2800" err="1"/>
              <a:t>Mahdavi</a:t>
            </a:r>
            <a:r>
              <a:rPr lang="en-US" sz="2800"/>
              <a:t/>
            </a:r>
            <a:br>
              <a:rPr lang="en-US" sz="2800"/>
            </a:br>
            <a:r>
              <a:rPr lang="en-US" sz="2800"/>
              <a:t>University of Arizona</a:t>
            </a:r>
          </a:p>
        </p:txBody>
      </p:sp>
      <p:sp>
        <p:nvSpPr>
          <p:cNvPr id="3" name="Subtitle 2"/>
          <p:cNvSpPr>
            <a:spLocks noGrp="1"/>
          </p:cNvSpPr>
          <p:nvPr>
            <p:ph type="subTitle" idx="1"/>
          </p:nvPr>
        </p:nvSpPr>
        <p:spPr>
          <a:xfrm>
            <a:off x="2404997" y="4446741"/>
            <a:ext cx="9099615" cy="1456922"/>
          </a:xfrm>
        </p:spPr>
        <p:txBody>
          <a:bodyPr/>
          <a:lstStyle/>
          <a:p>
            <a:pPr algn="ctr"/>
            <a:r>
              <a:rPr lang="en-US"/>
              <a:t>NACIL 1</a:t>
            </a:r>
          </a:p>
          <a:p>
            <a:pPr algn="ctr"/>
            <a:r>
              <a:rPr lang="en-US"/>
              <a:t>Stony Brook University</a:t>
            </a:r>
          </a:p>
          <a:p>
            <a:pPr algn="ctr"/>
            <a:r>
              <a:rPr lang="en-US"/>
              <a:t>April 28-30, 2017</a:t>
            </a:r>
          </a:p>
        </p:txBody>
      </p:sp>
    </p:spTree>
    <p:extLst>
      <p:ext uri="{BB962C8B-B14F-4D97-AF65-F5344CB8AC3E}">
        <p14:creationId xmlns:p14="http://schemas.microsoft.com/office/powerpoint/2010/main" val="20661952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pPr lvl="0"/>
            <a:r>
              <a:rPr lang="en-US" sz="2000"/>
              <a:t>The theory adopted in this article predicts that raised subjects of embedded clauses may only appear with </a:t>
            </a:r>
            <a:r>
              <a:rPr lang="en-US" sz="2000" i="1"/>
              <a:t>-</a:t>
            </a:r>
            <a:r>
              <a:rPr lang="en-US" sz="2000" i="1" err="1"/>
              <a:t>râ</a:t>
            </a:r>
            <a:r>
              <a:rPr lang="en-US" sz="2000"/>
              <a:t> if the matrix verb introduces an external argument.  We show that this predication is borne out.</a:t>
            </a:r>
          </a:p>
          <a:p>
            <a:r>
              <a:rPr lang="en-US" sz="2000"/>
              <a:t> </a:t>
            </a:r>
          </a:p>
          <a:p>
            <a:pPr lvl="0"/>
            <a:r>
              <a:rPr lang="en-US" sz="2000"/>
              <a:t>Finally, the analysis is extended to those cases in Modern Classical Persian where –</a:t>
            </a:r>
            <a:r>
              <a:rPr lang="en-US" sz="2000" i="1" err="1"/>
              <a:t>râ</a:t>
            </a:r>
            <a:r>
              <a:rPr lang="en-US" sz="2000" i="1"/>
              <a:t> </a:t>
            </a:r>
            <a:r>
              <a:rPr lang="en-US" sz="2000"/>
              <a:t>marks a variety of DPs other than objects.  </a:t>
            </a:r>
          </a:p>
          <a:p>
            <a:endParaRPr lang="en-US"/>
          </a:p>
        </p:txBody>
      </p:sp>
    </p:spTree>
    <p:extLst>
      <p:ext uri="{BB962C8B-B14F-4D97-AF65-F5344CB8AC3E}">
        <p14:creationId xmlns:p14="http://schemas.microsoft.com/office/powerpoint/2010/main" val="75315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6000" dirty="0" smtClean="0">
                <a:solidFill>
                  <a:schemeClr val="accent1"/>
                </a:solidFill>
              </a:rPr>
              <a:t>THANK YOU</a:t>
            </a:r>
          </a:p>
        </p:txBody>
      </p:sp>
    </p:spTree>
    <p:extLst>
      <p:ext uri="{BB962C8B-B14F-4D97-AF65-F5344CB8AC3E}">
        <p14:creationId xmlns:p14="http://schemas.microsoft.com/office/powerpoint/2010/main" val="116167924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References</a:t>
            </a:r>
            <a:r>
              <a:rPr lang="en-US"/>
              <a:t/>
            </a:r>
            <a:br>
              <a:rPr lang="en-US"/>
            </a:br>
            <a:r>
              <a:rPr lang="en-US"/>
              <a:t/>
            </a:r>
            <a:br>
              <a:rPr lang="en-US"/>
            </a:br>
            <a:endParaRPr lang="en-US"/>
          </a:p>
        </p:txBody>
      </p:sp>
      <p:sp>
        <p:nvSpPr>
          <p:cNvPr id="3" name="Content Placeholder 2"/>
          <p:cNvSpPr>
            <a:spLocks noGrp="1"/>
          </p:cNvSpPr>
          <p:nvPr>
            <p:ph idx="1"/>
          </p:nvPr>
        </p:nvSpPr>
        <p:spPr/>
        <p:txBody>
          <a:bodyPr>
            <a:normAutofit/>
          </a:bodyPr>
          <a:lstStyle/>
          <a:p>
            <a:r>
              <a:rPr lang="en-US" b="1" i="1"/>
              <a:t>Baker, Mark </a:t>
            </a:r>
            <a:r>
              <a:rPr lang="en-US"/>
              <a:t>2017</a:t>
            </a:r>
            <a:r>
              <a:rPr lang="en-US" i="1"/>
              <a:t>. </a:t>
            </a:r>
            <a:r>
              <a:rPr lang="en-US"/>
              <a:t>Structural Case: A Realm of Syntactic </a:t>
            </a:r>
            <a:r>
              <a:rPr lang="en-US" err="1"/>
              <a:t>Microparameters</a:t>
            </a:r>
            <a:r>
              <a:rPr lang="en-US"/>
              <a:t>.  To appear in S. </a:t>
            </a:r>
            <a:r>
              <a:rPr lang="en-US" err="1" smtClean="0"/>
              <a:t>Karimi</a:t>
            </a:r>
            <a:r>
              <a:rPr lang="en-US" smtClean="0"/>
              <a:t> </a:t>
            </a:r>
            <a:r>
              <a:rPr lang="en-US"/>
              <a:t>and Massimo </a:t>
            </a:r>
            <a:r>
              <a:rPr lang="en-US" err="1"/>
              <a:t>Piattelli-Montabelli</a:t>
            </a:r>
            <a:r>
              <a:rPr lang="en-US"/>
              <a:t> (</a:t>
            </a:r>
            <a:r>
              <a:rPr lang="en-US" err="1"/>
              <a:t>eds</a:t>
            </a:r>
            <a:r>
              <a:rPr lang="en-US"/>
              <a:t>) </a:t>
            </a:r>
            <a:r>
              <a:rPr lang="en-US" i="1"/>
              <a:t>Parameters, what are they, where are they?</a:t>
            </a:r>
            <a:r>
              <a:rPr lang="en-US" b="1" i="1"/>
              <a:t> </a:t>
            </a:r>
            <a:r>
              <a:rPr lang="en-US"/>
              <a:t>  </a:t>
            </a:r>
            <a:r>
              <a:rPr lang="en-US" smtClean="0"/>
              <a:t>Special </a:t>
            </a:r>
            <a:r>
              <a:rPr lang="en-US"/>
              <a:t>volume of </a:t>
            </a:r>
            <a:r>
              <a:rPr lang="en-US" i="1"/>
              <a:t>Linguistic Analysis</a:t>
            </a:r>
            <a:r>
              <a:rPr lang="en-US"/>
              <a:t>:  </a:t>
            </a:r>
          </a:p>
          <a:p>
            <a:r>
              <a:rPr lang="en-US" b="1" i="1"/>
              <a:t>Baker and </a:t>
            </a:r>
            <a:r>
              <a:rPr lang="en-US" b="1" i="1" err="1"/>
              <a:t>Vinokurova</a:t>
            </a:r>
            <a:r>
              <a:rPr lang="en-US" b="1" i="1"/>
              <a:t> </a:t>
            </a:r>
            <a:r>
              <a:rPr lang="en-US"/>
              <a:t>2010. Two modalities of Case assignment: Case in Sakha. </a:t>
            </a:r>
            <a:r>
              <a:rPr lang="en-US" i="1"/>
              <a:t>Natural </a:t>
            </a:r>
            <a:r>
              <a:rPr lang="en-US" i="1" smtClean="0"/>
              <a:t>Language </a:t>
            </a:r>
            <a:r>
              <a:rPr lang="en-US" i="1"/>
              <a:t>&amp; Linguistic Theory </a:t>
            </a:r>
            <a:r>
              <a:rPr lang="en-US"/>
              <a:t>28:593–642. </a:t>
            </a:r>
            <a:r>
              <a:rPr lang="en-US" i="1"/>
              <a:t>	</a:t>
            </a:r>
            <a:endParaRPr lang="en-US" i="1" smtClean="0"/>
          </a:p>
          <a:p>
            <a:r>
              <a:rPr lang="en-US" i="1"/>
              <a:t>	</a:t>
            </a:r>
            <a:r>
              <a:rPr lang="en-US" b="1" i="1" err="1" smtClean="0"/>
              <a:t>Benveniste</a:t>
            </a:r>
            <a:r>
              <a:rPr lang="en-US"/>
              <a:t>, </a:t>
            </a:r>
            <a:r>
              <a:rPr lang="en-US" b="1" i="1"/>
              <a:t>Emile</a:t>
            </a:r>
            <a:r>
              <a:rPr lang="en-US"/>
              <a:t> 1966. </a:t>
            </a:r>
            <a:r>
              <a:rPr lang="en-US" i="1" err="1"/>
              <a:t>Problèmes</a:t>
            </a:r>
            <a:r>
              <a:rPr lang="en-US" i="1"/>
              <a:t> de </a:t>
            </a:r>
            <a:r>
              <a:rPr lang="en-US" i="1" err="1"/>
              <a:t>linguistique</a:t>
            </a:r>
            <a:r>
              <a:rPr lang="en-US" i="1"/>
              <a:t> </a:t>
            </a:r>
            <a:r>
              <a:rPr lang="en-US" i="1" err="1"/>
              <a:t>générale</a:t>
            </a:r>
            <a:r>
              <a:rPr lang="en-US" i="1"/>
              <a:t>. </a:t>
            </a:r>
            <a:r>
              <a:rPr lang="en-US"/>
              <a:t>Paris: </a:t>
            </a:r>
            <a:r>
              <a:rPr lang="en-US" err="1"/>
              <a:t>Gallimard</a:t>
            </a:r>
            <a:r>
              <a:rPr lang="en-US"/>
              <a:t>.</a:t>
            </a:r>
            <a:r>
              <a:rPr lang="en-US" i="1"/>
              <a:t> 	               </a:t>
            </a:r>
            <a:endParaRPr lang="en-US" i="1" smtClean="0"/>
          </a:p>
          <a:p>
            <a:r>
              <a:rPr lang="en-US" b="1" i="1" smtClean="0"/>
              <a:t>Bhatt</a:t>
            </a:r>
            <a:r>
              <a:rPr lang="en-US" b="1" i="1"/>
              <a:t>, Rajesh</a:t>
            </a:r>
            <a:r>
              <a:rPr lang="en-US"/>
              <a:t>. 2007. </a:t>
            </a:r>
            <a:r>
              <a:rPr lang="en-US" err="1"/>
              <a:t>Unaccusativity</a:t>
            </a:r>
            <a:r>
              <a:rPr lang="en-US"/>
              <a:t> and case licensing. Talk presented at McGill University.     </a:t>
            </a:r>
            <a:endParaRPr lang="en-US" smtClean="0"/>
          </a:p>
          <a:p>
            <a:r>
              <a:rPr lang="en-US" smtClean="0"/>
              <a:t> </a:t>
            </a:r>
            <a:r>
              <a:rPr lang="en-US" b="1" i="1"/>
              <a:t>Browne, W.</a:t>
            </a:r>
            <a:r>
              <a:rPr lang="en-US"/>
              <a:t> 1970.  More on definiteness marker: interrogatives in Persian.  </a:t>
            </a:r>
            <a:r>
              <a:rPr lang="en-US" i="1"/>
              <a:t>Linguistic Inquiry</a:t>
            </a:r>
            <a:r>
              <a:rPr lang="en-US"/>
              <a:t> 1: 	359-63.  </a:t>
            </a:r>
            <a:endParaRPr lang="en-US" smtClean="0"/>
          </a:p>
        </p:txBody>
      </p:sp>
    </p:spTree>
    <p:extLst>
      <p:ext uri="{BB962C8B-B14F-4D97-AF65-F5344CB8AC3E}">
        <p14:creationId xmlns:p14="http://schemas.microsoft.com/office/powerpoint/2010/main" val="136873435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References</a:t>
            </a:r>
            <a:r>
              <a:rPr lang="en-US"/>
              <a:t/>
            </a:r>
            <a:br>
              <a:rPr lang="en-US"/>
            </a:br>
            <a:r>
              <a:rPr lang="en-US"/>
              <a:t/>
            </a:r>
            <a:br>
              <a:rPr lang="en-US"/>
            </a:br>
            <a:endParaRPr lang="en-US"/>
          </a:p>
        </p:txBody>
      </p:sp>
      <p:sp>
        <p:nvSpPr>
          <p:cNvPr id="3" name="Content Placeholder 2"/>
          <p:cNvSpPr>
            <a:spLocks noGrp="1"/>
          </p:cNvSpPr>
          <p:nvPr>
            <p:ph idx="1"/>
          </p:nvPr>
        </p:nvSpPr>
        <p:spPr/>
        <p:txBody>
          <a:bodyPr/>
          <a:lstStyle/>
          <a:p>
            <a:r>
              <a:rPr lang="en-US" b="1" i="1"/>
              <a:t>Brunner, C. J</a:t>
            </a:r>
            <a:r>
              <a:rPr lang="en-US"/>
              <a:t>. 1977. </a:t>
            </a:r>
            <a:r>
              <a:rPr lang="en-US" i="1"/>
              <a:t>A syntax of western Middle Iranian</a:t>
            </a:r>
            <a:r>
              <a:rPr lang="en-US"/>
              <a:t> (No. 3). New York: Caravan Books.</a:t>
            </a:r>
          </a:p>
          <a:p>
            <a:r>
              <a:rPr lang="en-US" b="1" i="1" err="1"/>
              <a:t>Burzio</a:t>
            </a:r>
            <a:r>
              <a:rPr lang="en-US" b="1" i="1"/>
              <a:t>, Luigi</a:t>
            </a:r>
            <a:r>
              <a:rPr lang="en-US"/>
              <a:t>  1986.	</a:t>
            </a:r>
            <a:r>
              <a:rPr lang="en-US" i="1"/>
              <a:t>Italian Syntax</a:t>
            </a:r>
            <a:r>
              <a:rPr lang="en-US"/>
              <a:t>.  Dordrecht: </a:t>
            </a:r>
            <a:r>
              <a:rPr lang="en-US" err="1"/>
              <a:t>Reidel</a:t>
            </a:r>
            <a:r>
              <a:rPr lang="en-US"/>
              <a:t>.</a:t>
            </a:r>
          </a:p>
          <a:p>
            <a:r>
              <a:rPr lang="en-US" b="1" i="1"/>
              <a:t>Cinque, </a:t>
            </a:r>
            <a:r>
              <a:rPr lang="en-US" b="1" i="1" err="1"/>
              <a:t>Guglielmo</a:t>
            </a:r>
            <a:r>
              <a:rPr lang="en-US"/>
              <a:t> 1999.</a:t>
            </a:r>
            <a:r>
              <a:rPr lang="en-US" b="1"/>
              <a:t>  </a:t>
            </a:r>
            <a:r>
              <a:rPr lang="en-US" i="1"/>
              <a:t>Adverbs and Functional Heads: A Cross-Linguistic Perspective</a:t>
            </a:r>
            <a:r>
              <a:rPr lang="en-US"/>
              <a:t>.  New </a:t>
            </a:r>
            <a:r>
              <a:rPr lang="en-US" smtClean="0"/>
              <a:t>York/Oxford</a:t>
            </a:r>
            <a:r>
              <a:rPr lang="en-US"/>
              <a:t>: Oxford University Press.</a:t>
            </a:r>
          </a:p>
          <a:p>
            <a:r>
              <a:rPr lang="en-US" b="1" i="1"/>
              <a:t>Chomsky, Noam</a:t>
            </a:r>
            <a:r>
              <a:rPr lang="en-US"/>
              <a:t> 2001.  Derivation by phase.  In </a:t>
            </a:r>
            <a:r>
              <a:rPr lang="en-US" i="1"/>
              <a:t>Ken Hale: A life in language,</a:t>
            </a:r>
            <a:r>
              <a:rPr lang="en-US"/>
              <a:t> M. </a:t>
            </a:r>
            <a:r>
              <a:rPr lang="en-US" err="1"/>
              <a:t>Kenstowicz</a:t>
            </a:r>
            <a:r>
              <a:rPr lang="en-US"/>
              <a:t>   </a:t>
            </a:r>
            <a:r>
              <a:rPr lang="en-US" smtClean="0"/>
              <a:t>(</a:t>
            </a:r>
            <a:r>
              <a:rPr lang="en-US"/>
              <a:t>ed.), 1-52. Cambridge/London:  The MIT Press.</a:t>
            </a:r>
          </a:p>
          <a:p>
            <a:r>
              <a:rPr lang="en-US" b="1" i="1" err="1"/>
              <a:t>Cuervo</a:t>
            </a:r>
            <a:r>
              <a:rPr lang="en-US" b="1" i="1"/>
              <a:t>, C.</a:t>
            </a:r>
            <a:r>
              <a:rPr lang="en-US"/>
              <a:t> 2003. </a:t>
            </a:r>
            <a:r>
              <a:rPr lang="en-US" i="1"/>
              <a:t>Datives at large</a:t>
            </a:r>
            <a:r>
              <a:rPr lang="en-US"/>
              <a:t>. Doctoral dissertation: MIT.  </a:t>
            </a:r>
            <a:endParaRPr lang="en-US" smtClean="0"/>
          </a:p>
          <a:p>
            <a:r>
              <a:rPr lang="en-US" b="1" i="1" err="1"/>
              <a:t>Diesing</a:t>
            </a:r>
            <a:r>
              <a:rPr lang="en-US" b="1" i="1"/>
              <a:t>, Molly</a:t>
            </a:r>
            <a:r>
              <a:rPr lang="en-US"/>
              <a:t> 1992. Bare plural subjects and the derivation of logical representations. </a:t>
            </a:r>
            <a:r>
              <a:rPr lang="en-US" i="1"/>
              <a:t>Linguistic Inquiry</a:t>
            </a:r>
            <a:r>
              <a:rPr lang="en-US"/>
              <a:t>, 353-380.</a:t>
            </a:r>
          </a:p>
          <a:p>
            <a:endParaRPr lang="en-US"/>
          </a:p>
        </p:txBody>
      </p:sp>
    </p:spTree>
    <p:extLst>
      <p:ext uri="{BB962C8B-B14F-4D97-AF65-F5344CB8AC3E}">
        <p14:creationId xmlns:p14="http://schemas.microsoft.com/office/powerpoint/2010/main" val="473477821"/>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References</a:t>
            </a:r>
            <a:r>
              <a:rPr lang="en-US"/>
              <a:t/>
            </a:r>
            <a:br>
              <a:rPr lang="en-US"/>
            </a:br>
            <a:r>
              <a:rPr lang="en-US"/>
              <a:t/>
            </a:r>
            <a:br>
              <a:rPr lang="en-US"/>
            </a:br>
            <a:endParaRPr lang="en-US"/>
          </a:p>
        </p:txBody>
      </p:sp>
      <p:sp>
        <p:nvSpPr>
          <p:cNvPr id="3" name="Content Placeholder 2"/>
          <p:cNvSpPr>
            <a:spLocks noGrp="1"/>
          </p:cNvSpPr>
          <p:nvPr>
            <p:ph idx="1"/>
          </p:nvPr>
        </p:nvSpPr>
        <p:spPr/>
        <p:txBody>
          <a:bodyPr/>
          <a:lstStyle/>
          <a:p>
            <a:r>
              <a:rPr lang="en-US" b="1" i="1" err="1"/>
              <a:t>Enç</a:t>
            </a:r>
            <a:r>
              <a:rPr lang="en-US" b="1" i="1"/>
              <a:t>, </a:t>
            </a:r>
            <a:r>
              <a:rPr lang="en-US" b="1" i="1" err="1"/>
              <a:t>Murvet</a:t>
            </a:r>
            <a:r>
              <a:rPr lang="en-US" b="1" i="1"/>
              <a:t>  </a:t>
            </a:r>
            <a:r>
              <a:rPr lang="en-US"/>
              <a:t>1991.  The semantics of specificity. </a:t>
            </a:r>
            <a:r>
              <a:rPr lang="en-US" i="1"/>
              <a:t>Linguistic Inquiry </a:t>
            </a:r>
            <a:r>
              <a:rPr lang="en-US"/>
              <a:t>22 (1):1-25.</a:t>
            </a:r>
          </a:p>
          <a:p>
            <a:r>
              <a:rPr lang="en-US" b="1" i="1"/>
              <a:t>Freeze, Ray</a:t>
            </a:r>
            <a:r>
              <a:rPr lang="en-US"/>
              <a:t> 1992. </a:t>
            </a:r>
            <a:r>
              <a:rPr lang="en-US" err="1"/>
              <a:t>Existentials</a:t>
            </a:r>
            <a:r>
              <a:rPr lang="en-US"/>
              <a:t> and other locatives. </a:t>
            </a:r>
            <a:r>
              <a:rPr lang="en-US" i="1"/>
              <a:t>Language</a:t>
            </a:r>
            <a:r>
              <a:rPr lang="en-US"/>
              <a:t>, 553-595.</a:t>
            </a:r>
          </a:p>
          <a:p>
            <a:r>
              <a:rPr lang="en-US" b="1" i="1"/>
              <a:t>Ghomeshi, </a:t>
            </a:r>
            <a:r>
              <a:rPr lang="en-US" b="1" i="1" err="1"/>
              <a:t>Jila</a:t>
            </a:r>
            <a:r>
              <a:rPr lang="en-US"/>
              <a:t> 1997. Topics in </a:t>
            </a:r>
            <a:r>
              <a:rPr lang="en-US" err="1"/>
              <a:t>persian</a:t>
            </a:r>
            <a:r>
              <a:rPr lang="en-US"/>
              <a:t> VPs. </a:t>
            </a:r>
            <a:r>
              <a:rPr lang="en-US" i="1"/>
              <a:t>Lingua</a:t>
            </a:r>
            <a:r>
              <a:rPr lang="en-US"/>
              <a:t>, </a:t>
            </a:r>
            <a:r>
              <a:rPr lang="en-US" i="1"/>
              <a:t>102</a:t>
            </a:r>
            <a:r>
              <a:rPr lang="en-US"/>
              <a:t>(2), 133-167.</a:t>
            </a:r>
          </a:p>
          <a:p>
            <a:r>
              <a:rPr lang="en-US" b="1" i="1" err="1"/>
              <a:t>Chomeshi</a:t>
            </a:r>
            <a:r>
              <a:rPr lang="en-US" b="1" i="1"/>
              <a:t>, </a:t>
            </a:r>
            <a:r>
              <a:rPr lang="en-US" b="1" i="1" err="1"/>
              <a:t>Jila</a:t>
            </a:r>
            <a:r>
              <a:rPr lang="en-US"/>
              <a:t> 1997.  Topics in Persian VPs,  </a:t>
            </a:r>
            <a:r>
              <a:rPr lang="en-US" i="1"/>
              <a:t>Lingua</a:t>
            </a:r>
            <a:r>
              <a:rPr lang="en-US"/>
              <a:t> 102: 133-167.</a:t>
            </a:r>
          </a:p>
          <a:p>
            <a:r>
              <a:rPr lang="en-US" b="1" i="1" err="1"/>
              <a:t>Guéron</a:t>
            </a:r>
            <a:r>
              <a:rPr lang="en-US" b="1" i="1"/>
              <a:t>, Jacqueline</a:t>
            </a:r>
            <a:r>
              <a:rPr lang="en-US"/>
              <a:t> 1995. On have and be. In </a:t>
            </a:r>
            <a:r>
              <a:rPr lang="en-US" i="1"/>
              <a:t>PROCEEDINGS-NELS</a:t>
            </a:r>
            <a:r>
              <a:rPr lang="en-US"/>
              <a:t> </a:t>
            </a:r>
            <a:r>
              <a:rPr lang="en-US" i="1"/>
              <a:t>25</a:t>
            </a:r>
            <a:r>
              <a:rPr lang="en-US"/>
              <a:t>, 191-206). University of Massachusetts.</a:t>
            </a:r>
          </a:p>
          <a:p>
            <a:r>
              <a:rPr lang="en-US" b="1" i="1"/>
              <a:t>Harley, Heidi</a:t>
            </a:r>
            <a:r>
              <a:rPr lang="en-US"/>
              <a:t> 1995. </a:t>
            </a:r>
            <a:r>
              <a:rPr lang="en-US" i="1"/>
              <a:t>Subjects, events and licensing</a:t>
            </a:r>
            <a:r>
              <a:rPr lang="en-US"/>
              <a:t>. Doctoral dissertation, Massachusetts Institute of Technology.</a:t>
            </a:r>
          </a:p>
          <a:p>
            <a:r>
              <a:rPr lang="en-US" b="1" i="1"/>
              <a:t>Harley, </a:t>
            </a:r>
            <a:r>
              <a:rPr lang="en-US" b="1" i="1" err="1"/>
              <a:t>Heid</a:t>
            </a:r>
            <a:r>
              <a:rPr lang="en-US" b="1" i="1"/>
              <a:t> </a:t>
            </a:r>
            <a:r>
              <a:rPr lang="en-US"/>
              <a:t> 2002. Possession and the double object construction. </a:t>
            </a:r>
            <a:r>
              <a:rPr lang="en-US" i="1"/>
              <a:t>Linguistic variation yearbook</a:t>
            </a:r>
            <a:r>
              <a:rPr lang="en-US"/>
              <a:t>, </a:t>
            </a:r>
            <a:r>
              <a:rPr lang="en-US" i="1"/>
              <a:t>2</a:t>
            </a:r>
            <a:r>
              <a:rPr lang="en-US"/>
              <a:t>(1), 31-70.</a:t>
            </a:r>
          </a:p>
          <a:p>
            <a:endParaRPr lang="en-US"/>
          </a:p>
        </p:txBody>
      </p:sp>
    </p:spTree>
    <p:extLst>
      <p:ext uri="{BB962C8B-B14F-4D97-AF65-F5344CB8AC3E}">
        <p14:creationId xmlns:p14="http://schemas.microsoft.com/office/powerpoint/2010/main" val="1314825412"/>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References</a:t>
            </a:r>
            <a:endParaRPr lang="en-US" b="1"/>
          </a:p>
        </p:txBody>
      </p:sp>
      <p:sp>
        <p:nvSpPr>
          <p:cNvPr id="3" name="Content Placeholder 2"/>
          <p:cNvSpPr>
            <a:spLocks noGrp="1"/>
          </p:cNvSpPr>
          <p:nvPr>
            <p:ph idx="1"/>
          </p:nvPr>
        </p:nvSpPr>
        <p:spPr/>
        <p:txBody>
          <a:bodyPr>
            <a:normAutofit/>
          </a:bodyPr>
          <a:lstStyle/>
          <a:p>
            <a:r>
              <a:rPr lang="en-US" b="1" i="1"/>
              <a:t>Heim, Irene</a:t>
            </a:r>
            <a:r>
              <a:rPr lang="en-US"/>
              <a:t> 1982.  </a:t>
            </a:r>
            <a:r>
              <a:rPr lang="en-US" i="1"/>
              <a:t>The Semantics of definite and indefinite noun phrases</a:t>
            </a:r>
            <a:r>
              <a:rPr lang="en-US"/>
              <a:t>.  </a:t>
            </a:r>
            <a:r>
              <a:rPr lang="en-US" err="1" smtClean="0"/>
              <a:t>Doctoraldissertation</a:t>
            </a:r>
            <a:r>
              <a:rPr lang="en-US"/>
              <a:t>: University of Massachusetts, Amherst.</a:t>
            </a:r>
          </a:p>
          <a:p>
            <a:r>
              <a:rPr lang="en-US" b="1" i="1"/>
              <a:t>Holmberg, Anders and </a:t>
            </a:r>
            <a:r>
              <a:rPr lang="en-US" b="1" i="1" err="1"/>
              <a:t>Urpo</a:t>
            </a:r>
            <a:r>
              <a:rPr lang="en-US" b="1" i="1"/>
              <a:t> </a:t>
            </a:r>
            <a:r>
              <a:rPr lang="en-US" b="1" i="1" err="1"/>
              <a:t>Nikanne</a:t>
            </a:r>
            <a:r>
              <a:rPr lang="en-US"/>
              <a:t>  2002.  Expletives, subjects, and topics in Finnish. In </a:t>
            </a:r>
            <a:r>
              <a:rPr lang="en-US" i="1" smtClean="0"/>
              <a:t>Subjects</a:t>
            </a:r>
            <a:r>
              <a:rPr lang="en-US" i="1"/>
              <a:t>, Expletives, and the EPP</a:t>
            </a:r>
            <a:r>
              <a:rPr lang="en-US"/>
              <a:t>, P. </a:t>
            </a:r>
            <a:r>
              <a:rPr lang="en-US" err="1"/>
              <a:t>Svenonius</a:t>
            </a:r>
            <a:r>
              <a:rPr lang="en-US"/>
              <a:t> (ed.), 71-105.  New York/Oxford: Oxford </a:t>
            </a:r>
            <a:r>
              <a:rPr lang="en-US" smtClean="0"/>
              <a:t>University </a:t>
            </a:r>
            <a:r>
              <a:rPr lang="en-US"/>
              <a:t>Press.</a:t>
            </a:r>
          </a:p>
          <a:p>
            <a:r>
              <a:rPr lang="en-US" b="1" i="1" err="1"/>
              <a:t>Karimi</a:t>
            </a:r>
            <a:r>
              <a:rPr lang="en-US" b="1" i="1"/>
              <a:t>, </a:t>
            </a:r>
            <a:r>
              <a:rPr lang="en-US" b="1" i="1" err="1"/>
              <a:t>Simin</a:t>
            </a:r>
            <a:r>
              <a:rPr lang="en-US"/>
              <a:t> 1990.  Obliqueness, specificity, and discourse functions. </a:t>
            </a:r>
            <a:r>
              <a:rPr lang="en-US" i="1"/>
              <a:t>Linguistic Analysis</a:t>
            </a:r>
            <a:r>
              <a:rPr lang="en-US"/>
              <a:t> 20 </a:t>
            </a:r>
            <a:r>
              <a:rPr lang="en-US" smtClean="0"/>
              <a:t>(</a:t>
            </a:r>
            <a:r>
              <a:rPr lang="en-US"/>
              <a:t>3/4): 139-191.</a:t>
            </a:r>
          </a:p>
          <a:p>
            <a:r>
              <a:rPr lang="en-US" b="1" i="1" err="1"/>
              <a:t>Karimi</a:t>
            </a:r>
            <a:r>
              <a:rPr lang="en-US" b="1" i="1"/>
              <a:t>, </a:t>
            </a:r>
            <a:r>
              <a:rPr lang="en-US" b="1" i="1" err="1"/>
              <a:t>Simin</a:t>
            </a:r>
            <a:r>
              <a:rPr lang="en-US"/>
              <a:t> 1997.	Persian complex verbs:  idiomatic or compositional.	 </a:t>
            </a:r>
            <a:r>
              <a:rPr lang="en-US" i="1"/>
              <a:t>Lexicology</a:t>
            </a:r>
            <a:r>
              <a:rPr lang="en-US"/>
              <a:t> 3 (2): </a:t>
            </a:r>
            <a:r>
              <a:rPr lang="en-US" smtClean="0"/>
              <a:t>273-318.</a:t>
            </a:r>
          </a:p>
          <a:p>
            <a:r>
              <a:rPr lang="en-US" b="1" i="1" err="1"/>
              <a:t>Karimi</a:t>
            </a:r>
            <a:r>
              <a:rPr lang="en-US" b="1" i="1"/>
              <a:t>, </a:t>
            </a:r>
            <a:r>
              <a:rPr lang="en-US" b="1" i="1" err="1"/>
              <a:t>Simin</a:t>
            </a:r>
            <a:r>
              <a:rPr lang="en-US"/>
              <a:t> 2005. </a:t>
            </a:r>
            <a:r>
              <a:rPr lang="en-US" i="1"/>
              <a:t>A Minimalist approach to scrambling: Evidence from Persian</a:t>
            </a:r>
            <a:r>
              <a:rPr lang="en-US"/>
              <a:t> (Vol. 76). Walter de </a:t>
            </a:r>
            <a:r>
              <a:rPr lang="en-US" err="1"/>
              <a:t>Gruyter</a:t>
            </a:r>
            <a:r>
              <a:rPr lang="en-US"/>
              <a:t>.</a:t>
            </a:r>
          </a:p>
          <a:p>
            <a:endParaRPr lang="en-US"/>
          </a:p>
        </p:txBody>
      </p:sp>
    </p:spTree>
    <p:extLst>
      <p:ext uri="{BB962C8B-B14F-4D97-AF65-F5344CB8AC3E}">
        <p14:creationId xmlns:p14="http://schemas.microsoft.com/office/powerpoint/2010/main" val="2002698764"/>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References</a:t>
            </a:r>
            <a:endParaRPr lang="en-US" b="1"/>
          </a:p>
        </p:txBody>
      </p:sp>
      <p:sp>
        <p:nvSpPr>
          <p:cNvPr id="3" name="Content Placeholder 2"/>
          <p:cNvSpPr>
            <a:spLocks noGrp="1"/>
          </p:cNvSpPr>
          <p:nvPr>
            <p:ph idx="1"/>
          </p:nvPr>
        </p:nvSpPr>
        <p:spPr/>
        <p:txBody>
          <a:bodyPr>
            <a:normAutofit/>
          </a:bodyPr>
          <a:lstStyle/>
          <a:p>
            <a:r>
              <a:rPr lang="en-US" b="1" i="1"/>
              <a:t>Kayne, Richard</a:t>
            </a:r>
            <a:r>
              <a:rPr lang="en-US"/>
              <a:t> 1993. Toward a modular theory of auxiliary selection. </a:t>
            </a:r>
            <a:r>
              <a:rPr lang="en-US" i="1" err="1"/>
              <a:t>Studia</a:t>
            </a:r>
            <a:r>
              <a:rPr lang="en-US" i="1"/>
              <a:t> </a:t>
            </a:r>
            <a:r>
              <a:rPr lang="en-US" i="1" err="1"/>
              <a:t>linguistica</a:t>
            </a:r>
            <a:r>
              <a:rPr lang="en-US"/>
              <a:t>, </a:t>
            </a:r>
            <a:r>
              <a:rPr lang="en-US" i="1"/>
              <a:t>47</a:t>
            </a:r>
            <a:r>
              <a:rPr lang="en-US"/>
              <a:t>(1), 3-31.</a:t>
            </a:r>
          </a:p>
          <a:p>
            <a:r>
              <a:rPr lang="en-US" b="1" i="1" err="1"/>
              <a:t>Kornfilt</a:t>
            </a:r>
            <a:r>
              <a:rPr lang="en-US" b="1" i="1"/>
              <a:t>, </a:t>
            </a:r>
            <a:r>
              <a:rPr lang="en-US" b="1" i="1" err="1"/>
              <a:t>Jaklin</a:t>
            </a:r>
            <a:r>
              <a:rPr lang="en-US" b="1" i="1"/>
              <a:t> and Omer Preminger</a:t>
            </a:r>
            <a:r>
              <a:rPr lang="en-US"/>
              <a:t> 2014.  Nominative as no case at all: An argument from </a:t>
            </a:r>
            <a:r>
              <a:rPr lang="en-US" smtClean="0"/>
              <a:t>raising-to-Accusative </a:t>
            </a:r>
            <a:r>
              <a:rPr lang="en-US"/>
              <a:t>in Sakha.  </a:t>
            </a:r>
            <a:r>
              <a:rPr lang="en-US" err="1"/>
              <a:t>Ms</a:t>
            </a:r>
            <a:r>
              <a:rPr lang="en-US"/>
              <a:t>, Syracuse University.  </a:t>
            </a:r>
          </a:p>
          <a:p>
            <a:r>
              <a:rPr lang="en-US" b="1" i="1" err="1"/>
              <a:t>Mahootian</a:t>
            </a:r>
            <a:r>
              <a:rPr lang="en-US" b="1" i="1"/>
              <a:t>,</a:t>
            </a:r>
            <a:r>
              <a:rPr lang="en-US"/>
              <a:t> </a:t>
            </a:r>
            <a:r>
              <a:rPr lang="en-US" err="1"/>
              <a:t>Shahrzad</a:t>
            </a:r>
            <a:r>
              <a:rPr lang="en-US"/>
              <a:t> 1992.  </a:t>
            </a:r>
            <a:r>
              <a:rPr lang="en-US" i="1"/>
              <a:t>Persian</a:t>
            </a:r>
            <a:r>
              <a:rPr lang="en-US"/>
              <a:t>.  Routledge.</a:t>
            </a:r>
          </a:p>
          <a:p>
            <a:r>
              <a:rPr lang="en-US" b="1" i="1"/>
              <a:t>Marantz, Alec</a:t>
            </a:r>
            <a:r>
              <a:rPr lang="en-US"/>
              <a:t>. 1991. Case and licensing. In </a:t>
            </a:r>
            <a:r>
              <a:rPr lang="en-US" i="1"/>
              <a:t>Proceedings of the 8th Eastern States Conference </a:t>
            </a:r>
            <a:r>
              <a:rPr lang="en-US" i="1" err="1" smtClean="0"/>
              <a:t>onLinguistics</a:t>
            </a:r>
            <a:r>
              <a:rPr lang="en-US" i="1" smtClean="0"/>
              <a:t> </a:t>
            </a:r>
            <a:r>
              <a:rPr lang="en-US" i="1"/>
              <a:t>(ESCOL 8)</a:t>
            </a:r>
            <a:r>
              <a:rPr lang="en-US"/>
              <a:t>, ed. German </a:t>
            </a:r>
            <a:r>
              <a:rPr lang="en-US" err="1"/>
              <a:t>Westphal</a:t>
            </a:r>
            <a:r>
              <a:rPr lang="en-US"/>
              <a:t>, Benjamin </a:t>
            </a:r>
            <a:r>
              <a:rPr lang="en-US" err="1"/>
              <a:t>Ao</a:t>
            </a:r>
            <a:r>
              <a:rPr lang="en-US"/>
              <a:t>, and </a:t>
            </a:r>
            <a:r>
              <a:rPr lang="en-US" err="1"/>
              <a:t>Hee-Rahk</a:t>
            </a:r>
            <a:r>
              <a:rPr lang="en-US"/>
              <a:t> </a:t>
            </a:r>
            <a:r>
              <a:rPr lang="en-US" err="1"/>
              <a:t>Chae</a:t>
            </a:r>
            <a:r>
              <a:rPr lang="en-US"/>
              <a:t>, </a:t>
            </a:r>
            <a:r>
              <a:rPr lang="en-US" smtClean="0"/>
              <a:t>234–253</a:t>
            </a:r>
            <a:r>
              <a:rPr lang="en-US"/>
              <a:t>. Ithaca, NY: CLC Publications. </a:t>
            </a:r>
          </a:p>
          <a:p>
            <a:r>
              <a:rPr lang="en-US" b="1" i="1"/>
              <a:t>Preminger, Omer</a:t>
            </a:r>
            <a:r>
              <a:rPr lang="en-US"/>
              <a:t>. 2011. Agreement as a fallible operation. Doctoral dissertation, MIT, </a:t>
            </a:r>
            <a:r>
              <a:rPr lang="en-US" smtClean="0"/>
              <a:t>Cambridge</a:t>
            </a:r>
            <a:r>
              <a:rPr lang="en-US"/>
              <a:t>, MA. </a:t>
            </a:r>
          </a:p>
          <a:p>
            <a:endParaRPr lang="en-US"/>
          </a:p>
        </p:txBody>
      </p:sp>
    </p:spTree>
    <p:extLst>
      <p:ext uri="{BB962C8B-B14F-4D97-AF65-F5344CB8AC3E}">
        <p14:creationId xmlns:p14="http://schemas.microsoft.com/office/powerpoint/2010/main" val="125856855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References</a:t>
            </a:r>
            <a:endParaRPr lang="en-US" b="1"/>
          </a:p>
        </p:txBody>
      </p:sp>
      <p:sp>
        <p:nvSpPr>
          <p:cNvPr id="3" name="Content Placeholder 2"/>
          <p:cNvSpPr>
            <a:spLocks noGrp="1"/>
          </p:cNvSpPr>
          <p:nvPr>
            <p:ph idx="1"/>
          </p:nvPr>
        </p:nvSpPr>
        <p:spPr/>
        <p:txBody>
          <a:bodyPr/>
          <a:lstStyle/>
          <a:p>
            <a:endParaRPr lang="en-US" b="1" i="1" smtClean="0"/>
          </a:p>
          <a:p>
            <a:r>
              <a:rPr lang="en-US" b="1" i="1" smtClean="0"/>
              <a:t>Preminger</a:t>
            </a:r>
            <a:r>
              <a:rPr lang="en-US" b="1" i="1"/>
              <a:t>, Omer</a:t>
            </a:r>
            <a:r>
              <a:rPr lang="en-US"/>
              <a:t>. 2014. </a:t>
            </a:r>
            <a:r>
              <a:rPr lang="en-US" i="1"/>
              <a:t>Agreement and its failures</a:t>
            </a:r>
            <a:r>
              <a:rPr lang="en-US"/>
              <a:t>. Number 68 </a:t>
            </a:r>
            <a:r>
              <a:rPr lang="en-US" i="1"/>
              <a:t>in Linguistic </a:t>
            </a:r>
            <a:r>
              <a:rPr lang="en-US" i="1" smtClean="0"/>
              <a:t>Inquiry</a:t>
            </a:r>
            <a:r>
              <a:rPr lang="en-US"/>
              <a:t> </a:t>
            </a:r>
            <a:r>
              <a:rPr lang="en-US" smtClean="0"/>
              <a:t>Monographs</a:t>
            </a:r>
            <a:r>
              <a:rPr lang="en-US"/>
              <a:t>. Cambridge, MA: MIT Press. </a:t>
            </a:r>
          </a:p>
          <a:p>
            <a:r>
              <a:rPr lang="en-US" b="1" i="1" err="1"/>
              <a:t>Windfuhr</a:t>
            </a:r>
            <a:r>
              <a:rPr lang="en-US" b="1" i="1"/>
              <a:t>, G. L</a:t>
            </a:r>
            <a:r>
              <a:rPr lang="en-US"/>
              <a:t>. 1979. </a:t>
            </a:r>
            <a:r>
              <a:rPr lang="en-US" i="1"/>
              <a:t>Persian grammar: History and state of its study</a:t>
            </a:r>
            <a:r>
              <a:rPr lang="en-US"/>
              <a:t> (Vol. 12). Walter de </a:t>
            </a:r>
            <a:r>
              <a:rPr lang="en-US" err="1"/>
              <a:t>Gruyter</a:t>
            </a:r>
            <a:r>
              <a:rPr lang="en-US"/>
              <a:t>.</a:t>
            </a:r>
          </a:p>
          <a:p>
            <a:r>
              <a:rPr lang="en-US" b="1" i="1"/>
              <a:t>Yip, Moira, Joan </a:t>
            </a:r>
            <a:r>
              <a:rPr lang="en-US" b="1" i="1" err="1"/>
              <a:t>Maling</a:t>
            </a:r>
            <a:r>
              <a:rPr lang="en-US" b="1" i="1"/>
              <a:t>, and Ray </a:t>
            </a:r>
            <a:r>
              <a:rPr lang="en-US" b="1" i="1" err="1"/>
              <a:t>Jackendoff</a:t>
            </a:r>
            <a:r>
              <a:rPr lang="en-US"/>
              <a:t>. 1987. Case in tiers. </a:t>
            </a:r>
            <a:r>
              <a:rPr lang="en-US" i="1"/>
              <a:t>Language </a:t>
            </a:r>
            <a:r>
              <a:rPr lang="en-US"/>
              <a:t>63:217–250. </a:t>
            </a:r>
          </a:p>
          <a:p>
            <a:endParaRPr lang="en-US"/>
          </a:p>
        </p:txBody>
      </p:sp>
    </p:spTree>
    <p:extLst>
      <p:ext uri="{BB962C8B-B14F-4D97-AF65-F5344CB8AC3E}">
        <p14:creationId xmlns:p14="http://schemas.microsoft.com/office/powerpoint/2010/main" val="14479219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Organization</a:t>
            </a:r>
            <a:endParaRPr lang="en-US"/>
          </a:p>
        </p:txBody>
      </p:sp>
      <p:sp>
        <p:nvSpPr>
          <p:cNvPr id="3" name="Content Placeholder 2"/>
          <p:cNvSpPr>
            <a:spLocks noGrp="1"/>
          </p:cNvSpPr>
          <p:nvPr>
            <p:ph idx="1"/>
          </p:nvPr>
        </p:nvSpPr>
        <p:spPr/>
        <p:txBody>
          <a:bodyPr/>
          <a:lstStyle/>
          <a:p>
            <a:endParaRPr lang="en-US" sz="2000"/>
          </a:p>
          <a:p>
            <a:pPr lvl="0"/>
            <a:r>
              <a:rPr lang="en-US" sz="2000"/>
              <a:t>Data</a:t>
            </a:r>
          </a:p>
          <a:p>
            <a:pPr lvl="0"/>
            <a:r>
              <a:rPr lang="en-US" sz="2000"/>
              <a:t>Theoretical background</a:t>
            </a:r>
          </a:p>
          <a:p>
            <a:pPr lvl="0"/>
            <a:r>
              <a:rPr lang="en-US" sz="2000"/>
              <a:t>Analysis</a:t>
            </a:r>
          </a:p>
          <a:p>
            <a:pPr lvl="0"/>
            <a:r>
              <a:rPr lang="en-US" sz="2000"/>
              <a:t>Predictions</a:t>
            </a:r>
          </a:p>
          <a:p>
            <a:pPr lvl="0"/>
            <a:r>
              <a:rPr lang="en-US" sz="2000"/>
              <a:t>Classical Modern Persian</a:t>
            </a:r>
          </a:p>
          <a:p>
            <a:pPr lvl="0"/>
            <a:r>
              <a:rPr lang="en-US" sz="2000"/>
              <a:t>Conclusions</a:t>
            </a:r>
          </a:p>
          <a:p>
            <a:endParaRPr lang="en-US"/>
          </a:p>
        </p:txBody>
      </p:sp>
    </p:spTree>
    <p:extLst>
      <p:ext uri="{BB962C8B-B14F-4D97-AF65-F5344CB8AC3E}">
        <p14:creationId xmlns:p14="http://schemas.microsoft.com/office/powerpoint/2010/main" val="92914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trips(downLeft)">
                                      <p:cBhvr>
                                        <p:cTn id="10" dur="500"/>
                                        <p:tgtEl>
                                          <p:spTgt spid="3">
                                            <p:txEl>
                                              <p:pRg st="2" end="2"/>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strips(downLeft)">
                                      <p:cBhvr>
                                        <p:cTn id="13" dur="500"/>
                                        <p:tgtEl>
                                          <p:spTgt spid="3">
                                            <p:txEl>
                                              <p:pRg st="3" end="3"/>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strips(downLeft)">
                                      <p:cBhvr>
                                        <p:cTn id="16" dur="500"/>
                                        <p:tgtEl>
                                          <p:spTgt spid="3">
                                            <p:txEl>
                                              <p:pRg st="4" end="4"/>
                                            </p:txEl>
                                          </p:spTgt>
                                        </p:tgtEl>
                                      </p:cBhvr>
                                    </p:animEffect>
                                  </p:childTnLst>
                                </p:cTn>
                              </p:par>
                              <p:par>
                                <p:cTn id="17" presetID="18" presetClass="entr" presetSubtype="12"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strips(downLeft)">
                                      <p:cBhvr>
                                        <p:cTn id="19" dur="500"/>
                                        <p:tgtEl>
                                          <p:spTgt spid="3">
                                            <p:txEl>
                                              <p:pRg st="5" end="5"/>
                                            </p:txEl>
                                          </p:spTgt>
                                        </p:tgtEl>
                                      </p:cBhvr>
                                    </p:animEffect>
                                  </p:childTnLst>
                                </p:cTn>
                              </p:par>
                              <p:par>
                                <p:cTn id="20" presetID="18" presetClass="entr" presetSubtype="12"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trips(down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a:t>
            </a:r>
            <a:endParaRPr lang="en-US"/>
          </a:p>
        </p:txBody>
      </p:sp>
      <p:sp>
        <p:nvSpPr>
          <p:cNvPr id="3" name="Content Placeholder 2"/>
          <p:cNvSpPr>
            <a:spLocks noGrp="1"/>
          </p:cNvSpPr>
          <p:nvPr>
            <p:ph idx="1"/>
          </p:nvPr>
        </p:nvSpPr>
        <p:spPr/>
        <p:txBody>
          <a:bodyPr>
            <a:normAutofit fontScale="77500" lnSpcReduction="20000"/>
          </a:bodyPr>
          <a:lstStyle/>
          <a:p>
            <a:r>
              <a:rPr lang="en-US" sz="2200"/>
              <a:t>It is well-known that specific/definite objects, but not nonspecific ones, are marked in Persian. Furthermore, </a:t>
            </a:r>
            <a:r>
              <a:rPr lang="en-US" sz="2200" i="1"/>
              <a:t>-</a:t>
            </a:r>
            <a:r>
              <a:rPr lang="en-US" sz="2200" i="1" err="1"/>
              <a:t>râ</a:t>
            </a:r>
            <a:r>
              <a:rPr lang="en-US" sz="2200"/>
              <a:t> is obligatory if the DP is specific/definite.</a:t>
            </a:r>
          </a:p>
          <a:p>
            <a:r>
              <a:rPr lang="en-US" sz="2200"/>
              <a:t> </a:t>
            </a:r>
          </a:p>
          <a:p>
            <a:r>
              <a:rPr lang="en-US" sz="2200"/>
              <a:t>(1)	</a:t>
            </a:r>
            <a:r>
              <a:rPr lang="en-US" sz="2200" err="1"/>
              <a:t>Kimea</a:t>
            </a:r>
            <a:r>
              <a:rPr lang="en-US" sz="2200"/>
              <a:t> be man </a:t>
            </a:r>
            <a:r>
              <a:rPr lang="en-US" sz="2200" err="1"/>
              <a:t>ketâb</a:t>
            </a:r>
            <a:r>
              <a:rPr lang="en-US" sz="2200"/>
              <a:t>  </a:t>
            </a:r>
            <a:r>
              <a:rPr lang="en-US" sz="2200" err="1"/>
              <a:t>dâd</a:t>
            </a:r>
            <a:endParaRPr lang="en-US" sz="2200"/>
          </a:p>
          <a:p>
            <a:pPr lvl="1"/>
            <a:r>
              <a:rPr lang="en-US" sz="2000"/>
              <a:t>	</a:t>
            </a:r>
            <a:r>
              <a:rPr lang="en-US" sz="2000" err="1"/>
              <a:t>Kimea</a:t>
            </a:r>
            <a:r>
              <a:rPr lang="en-US" sz="2000"/>
              <a:t> to  me   book    gave</a:t>
            </a:r>
          </a:p>
          <a:p>
            <a:r>
              <a:rPr lang="en-US" sz="2200"/>
              <a:t>	</a:t>
            </a:r>
            <a:r>
              <a:rPr lang="en-US" sz="2200" smtClean="0"/>
              <a:t>	</a:t>
            </a:r>
            <a:r>
              <a:rPr lang="en-US" sz="2200" i="1" smtClean="0"/>
              <a:t>‘</a:t>
            </a:r>
            <a:r>
              <a:rPr lang="en-US" sz="2200" i="1" err="1"/>
              <a:t>Kimea</a:t>
            </a:r>
            <a:r>
              <a:rPr lang="en-US" sz="2200" i="1"/>
              <a:t> gave me (a) book/books.’</a:t>
            </a:r>
            <a:endParaRPr lang="en-US" sz="2200"/>
          </a:p>
          <a:p>
            <a:r>
              <a:rPr lang="en-US" sz="2200" i="1"/>
              <a:t> </a:t>
            </a:r>
            <a:endParaRPr lang="en-US" sz="2200"/>
          </a:p>
          <a:p>
            <a:r>
              <a:rPr lang="en-US" sz="2200"/>
              <a:t>(2)	</a:t>
            </a:r>
            <a:r>
              <a:rPr lang="en-US" sz="2200" err="1"/>
              <a:t>Kimea</a:t>
            </a:r>
            <a:r>
              <a:rPr lang="en-US" sz="2200"/>
              <a:t> in </a:t>
            </a:r>
            <a:r>
              <a:rPr lang="en-US" sz="2200" err="1"/>
              <a:t>ketâb</a:t>
            </a:r>
            <a:r>
              <a:rPr lang="en-US" sz="2200"/>
              <a:t> *(-</a:t>
            </a:r>
            <a:r>
              <a:rPr lang="en-US" sz="2200" err="1"/>
              <a:t>ro</a:t>
            </a:r>
            <a:r>
              <a:rPr lang="en-US" sz="2200"/>
              <a:t>) be man </a:t>
            </a:r>
            <a:r>
              <a:rPr lang="en-US" sz="2200" err="1"/>
              <a:t>dâd</a:t>
            </a:r>
            <a:endParaRPr lang="en-US" sz="2200"/>
          </a:p>
          <a:p>
            <a:pPr lvl="1"/>
            <a:r>
              <a:rPr lang="en-US" sz="2000"/>
              <a:t>	</a:t>
            </a:r>
            <a:r>
              <a:rPr lang="en-US" sz="2000" err="1"/>
              <a:t>Kimea</a:t>
            </a:r>
            <a:r>
              <a:rPr lang="en-US" sz="2000"/>
              <a:t> this book  </a:t>
            </a:r>
            <a:r>
              <a:rPr lang="en-US" sz="2000" err="1"/>
              <a:t>râ</a:t>
            </a:r>
            <a:r>
              <a:rPr lang="en-US" sz="2000"/>
              <a:t>    to   me  gave</a:t>
            </a:r>
          </a:p>
          <a:p>
            <a:r>
              <a:rPr lang="en-US" sz="2200"/>
              <a:t>	</a:t>
            </a:r>
            <a:r>
              <a:rPr lang="en-US" sz="2200" smtClean="0"/>
              <a:t>	</a:t>
            </a:r>
            <a:r>
              <a:rPr lang="en-US" sz="2200" i="1" smtClean="0"/>
              <a:t>‘</a:t>
            </a:r>
            <a:r>
              <a:rPr lang="en-US" sz="2200" i="1" err="1"/>
              <a:t>Kimea</a:t>
            </a:r>
            <a:r>
              <a:rPr lang="en-US" sz="2200" i="1"/>
              <a:t> gave me this book.’</a:t>
            </a:r>
            <a:endParaRPr lang="en-US" sz="2200"/>
          </a:p>
          <a:p>
            <a:r>
              <a:rPr lang="en-US"/>
              <a:t> </a:t>
            </a:r>
          </a:p>
          <a:p>
            <a:endParaRPr lang="en-US"/>
          </a:p>
        </p:txBody>
      </p:sp>
    </p:spTree>
    <p:extLst>
      <p:ext uri="{BB962C8B-B14F-4D97-AF65-F5344CB8AC3E}">
        <p14:creationId xmlns:p14="http://schemas.microsoft.com/office/powerpoint/2010/main" val="185300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trips(downLeft)">
                                      <p:cBhvr>
                                        <p:cTn id="15" dur="500"/>
                                        <p:tgtEl>
                                          <p:spTgt spid="3">
                                            <p:txEl>
                                              <p:pRg st="3" end="3"/>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strips(downLeft)">
                                      <p:cBhvr>
                                        <p:cTn id="18" dur="500"/>
                                        <p:tgtEl>
                                          <p:spTgt spid="3">
                                            <p:txEl>
                                              <p:pRg st="4" end="4"/>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strips(downLeft)">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strips(downLeft)">
                                      <p:cBhvr>
                                        <p:cTn id="26" dur="500"/>
                                        <p:tgtEl>
                                          <p:spTgt spid="3">
                                            <p:txEl>
                                              <p:pRg st="6" end="6"/>
                                            </p:txEl>
                                          </p:spTgt>
                                        </p:tgtEl>
                                      </p:cBhvr>
                                    </p:animEffect>
                                  </p:childTnLst>
                                </p:cTn>
                              </p:par>
                              <p:par>
                                <p:cTn id="27" presetID="18" presetClass="entr" presetSubtype="12"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strips(downLeft)">
                                      <p:cBhvr>
                                        <p:cTn id="29" dur="500"/>
                                        <p:tgtEl>
                                          <p:spTgt spid="3">
                                            <p:txEl>
                                              <p:pRg st="7" end="7"/>
                                            </p:txEl>
                                          </p:spTgt>
                                        </p:tgtEl>
                                      </p:cBhvr>
                                    </p:animEffect>
                                  </p:childTnLst>
                                </p:cTn>
                              </p:par>
                              <p:par>
                                <p:cTn id="30" presetID="18" presetClass="entr" presetSubtype="12"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strips(downLeft)">
                                      <p:cBhvr>
                                        <p:cTn id="32" dur="500"/>
                                        <p:tgtEl>
                                          <p:spTgt spid="3">
                                            <p:txEl>
                                              <p:pRg st="8" end="8"/>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strips(downLeft)">
                                      <p:cBhvr>
                                        <p:cTn id="3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normAutofit lnSpcReduction="10000"/>
          </a:bodyPr>
          <a:lstStyle/>
          <a:p>
            <a:r>
              <a:rPr lang="en-US" sz="2000"/>
              <a:t>Subjects, as well as objects of prepositions, are not marked by </a:t>
            </a:r>
            <a:r>
              <a:rPr lang="en-US" sz="2000" i="1"/>
              <a:t>–</a:t>
            </a:r>
            <a:r>
              <a:rPr lang="en-US" sz="2000" i="1" err="1"/>
              <a:t>râ</a:t>
            </a:r>
            <a:r>
              <a:rPr lang="en-US" sz="2000"/>
              <a:t>.  </a:t>
            </a:r>
          </a:p>
          <a:p>
            <a:r>
              <a:rPr lang="en-US" sz="2000"/>
              <a:t> </a:t>
            </a:r>
          </a:p>
          <a:p>
            <a:r>
              <a:rPr lang="en-US" sz="2000"/>
              <a:t> (3)	</a:t>
            </a:r>
            <a:r>
              <a:rPr lang="en-US" sz="2000" err="1"/>
              <a:t>Kimea</a:t>
            </a:r>
            <a:r>
              <a:rPr lang="en-US" sz="2000"/>
              <a:t>-(*</a:t>
            </a:r>
            <a:r>
              <a:rPr lang="en-US" sz="2000" err="1"/>
              <a:t>ro</a:t>
            </a:r>
            <a:r>
              <a:rPr lang="en-US" sz="2000"/>
              <a:t>) </a:t>
            </a:r>
            <a:r>
              <a:rPr lang="en-US" sz="2000" err="1"/>
              <a:t>ketâb</a:t>
            </a:r>
            <a:r>
              <a:rPr lang="en-US" sz="2000"/>
              <a:t> </a:t>
            </a:r>
            <a:r>
              <a:rPr lang="en-US" sz="2000" err="1"/>
              <a:t>xund</a:t>
            </a:r>
            <a:r>
              <a:rPr lang="en-US" sz="2000"/>
              <a:t>       </a:t>
            </a:r>
          </a:p>
          <a:p>
            <a:r>
              <a:rPr lang="en-US" sz="2000"/>
              <a:t>	</a:t>
            </a:r>
            <a:r>
              <a:rPr lang="en-US" sz="2000" smtClean="0"/>
              <a:t>	</a:t>
            </a:r>
            <a:r>
              <a:rPr lang="en-US" sz="2000" err="1" smtClean="0"/>
              <a:t>Kimea-râ</a:t>
            </a:r>
            <a:r>
              <a:rPr lang="en-US" sz="2000" smtClean="0"/>
              <a:t>   </a:t>
            </a:r>
            <a:r>
              <a:rPr lang="en-US" sz="2000"/>
              <a:t>book   read</a:t>
            </a:r>
          </a:p>
          <a:p>
            <a:r>
              <a:rPr lang="en-US" sz="2000"/>
              <a:t>	</a:t>
            </a:r>
            <a:r>
              <a:rPr lang="en-US" sz="2000" smtClean="0"/>
              <a:t>	‘</a:t>
            </a:r>
            <a:r>
              <a:rPr lang="en-US" sz="2000" err="1"/>
              <a:t>Kimea</a:t>
            </a:r>
            <a:r>
              <a:rPr lang="en-US" sz="2000"/>
              <a:t> read books.’</a:t>
            </a:r>
          </a:p>
          <a:p>
            <a:r>
              <a:rPr lang="en-US" sz="2000"/>
              <a:t> </a:t>
            </a:r>
          </a:p>
          <a:p>
            <a:r>
              <a:rPr lang="en-US" sz="2000"/>
              <a:t> (4)	 </a:t>
            </a:r>
            <a:r>
              <a:rPr lang="en-US" sz="2000" err="1"/>
              <a:t>Kimea</a:t>
            </a:r>
            <a:r>
              <a:rPr lang="en-US" sz="2000"/>
              <a:t> be </a:t>
            </a:r>
            <a:r>
              <a:rPr lang="en-US" sz="2000" err="1"/>
              <a:t>Parviz</a:t>
            </a:r>
            <a:r>
              <a:rPr lang="en-US" sz="2000"/>
              <a:t> (*</a:t>
            </a:r>
            <a:r>
              <a:rPr lang="en-US" sz="2000" err="1"/>
              <a:t>ro</a:t>
            </a:r>
            <a:r>
              <a:rPr lang="en-US" sz="2000"/>
              <a:t>) </a:t>
            </a:r>
            <a:r>
              <a:rPr lang="en-US" sz="2000" err="1"/>
              <a:t>goft</a:t>
            </a:r>
            <a:endParaRPr lang="en-US" sz="2000"/>
          </a:p>
          <a:p>
            <a:r>
              <a:rPr lang="en-US" sz="2000"/>
              <a:t>	</a:t>
            </a:r>
            <a:r>
              <a:rPr lang="en-US" sz="2000" smtClean="0"/>
              <a:t>	 </a:t>
            </a:r>
            <a:r>
              <a:rPr lang="en-US" sz="2000" err="1"/>
              <a:t>Kimea</a:t>
            </a:r>
            <a:r>
              <a:rPr lang="en-US" sz="2000"/>
              <a:t> to </a:t>
            </a:r>
            <a:r>
              <a:rPr lang="en-US" sz="2000" err="1"/>
              <a:t>Parviz</a:t>
            </a:r>
            <a:r>
              <a:rPr lang="en-US" sz="2000"/>
              <a:t> </a:t>
            </a:r>
            <a:r>
              <a:rPr lang="en-US" sz="2000" err="1"/>
              <a:t>râ</a:t>
            </a:r>
            <a:r>
              <a:rPr lang="en-US" sz="2000"/>
              <a:t>     said</a:t>
            </a:r>
          </a:p>
          <a:p>
            <a:r>
              <a:rPr lang="en-US" sz="2000"/>
              <a:t>	</a:t>
            </a:r>
            <a:r>
              <a:rPr lang="en-US" sz="2000" smtClean="0"/>
              <a:t>	‘</a:t>
            </a:r>
            <a:r>
              <a:rPr lang="en-US" sz="2000" err="1"/>
              <a:t>Kimea</a:t>
            </a:r>
            <a:r>
              <a:rPr lang="en-US" sz="2000"/>
              <a:t> told </a:t>
            </a:r>
            <a:r>
              <a:rPr lang="en-US" sz="2000" err="1"/>
              <a:t>Parviz</a:t>
            </a:r>
            <a:r>
              <a:rPr lang="en-US" sz="2000"/>
              <a:t>.’</a:t>
            </a:r>
          </a:p>
          <a:p>
            <a:endParaRPr lang="en-US"/>
          </a:p>
        </p:txBody>
      </p:sp>
    </p:spTree>
    <p:extLst>
      <p:ext uri="{BB962C8B-B14F-4D97-AF65-F5344CB8AC3E}">
        <p14:creationId xmlns:p14="http://schemas.microsoft.com/office/powerpoint/2010/main" val="680749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downLeft)">
                                      <p:cBhvr>
                                        <p:cTn id="18" dur="500"/>
                                        <p:tgtEl>
                                          <p:spTgt spid="3">
                                            <p:txEl>
                                              <p:pRg st="3" end="3"/>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trips(downLeft)">
                                      <p:cBhvr>
                                        <p:cTn id="21" dur="500"/>
                                        <p:tgtEl>
                                          <p:spTgt spid="3">
                                            <p:txEl>
                                              <p:pRg st="4" end="4"/>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trips(downLeft)">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strips(downLeft)">
                                      <p:cBhvr>
                                        <p:cTn id="29" dur="500"/>
                                        <p:tgtEl>
                                          <p:spTgt spid="3">
                                            <p:txEl>
                                              <p:pRg st="6" end="6"/>
                                            </p:txEl>
                                          </p:spTgt>
                                        </p:tgtEl>
                                      </p:cBhvr>
                                    </p:animEffect>
                                  </p:childTnLst>
                                </p:cTn>
                              </p:par>
                              <p:par>
                                <p:cTn id="30" presetID="18" presetClass="entr" presetSubtype="12"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trips(downLeft)">
                                      <p:cBhvr>
                                        <p:cTn id="32" dur="500"/>
                                        <p:tgtEl>
                                          <p:spTgt spid="3">
                                            <p:txEl>
                                              <p:pRg st="7" end="7"/>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strips(downLeft)">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normAutofit/>
          </a:bodyPr>
          <a:lstStyle/>
          <a:p>
            <a:r>
              <a:rPr lang="en-US" sz="2000"/>
              <a:t>This is true of embedded subjects as well</a:t>
            </a:r>
            <a:r>
              <a:rPr lang="en-US" sz="2000" smtClean="0"/>
              <a:t>.</a:t>
            </a:r>
          </a:p>
          <a:p>
            <a:endParaRPr lang="en-US" sz="2000"/>
          </a:p>
          <a:p>
            <a:r>
              <a:rPr lang="en-US" sz="2000"/>
              <a:t> </a:t>
            </a:r>
            <a:r>
              <a:rPr lang="en-US" sz="2000" smtClean="0"/>
              <a:t>(5)</a:t>
            </a:r>
            <a:endParaRPr lang="en-US" sz="2000"/>
          </a:p>
          <a:p>
            <a:r>
              <a:rPr lang="en-US" sz="2000" smtClean="0"/>
              <a:t>man </a:t>
            </a:r>
            <a:r>
              <a:rPr lang="en-US" sz="2000" err="1"/>
              <a:t>fekr</a:t>
            </a:r>
            <a:r>
              <a:rPr lang="en-US" sz="2000"/>
              <a:t>        mi-</a:t>
            </a:r>
            <a:r>
              <a:rPr lang="en-US" sz="2000" err="1"/>
              <a:t>kon</a:t>
            </a:r>
            <a:r>
              <a:rPr lang="en-US" sz="2000"/>
              <a:t>-am  </a:t>
            </a:r>
            <a:r>
              <a:rPr lang="en-US" sz="2000" smtClean="0"/>
              <a:t> </a:t>
            </a:r>
            <a:r>
              <a:rPr lang="en-US" sz="2000"/>
              <a:t>[</a:t>
            </a:r>
            <a:r>
              <a:rPr lang="en-US" sz="2000" baseline="-25000"/>
              <a:t>CP</a:t>
            </a:r>
            <a:r>
              <a:rPr lang="en-US" sz="2000"/>
              <a:t>  </a:t>
            </a:r>
            <a:r>
              <a:rPr lang="en-US" sz="2000" err="1"/>
              <a:t>ke</a:t>
            </a:r>
            <a:r>
              <a:rPr lang="en-US" sz="2000"/>
              <a:t>   Ali (*</a:t>
            </a:r>
            <a:r>
              <a:rPr lang="en-US" sz="2000" err="1"/>
              <a:t>ro</a:t>
            </a:r>
            <a:r>
              <a:rPr lang="en-US" sz="2000" smtClean="0"/>
              <a:t>)  </a:t>
            </a:r>
            <a:r>
              <a:rPr lang="en-US" sz="2000" err="1"/>
              <a:t>barande</a:t>
            </a:r>
            <a:r>
              <a:rPr lang="en-US" sz="2000"/>
              <a:t>	mi-</a:t>
            </a:r>
            <a:r>
              <a:rPr lang="en-US" sz="2000" err="1"/>
              <a:t>sh</a:t>
            </a:r>
            <a:r>
              <a:rPr lang="en-US" sz="2000"/>
              <a:t>-e.</a:t>
            </a:r>
            <a:br>
              <a:rPr lang="en-US" sz="2000"/>
            </a:br>
            <a:r>
              <a:rPr lang="en-US" sz="2000"/>
              <a:t>	</a:t>
            </a:r>
            <a:r>
              <a:rPr lang="en-US" sz="2000" smtClean="0"/>
              <a:t>I     </a:t>
            </a:r>
            <a:r>
              <a:rPr lang="en-US" sz="2000"/>
              <a:t>thought Asp-do-1SG      </a:t>
            </a:r>
            <a:r>
              <a:rPr lang="en-US" sz="2000" smtClean="0"/>
              <a:t> </a:t>
            </a:r>
            <a:r>
              <a:rPr lang="en-US" sz="2000"/>
              <a:t>that Ali    -</a:t>
            </a:r>
            <a:r>
              <a:rPr lang="en-US" sz="2000" err="1"/>
              <a:t>râ</a:t>
            </a:r>
            <a:r>
              <a:rPr lang="en-US" sz="2000"/>
              <a:t>	</a:t>
            </a:r>
            <a:r>
              <a:rPr lang="en-US" sz="2000" smtClean="0"/>
              <a:t> winner  Asp-become-3SG</a:t>
            </a:r>
            <a:r>
              <a:rPr lang="en-US" sz="2000"/>
              <a:t/>
            </a:r>
            <a:br>
              <a:rPr lang="en-US" sz="2000"/>
            </a:br>
            <a:r>
              <a:rPr lang="en-US" sz="2000" i="1"/>
              <a:t>	</a:t>
            </a:r>
            <a:r>
              <a:rPr lang="en-US" sz="2000" i="1" smtClean="0"/>
              <a:t>	‘</a:t>
            </a:r>
            <a:r>
              <a:rPr lang="en-US" sz="2000" i="1"/>
              <a:t>I know Ali will win (become a winner).’</a:t>
            </a:r>
            <a:endParaRPr lang="en-US" sz="2000"/>
          </a:p>
          <a:p>
            <a:endParaRPr lang="en-US" sz="2000"/>
          </a:p>
        </p:txBody>
      </p:sp>
    </p:spTree>
    <p:extLst>
      <p:ext uri="{BB962C8B-B14F-4D97-AF65-F5344CB8AC3E}">
        <p14:creationId xmlns:p14="http://schemas.microsoft.com/office/powerpoint/2010/main" val="1716248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trips(downLeft)">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r>
              <a:rPr lang="en-US"/>
              <a:t>However, embedded subjects may be marked by </a:t>
            </a:r>
            <a:r>
              <a:rPr lang="en-US" i="1"/>
              <a:t>–</a:t>
            </a:r>
            <a:r>
              <a:rPr lang="en-US" i="1" err="1"/>
              <a:t>râ</a:t>
            </a:r>
            <a:r>
              <a:rPr lang="en-US"/>
              <a:t> if raised into the higher clause.  In (6), the raised subject has moved into the main clause.</a:t>
            </a:r>
          </a:p>
          <a:p>
            <a:r>
              <a:rPr lang="en-US"/>
              <a:t> </a:t>
            </a:r>
          </a:p>
          <a:p>
            <a:r>
              <a:rPr lang="en-US"/>
              <a:t>(6)	</a:t>
            </a:r>
            <a:endParaRPr lang="en-US" smtClean="0"/>
          </a:p>
          <a:p>
            <a:r>
              <a:rPr lang="en-US" smtClean="0"/>
              <a:t>Ali-</a:t>
            </a:r>
            <a:r>
              <a:rPr lang="en-US" b="1" err="1" smtClean="0"/>
              <a:t>ro</a:t>
            </a:r>
            <a:r>
              <a:rPr lang="en-US" smtClean="0"/>
              <a:t>    </a:t>
            </a:r>
            <a:r>
              <a:rPr lang="en-US" i="1"/>
              <a:t>pro</a:t>
            </a:r>
            <a:r>
              <a:rPr lang="en-US"/>
              <a:t>	</a:t>
            </a:r>
            <a:r>
              <a:rPr lang="en-US" err="1"/>
              <a:t>fekr</a:t>
            </a:r>
            <a:r>
              <a:rPr lang="en-US"/>
              <a:t>      </a:t>
            </a:r>
            <a:r>
              <a:rPr lang="en-US" smtClean="0"/>
              <a:t>mi-</a:t>
            </a:r>
            <a:r>
              <a:rPr lang="en-US" err="1" smtClean="0"/>
              <a:t>kon</a:t>
            </a:r>
            <a:r>
              <a:rPr lang="en-US" smtClean="0"/>
              <a:t>-am</a:t>
            </a:r>
            <a:r>
              <a:rPr lang="en-US"/>
              <a:t>	   </a:t>
            </a:r>
            <a:r>
              <a:rPr lang="en-US" smtClean="0"/>
              <a:t>[ </a:t>
            </a:r>
            <a:r>
              <a:rPr lang="en-US"/>
              <a:t>(</a:t>
            </a:r>
            <a:r>
              <a:rPr lang="en-US" err="1"/>
              <a:t>ke</a:t>
            </a:r>
            <a:r>
              <a:rPr lang="en-US"/>
              <a:t>)   </a:t>
            </a:r>
            <a:r>
              <a:rPr lang="en-US" b="1"/>
              <a:t>e</a:t>
            </a:r>
            <a:r>
              <a:rPr lang="en-US"/>
              <a:t>   </a:t>
            </a:r>
            <a:r>
              <a:rPr lang="en-US" err="1"/>
              <a:t>barande</a:t>
            </a:r>
            <a:r>
              <a:rPr lang="en-US"/>
              <a:t>	</a:t>
            </a:r>
            <a:r>
              <a:rPr lang="en-US" smtClean="0"/>
              <a:t>  be-</a:t>
            </a:r>
            <a:r>
              <a:rPr lang="en-US" err="1" smtClean="0"/>
              <a:t>sh</a:t>
            </a:r>
            <a:r>
              <a:rPr lang="en-US" smtClean="0"/>
              <a:t>-e </a:t>
            </a:r>
            <a:r>
              <a:rPr lang="en-US"/>
              <a:t>]		</a:t>
            </a:r>
            <a:br>
              <a:rPr lang="en-US"/>
            </a:br>
            <a:r>
              <a:rPr lang="en-US"/>
              <a:t>	Ali-</a:t>
            </a:r>
            <a:r>
              <a:rPr lang="en-US" err="1"/>
              <a:t>râ</a:t>
            </a:r>
            <a:r>
              <a:rPr lang="en-US"/>
              <a:t>		thought   Asp-do-1SG  </a:t>
            </a:r>
            <a:r>
              <a:rPr lang="en-US" smtClean="0"/>
              <a:t>  </a:t>
            </a:r>
            <a:r>
              <a:rPr lang="en-US"/>
              <a:t>that        winner	</a:t>
            </a:r>
            <a:r>
              <a:rPr lang="en-US" smtClean="0"/>
              <a:t>  Subj-become-3SG</a:t>
            </a:r>
            <a:r>
              <a:rPr lang="en-US"/>
              <a:t>	</a:t>
            </a:r>
          </a:p>
          <a:p>
            <a:r>
              <a:rPr lang="en-US"/>
              <a:t/>
            </a:r>
            <a:br>
              <a:rPr lang="en-US"/>
            </a:br>
            <a:r>
              <a:rPr lang="en-US" i="1"/>
              <a:t>	‘As for Ali, I think he wins’   				Topic</a:t>
            </a:r>
            <a:endParaRPr lang="en-US"/>
          </a:p>
          <a:p>
            <a:r>
              <a:rPr lang="en-US" i="1"/>
              <a:t>	‘It is Ali who I think will win.’			Contrastive Focus</a:t>
            </a:r>
            <a:endParaRPr lang="en-US"/>
          </a:p>
          <a:p>
            <a:endParaRPr lang="en-US"/>
          </a:p>
        </p:txBody>
      </p:sp>
    </p:spTree>
    <p:extLst>
      <p:ext uri="{BB962C8B-B14F-4D97-AF65-F5344CB8AC3E}">
        <p14:creationId xmlns:p14="http://schemas.microsoft.com/office/powerpoint/2010/main" val="214283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downLeft)">
                                      <p:cBhvr>
                                        <p:cTn id="18" dur="500"/>
                                        <p:tgtEl>
                                          <p:spTgt spid="3">
                                            <p:txEl>
                                              <p:pRg st="3" end="3"/>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trips(downLeft)">
                                      <p:cBhvr>
                                        <p:cTn id="21" dur="500"/>
                                        <p:tgtEl>
                                          <p:spTgt spid="3">
                                            <p:txEl>
                                              <p:pRg st="4" end="4"/>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trips(downLeft)">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r>
              <a:rPr lang="en-US" sz="2000"/>
              <a:t>Topicalized DPs corresponding to the object of a preposition are also marked by </a:t>
            </a:r>
            <a:r>
              <a:rPr lang="en-US" sz="2000" i="1"/>
              <a:t>–</a:t>
            </a:r>
            <a:r>
              <a:rPr lang="en-US" sz="2000" i="1" err="1"/>
              <a:t>râ</a:t>
            </a:r>
            <a:r>
              <a:rPr lang="en-US" sz="2000"/>
              <a:t>. </a:t>
            </a:r>
            <a:endParaRPr lang="en-US" sz="2000" smtClean="0"/>
          </a:p>
          <a:p>
            <a:r>
              <a:rPr lang="en-US" sz="2000" smtClean="0"/>
              <a:t> </a:t>
            </a:r>
            <a:endParaRPr lang="en-US" sz="2000"/>
          </a:p>
          <a:p>
            <a:r>
              <a:rPr lang="en-US" sz="2000"/>
              <a:t>(7)	man </a:t>
            </a:r>
            <a:r>
              <a:rPr lang="en-US" sz="2000" b="1" err="1"/>
              <a:t>Pari</a:t>
            </a:r>
            <a:r>
              <a:rPr lang="en-US" sz="2000" err="1"/>
              <a:t>-ro</a:t>
            </a:r>
            <a:r>
              <a:rPr lang="en-US" sz="2000"/>
              <a:t>   </a:t>
            </a:r>
            <a:r>
              <a:rPr lang="en-US" sz="2000" err="1"/>
              <a:t>bâ-</a:t>
            </a:r>
            <a:r>
              <a:rPr lang="en-US" sz="2000" b="1" err="1"/>
              <a:t>hâsh</a:t>
            </a:r>
            <a:r>
              <a:rPr lang="en-US" sz="2000"/>
              <a:t>      </a:t>
            </a:r>
            <a:r>
              <a:rPr lang="en-US" sz="2000" err="1"/>
              <a:t>harf</a:t>
            </a:r>
            <a:r>
              <a:rPr lang="en-US" sz="2000"/>
              <a:t> </a:t>
            </a:r>
            <a:r>
              <a:rPr lang="en-US" sz="2000" err="1"/>
              <a:t>zad</a:t>
            </a:r>
            <a:r>
              <a:rPr lang="en-US" sz="2000"/>
              <a:t>-am</a:t>
            </a:r>
          </a:p>
          <a:p>
            <a:r>
              <a:rPr lang="en-US" sz="2000"/>
              <a:t>	</a:t>
            </a:r>
            <a:r>
              <a:rPr lang="en-US" sz="2000" smtClean="0"/>
              <a:t>	I       </a:t>
            </a:r>
            <a:r>
              <a:rPr lang="en-US" sz="2000" err="1"/>
              <a:t>Pari-râ</a:t>
            </a:r>
            <a:r>
              <a:rPr lang="en-US" sz="2000"/>
              <a:t>    with-her      talk hit-1SG</a:t>
            </a:r>
          </a:p>
          <a:p>
            <a:pPr lvl="1"/>
            <a:r>
              <a:rPr lang="en-US" sz="2000"/>
              <a:t>	‘</a:t>
            </a:r>
            <a:r>
              <a:rPr lang="en-US" sz="2000" i="1"/>
              <a:t>As for </a:t>
            </a:r>
            <a:r>
              <a:rPr lang="en-US" sz="2000" i="1" err="1"/>
              <a:t>Pari</a:t>
            </a:r>
            <a:r>
              <a:rPr lang="en-US" sz="2000" i="1"/>
              <a:t>, I talked with her.’</a:t>
            </a:r>
            <a:endParaRPr lang="en-US" sz="2000"/>
          </a:p>
          <a:p>
            <a:endParaRPr lang="en-US"/>
          </a:p>
        </p:txBody>
      </p:sp>
    </p:spTree>
    <p:extLst>
      <p:ext uri="{BB962C8B-B14F-4D97-AF65-F5344CB8AC3E}">
        <p14:creationId xmlns:p14="http://schemas.microsoft.com/office/powerpoint/2010/main" val="1351034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downLeft)">
                                      <p:cBhvr>
                                        <p:cTn id="18" dur="500"/>
                                        <p:tgtEl>
                                          <p:spTgt spid="3">
                                            <p:txEl>
                                              <p:pRg st="3" end="3"/>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trips(downLeft)">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normAutofit/>
          </a:bodyPr>
          <a:lstStyle/>
          <a:p>
            <a:r>
              <a:rPr lang="en-US" sz="2000"/>
              <a:t>DPs’ corresponding to </a:t>
            </a:r>
            <a:r>
              <a:rPr lang="en-US" sz="2000" err="1"/>
              <a:t>clitics</a:t>
            </a:r>
            <a:r>
              <a:rPr lang="en-US" sz="2000"/>
              <a:t> inside an object are marked by </a:t>
            </a:r>
            <a:r>
              <a:rPr lang="en-US" sz="2000" i="1"/>
              <a:t>–</a:t>
            </a:r>
            <a:r>
              <a:rPr lang="en-US" sz="2000" i="1" err="1"/>
              <a:t>râ</a:t>
            </a:r>
            <a:r>
              <a:rPr lang="en-US" sz="2000" i="1"/>
              <a:t> </a:t>
            </a:r>
            <a:r>
              <a:rPr lang="en-US" sz="2000"/>
              <a:t>as well.</a:t>
            </a:r>
          </a:p>
          <a:p>
            <a:r>
              <a:rPr lang="en-US" sz="2000"/>
              <a:t> </a:t>
            </a:r>
          </a:p>
          <a:p>
            <a:r>
              <a:rPr lang="en-US" sz="2000"/>
              <a:t>(8)	</a:t>
            </a:r>
            <a:r>
              <a:rPr lang="en-US" sz="2000" i="1"/>
              <a:t>pro</a:t>
            </a:r>
            <a:r>
              <a:rPr lang="en-US" sz="2000"/>
              <a:t>  </a:t>
            </a:r>
            <a:r>
              <a:rPr lang="en-US" sz="2000" b="1" err="1"/>
              <a:t>mâshin</a:t>
            </a:r>
            <a:r>
              <a:rPr lang="en-US" sz="2000" err="1"/>
              <a:t>-ro</a:t>
            </a:r>
            <a:r>
              <a:rPr lang="en-US" sz="2000"/>
              <a:t> </a:t>
            </a:r>
            <a:r>
              <a:rPr lang="en-US" sz="2000" err="1"/>
              <a:t>dar</a:t>
            </a:r>
            <a:r>
              <a:rPr lang="en-US" sz="2000"/>
              <a:t> - </a:t>
            </a:r>
            <a:r>
              <a:rPr lang="en-US" sz="2000" b="1" err="1"/>
              <a:t>esh</a:t>
            </a:r>
            <a:r>
              <a:rPr lang="en-US" sz="2000" err="1"/>
              <a:t>-ro</a:t>
            </a:r>
            <a:r>
              <a:rPr lang="en-US" sz="2000"/>
              <a:t>   </a:t>
            </a:r>
            <a:r>
              <a:rPr lang="en-US" sz="2000" err="1"/>
              <a:t>bast</a:t>
            </a:r>
            <a:r>
              <a:rPr lang="en-US" sz="2000"/>
              <a:t>-am</a:t>
            </a:r>
          </a:p>
          <a:p>
            <a:r>
              <a:rPr lang="en-US" sz="2000"/>
              <a:t>	       </a:t>
            </a:r>
            <a:r>
              <a:rPr lang="en-US" sz="2000" smtClean="0"/>
              <a:t>	 </a:t>
            </a:r>
            <a:r>
              <a:rPr lang="en-US" sz="2000"/>
              <a:t>car-</a:t>
            </a:r>
            <a:r>
              <a:rPr lang="en-US" sz="2000" err="1"/>
              <a:t>râ</a:t>
            </a:r>
            <a:r>
              <a:rPr lang="en-US" sz="2000"/>
              <a:t>        door-its-</a:t>
            </a:r>
            <a:r>
              <a:rPr lang="en-US" sz="2000" err="1"/>
              <a:t>râ</a:t>
            </a:r>
            <a:r>
              <a:rPr lang="en-US" sz="2000"/>
              <a:t>    close-1SG</a:t>
            </a:r>
          </a:p>
          <a:p>
            <a:r>
              <a:rPr lang="en-US" sz="2000"/>
              <a:t>	</a:t>
            </a:r>
            <a:r>
              <a:rPr lang="en-US" sz="2000" smtClean="0"/>
              <a:t>	‘</a:t>
            </a:r>
            <a:r>
              <a:rPr lang="en-US" sz="2000" i="1"/>
              <a:t>As for the car, I closed its door.’</a:t>
            </a:r>
            <a:r>
              <a:rPr lang="en-US" sz="2000"/>
              <a:t>			(</a:t>
            </a:r>
            <a:r>
              <a:rPr lang="en-US" sz="2000" err="1"/>
              <a:t>Karimi</a:t>
            </a:r>
            <a:r>
              <a:rPr lang="en-US" sz="2000"/>
              <a:t> 1989)</a:t>
            </a:r>
          </a:p>
          <a:p>
            <a:endParaRPr lang="en-US" sz="2000"/>
          </a:p>
        </p:txBody>
      </p:sp>
    </p:spTree>
    <p:extLst>
      <p:ext uri="{BB962C8B-B14F-4D97-AF65-F5344CB8AC3E}">
        <p14:creationId xmlns:p14="http://schemas.microsoft.com/office/powerpoint/2010/main" val="149703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trips(downLeft)">
                                      <p:cBhvr>
                                        <p:cTn id="15" dur="500"/>
                                        <p:tgtEl>
                                          <p:spTgt spid="3">
                                            <p:txEl>
                                              <p:pRg st="3" end="3"/>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strips(downLeft)">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r>
              <a:rPr lang="en-US" sz="2000"/>
              <a:t>(9)	a.	</a:t>
            </a:r>
            <a:r>
              <a:rPr lang="en-US" sz="2000" i="1"/>
              <a:t>pro</a:t>
            </a:r>
            <a:r>
              <a:rPr lang="en-US" sz="2000"/>
              <a:t>  </a:t>
            </a:r>
            <a:r>
              <a:rPr lang="en-US" sz="2000" err="1"/>
              <a:t>mâmân</a:t>
            </a:r>
            <a:r>
              <a:rPr lang="en-US" sz="2000"/>
              <a:t>-e	Ali	</a:t>
            </a:r>
            <a:r>
              <a:rPr lang="en-US" sz="2000" err="1"/>
              <a:t>ro</a:t>
            </a:r>
            <a:r>
              <a:rPr lang="en-US" sz="2000"/>
              <a:t>	did-am</a:t>
            </a:r>
            <a:br>
              <a:rPr lang="en-US" sz="2000"/>
            </a:br>
            <a:r>
              <a:rPr lang="en-US" sz="2000"/>
              <a:t> 		       </a:t>
            </a:r>
            <a:r>
              <a:rPr lang="en-US" sz="2000" smtClean="0"/>
              <a:t>        </a:t>
            </a:r>
            <a:r>
              <a:rPr lang="en-US" sz="2000"/>
              <a:t>mom-EZ	Ali	</a:t>
            </a:r>
            <a:r>
              <a:rPr lang="en-US" sz="2000" err="1"/>
              <a:t>râ</a:t>
            </a:r>
            <a:r>
              <a:rPr lang="en-US" sz="2000"/>
              <a:t>	</a:t>
            </a:r>
            <a:r>
              <a:rPr lang="en-US" sz="2000" smtClean="0"/>
              <a:t>saw-1SG</a:t>
            </a:r>
          </a:p>
          <a:p>
            <a:r>
              <a:rPr lang="en-US" sz="2000" i="1"/>
              <a:t> </a:t>
            </a:r>
            <a:r>
              <a:rPr lang="en-US" sz="2000" i="1" smtClean="0"/>
              <a:t>                ‘I </a:t>
            </a:r>
            <a:r>
              <a:rPr lang="en-US" sz="2000" i="1"/>
              <a:t>saw Ali’s mom.’</a:t>
            </a:r>
            <a:r>
              <a:rPr lang="en-US" sz="2000"/>
              <a:t/>
            </a:r>
            <a:br>
              <a:rPr lang="en-US" sz="2000"/>
            </a:br>
            <a:r>
              <a:rPr lang="en-US" sz="2000" i="1"/>
              <a:t>	.</a:t>
            </a:r>
            <a:endParaRPr lang="en-US" sz="2000"/>
          </a:p>
          <a:p>
            <a:r>
              <a:rPr lang="en-US" sz="2000" smtClean="0"/>
              <a:t>           b</a:t>
            </a:r>
            <a:r>
              <a:rPr lang="en-US" sz="2000"/>
              <a:t>.	</a:t>
            </a:r>
            <a:r>
              <a:rPr lang="en-US" sz="2000" smtClean="0"/>
              <a:t>   </a:t>
            </a:r>
            <a:r>
              <a:rPr lang="en-US" sz="2000" i="1" smtClean="0"/>
              <a:t>pro</a:t>
            </a:r>
            <a:r>
              <a:rPr lang="en-US" sz="2000" b="1" smtClean="0"/>
              <a:t> </a:t>
            </a:r>
            <a:r>
              <a:rPr lang="en-US" sz="2000" b="1"/>
              <a:t>Ali</a:t>
            </a:r>
            <a:r>
              <a:rPr lang="en-US" sz="2000"/>
              <a:t>-</a:t>
            </a:r>
            <a:r>
              <a:rPr lang="en-US" sz="2000" err="1"/>
              <a:t>ro</a:t>
            </a:r>
            <a:r>
              <a:rPr lang="en-US" sz="2000"/>
              <a:t>		</a:t>
            </a:r>
            <a:r>
              <a:rPr lang="en-US" sz="2000" err="1"/>
              <a:t>mâmân-</a:t>
            </a:r>
            <a:r>
              <a:rPr lang="en-US" sz="2000" b="1" err="1"/>
              <a:t>esh</a:t>
            </a:r>
            <a:r>
              <a:rPr lang="en-US" sz="2000"/>
              <a:t>   -	</a:t>
            </a:r>
            <a:r>
              <a:rPr lang="en-US" sz="2000" err="1"/>
              <a:t>ro</a:t>
            </a:r>
            <a:r>
              <a:rPr lang="en-US" sz="2000"/>
              <a:t>	did-am. </a:t>
            </a:r>
            <a:br>
              <a:rPr lang="en-US" sz="2000"/>
            </a:br>
            <a:r>
              <a:rPr lang="en-US" sz="2000"/>
              <a:t> 		       </a:t>
            </a:r>
            <a:r>
              <a:rPr lang="en-US" sz="2000" smtClean="0"/>
              <a:t>          Ali-</a:t>
            </a:r>
            <a:r>
              <a:rPr lang="en-US" sz="2000" err="1" smtClean="0"/>
              <a:t>ro</a:t>
            </a:r>
            <a:r>
              <a:rPr lang="en-US" sz="2000"/>
              <a:t>		mom-his	</a:t>
            </a:r>
            <a:r>
              <a:rPr lang="en-US" sz="2000" err="1"/>
              <a:t>râ</a:t>
            </a:r>
            <a:r>
              <a:rPr lang="en-US" sz="2000"/>
              <a:t>	saw-1SG</a:t>
            </a:r>
            <a:br>
              <a:rPr lang="en-US" sz="2000"/>
            </a:br>
            <a:r>
              <a:rPr lang="en-US" sz="2000" i="1"/>
              <a:t>		</a:t>
            </a:r>
            <a:r>
              <a:rPr lang="en-US" sz="2000" i="1" smtClean="0"/>
              <a:t>          ‘</a:t>
            </a:r>
            <a:r>
              <a:rPr lang="en-US" sz="2000" i="1"/>
              <a:t>As for Ali, I saw his mom’   </a:t>
            </a:r>
            <a:endParaRPr lang="en-US" sz="2000"/>
          </a:p>
          <a:p>
            <a:r>
              <a:rPr lang="en-US"/>
              <a:t> </a:t>
            </a:r>
          </a:p>
          <a:p>
            <a:endParaRPr lang="en-US"/>
          </a:p>
        </p:txBody>
      </p:sp>
    </p:spTree>
    <p:extLst>
      <p:ext uri="{BB962C8B-B14F-4D97-AF65-F5344CB8AC3E}">
        <p14:creationId xmlns:p14="http://schemas.microsoft.com/office/powerpoint/2010/main" val="69444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trips(downLeft)">
                                      <p:cBhvr>
                                        <p:cTn id="13" dur="500"/>
                                        <p:tgtEl>
                                          <p:spTgt spid="3">
                                            <p:txEl>
                                              <p:pRg st="2" end="2"/>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trips(down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r>
              <a:rPr lang="en-US"/>
              <a:t>Note, however, that the same pattern does not hold when the topicalized DP corresponds to a </a:t>
            </a:r>
            <a:r>
              <a:rPr lang="en-US" err="1"/>
              <a:t>clitic</a:t>
            </a:r>
            <a:r>
              <a:rPr lang="en-US"/>
              <a:t> pronominal inside a subject.</a:t>
            </a:r>
          </a:p>
          <a:p>
            <a:r>
              <a:rPr lang="en-US"/>
              <a:t> </a:t>
            </a:r>
          </a:p>
          <a:p>
            <a:r>
              <a:rPr lang="en-US"/>
              <a:t> (10)	a.	</a:t>
            </a:r>
            <a:r>
              <a:rPr lang="en-US" err="1" smtClean="0"/>
              <a:t>xâhar</a:t>
            </a:r>
            <a:r>
              <a:rPr lang="en-US" smtClean="0"/>
              <a:t>  -</a:t>
            </a:r>
            <a:r>
              <a:rPr lang="en-US"/>
              <a:t>	e 	Sahar (*</a:t>
            </a:r>
            <a:r>
              <a:rPr lang="en-US" err="1"/>
              <a:t>ro</a:t>
            </a:r>
            <a:r>
              <a:rPr lang="en-US"/>
              <a:t>)		mi-y-</a:t>
            </a:r>
            <a:r>
              <a:rPr lang="en-US" err="1"/>
              <a:t>âd</a:t>
            </a:r>
            <a:r>
              <a:rPr lang="en-US"/>
              <a:t>.</a:t>
            </a:r>
            <a:br>
              <a:rPr lang="en-US"/>
            </a:br>
            <a:r>
              <a:rPr lang="en-US"/>
              <a:t>		</a:t>
            </a:r>
            <a:r>
              <a:rPr lang="en-US" smtClean="0"/>
              <a:t>        sister</a:t>
            </a:r>
            <a:r>
              <a:rPr lang="en-US"/>
              <a:t>	</a:t>
            </a:r>
            <a:r>
              <a:rPr lang="en-US" err="1"/>
              <a:t>Ez</a:t>
            </a:r>
            <a:r>
              <a:rPr lang="en-US"/>
              <a:t>	Sahar			Asp-3SG</a:t>
            </a:r>
            <a:br>
              <a:rPr lang="en-US"/>
            </a:br>
            <a:r>
              <a:rPr lang="en-US"/>
              <a:t>		</a:t>
            </a:r>
            <a:r>
              <a:rPr lang="en-US" smtClean="0"/>
              <a:t>        ‘</a:t>
            </a:r>
            <a:r>
              <a:rPr lang="en-US" i="1"/>
              <a:t>Sahar’s sister comes.’</a:t>
            </a:r>
            <a:endParaRPr lang="en-US"/>
          </a:p>
          <a:p>
            <a:r>
              <a:rPr lang="en-US" i="1"/>
              <a:t> </a:t>
            </a:r>
            <a:endParaRPr lang="en-US"/>
          </a:p>
          <a:p>
            <a:r>
              <a:rPr lang="en-US"/>
              <a:t>	</a:t>
            </a:r>
            <a:r>
              <a:rPr lang="en-US" smtClean="0"/>
              <a:t>     b</a:t>
            </a:r>
            <a:r>
              <a:rPr lang="en-US"/>
              <a:t>.	</a:t>
            </a:r>
            <a:r>
              <a:rPr lang="en-US" b="1"/>
              <a:t>Sahar</a:t>
            </a:r>
            <a:r>
              <a:rPr lang="en-US"/>
              <a:t> (-*</a:t>
            </a:r>
            <a:r>
              <a:rPr lang="en-US" err="1"/>
              <a:t>ro</a:t>
            </a:r>
            <a:r>
              <a:rPr lang="en-US"/>
              <a:t>)	</a:t>
            </a:r>
            <a:r>
              <a:rPr lang="en-US" err="1"/>
              <a:t>xâhar-</a:t>
            </a:r>
            <a:r>
              <a:rPr lang="en-US" b="1" err="1"/>
              <a:t>esh</a:t>
            </a:r>
            <a:r>
              <a:rPr lang="en-US"/>
              <a:t>	mi-y-</a:t>
            </a:r>
            <a:r>
              <a:rPr lang="en-US" err="1"/>
              <a:t>âd</a:t>
            </a:r>
            <a:r>
              <a:rPr lang="en-US"/>
              <a:t>,	</a:t>
            </a:r>
            <a:br>
              <a:rPr lang="en-US"/>
            </a:br>
            <a:r>
              <a:rPr lang="en-US"/>
              <a:t>		</a:t>
            </a:r>
            <a:r>
              <a:rPr lang="en-US" smtClean="0"/>
              <a:t>       Sahar</a:t>
            </a:r>
            <a:r>
              <a:rPr lang="en-US"/>
              <a:t>	- </a:t>
            </a:r>
            <a:r>
              <a:rPr lang="en-US" err="1"/>
              <a:t>râ</a:t>
            </a:r>
            <a:r>
              <a:rPr lang="en-US"/>
              <a:t>	sister-her	certain-is	</a:t>
            </a:r>
            <a:br>
              <a:rPr lang="en-US"/>
            </a:br>
            <a:r>
              <a:rPr lang="en-US"/>
              <a:t>		</a:t>
            </a:r>
            <a:r>
              <a:rPr lang="en-US" smtClean="0"/>
              <a:t>       ‘</a:t>
            </a:r>
            <a:r>
              <a:rPr lang="en-US" i="1"/>
              <a:t>As for Sahar, her sister will come.’  </a:t>
            </a:r>
            <a:endParaRPr lang="en-US"/>
          </a:p>
          <a:p>
            <a:endParaRPr lang="en-US"/>
          </a:p>
        </p:txBody>
      </p:sp>
    </p:spTree>
    <p:extLst>
      <p:ext uri="{BB962C8B-B14F-4D97-AF65-F5344CB8AC3E}">
        <p14:creationId xmlns:p14="http://schemas.microsoft.com/office/powerpoint/2010/main" val="35696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trips(downLeft)">
                                      <p:cBhvr>
                                        <p:cTn id="15" dur="500"/>
                                        <p:tgtEl>
                                          <p:spTgt spid="3">
                                            <p:txEl>
                                              <p:pRg st="3" end="3"/>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strips(downLeft)">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r>
              <a:rPr lang="en-US" sz="2000"/>
              <a:t>Cross-linguistically, there are two classes of </a:t>
            </a:r>
            <a:r>
              <a:rPr lang="en-US" sz="2000" smtClean="0"/>
              <a:t>objects</a:t>
            </a:r>
            <a:endParaRPr lang="en-US" sz="2000"/>
          </a:p>
          <a:p>
            <a:r>
              <a:rPr lang="en-US" sz="2000"/>
              <a:t>Overtly marked (Differential Object Marking (DOM))                                                               </a:t>
            </a:r>
          </a:p>
          <a:p>
            <a:r>
              <a:rPr lang="en-US" sz="2000"/>
              <a:t>Not marked  </a:t>
            </a:r>
          </a:p>
          <a:p>
            <a:r>
              <a:rPr lang="en-US" sz="2000"/>
              <a:t>DOM may take the form of </a:t>
            </a:r>
          </a:p>
          <a:p>
            <a:pPr lvl="1"/>
            <a:r>
              <a:rPr lang="en-US" sz="1800" smtClean="0"/>
              <a:t>case </a:t>
            </a:r>
            <a:r>
              <a:rPr lang="en-US" sz="1800"/>
              <a:t>(e.g., Hindi, Turkish, Hebrew), </a:t>
            </a:r>
          </a:p>
          <a:p>
            <a:pPr lvl="1"/>
            <a:r>
              <a:rPr lang="en-US" sz="1800" err="1" smtClean="0"/>
              <a:t>dposition</a:t>
            </a:r>
            <a:r>
              <a:rPr lang="en-US" sz="1800" smtClean="0"/>
              <a:t> </a:t>
            </a:r>
            <a:r>
              <a:rPr lang="en-US" sz="1800"/>
              <a:t>(e.g., Spanish), </a:t>
            </a:r>
          </a:p>
          <a:p>
            <a:pPr lvl="1"/>
            <a:r>
              <a:rPr lang="en-US" sz="1800"/>
              <a:t>agreement (e.g., Swahili, </a:t>
            </a:r>
            <a:r>
              <a:rPr lang="en-US" sz="1800" err="1"/>
              <a:t>Senaya</a:t>
            </a:r>
            <a:r>
              <a:rPr lang="en-US" sz="1800"/>
              <a:t>), or </a:t>
            </a:r>
            <a:endParaRPr lang="en-US" sz="1800" smtClean="0"/>
          </a:p>
          <a:p>
            <a:pPr lvl="1"/>
            <a:r>
              <a:rPr lang="en-US" sz="1800" err="1" smtClean="0"/>
              <a:t>clitic</a:t>
            </a:r>
            <a:r>
              <a:rPr lang="en-US" sz="1800" smtClean="0"/>
              <a:t>-doubling </a:t>
            </a:r>
            <a:r>
              <a:rPr lang="en-US" sz="1800"/>
              <a:t>(e.g., Macedonian, Catalan). </a:t>
            </a:r>
          </a:p>
        </p:txBody>
      </p:sp>
    </p:spTree>
    <p:extLst>
      <p:ext uri="{BB962C8B-B14F-4D97-AF65-F5344CB8AC3E}">
        <p14:creationId xmlns:p14="http://schemas.microsoft.com/office/powerpoint/2010/main" val="175900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trips(downLeft)">
                                      <p:cBhvr>
                                        <p:cTn id="20" dur="500"/>
                                        <p:tgtEl>
                                          <p:spTgt spid="3">
                                            <p:txEl>
                                              <p:pRg st="3" end="3"/>
                                            </p:txEl>
                                          </p:spTgt>
                                        </p:tgtEl>
                                      </p:cBhvr>
                                    </p:animEffect>
                                  </p:childTnLst>
                                </p:cTn>
                              </p:par>
                              <p:par>
                                <p:cTn id="21" presetID="18" presetClass="entr" presetSubtype="12"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trips(downLeft)">
                                      <p:cBhvr>
                                        <p:cTn id="23" dur="500"/>
                                        <p:tgtEl>
                                          <p:spTgt spid="3">
                                            <p:txEl>
                                              <p:pRg st="4" end="4"/>
                                            </p:txEl>
                                          </p:spTgt>
                                        </p:tgtEl>
                                      </p:cBhvr>
                                    </p:animEffect>
                                  </p:childTnLst>
                                </p:cTn>
                              </p:par>
                              <p:par>
                                <p:cTn id="24" presetID="18" presetClass="entr" presetSubtype="12"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trips(downLeft)">
                                      <p:cBhvr>
                                        <p:cTn id="26" dur="500"/>
                                        <p:tgtEl>
                                          <p:spTgt spid="3">
                                            <p:txEl>
                                              <p:pRg st="5" end="5"/>
                                            </p:txEl>
                                          </p:spTgt>
                                        </p:tgtEl>
                                      </p:cBhvr>
                                    </p:animEffect>
                                  </p:childTnLst>
                                </p:cTn>
                              </p:par>
                              <p:par>
                                <p:cTn id="27" presetID="18" presetClass="entr" presetSubtype="12"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strips(downLeft)">
                                      <p:cBhvr>
                                        <p:cTn id="29" dur="500"/>
                                        <p:tgtEl>
                                          <p:spTgt spid="3">
                                            <p:txEl>
                                              <p:pRg st="6" end="6"/>
                                            </p:txEl>
                                          </p:spTgt>
                                        </p:tgtEl>
                                      </p:cBhvr>
                                    </p:animEffect>
                                  </p:childTnLst>
                                </p:cTn>
                              </p:par>
                              <p:par>
                                <p:cTn id="30" presetID="18" presetClass="entr" presetSubtype="12"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trips(downLeft)">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r>
              <a:rPr lang="en-US" sz="2000"/>
              <a:t>Nominal adverbs may be marked by –</a:t>
            </a:r>
            <a:r>
              <a:rPr lang="en-US" sz="2000" i="1" err="1"/>
              <a:t>râ</a:t>
            </a:r>
            <a:r>
              <a:rPr lang="en-US" sz="2000" i="1"/>
              <a:t>, </a:t>
            </a:r>
            <a:r>
              <a:rPr lang="en-US" sz="2000"/>
              <a:t>even in the absence of a transitive verb.</a:t>
            </a:r>
            <a:r>
              <a:rPr lang="en-US" sz="2000" i="1"/>
              <a:t> </a:t>
            </a:r>
            <a:endParaRPr lang="en-US" sz="2000"/>
          </a:p>
          <a:p>
            <a:r>
              <a:rPr lang="en-US" sz="2000" i="1"/>
              <a:t> </a:t>
            </a:r>
            <a:endParaRPr lang="en-US" sz="2000"/>
          </a:p>
          <a:p>
            <a:r>
              <a:rPr lang="en-US" sz="2000"/>
              <a:t>(11)	a.	man </a:t>
            </a:r>
            <a:r>
              <a:rPr lang="en-US" sz="2000" err="1"/>
              <a:t>fardâ-ro</a:t>
            </a:r>
            <a:r>
              <a:rPr lang="en-US" sz="2000"/>
              <a:t>           </a:t>
            </a:r>
            <a:r>
              <a:rPr lang="en-US" sz="2000" err="1"/>
              <a:t>tu</a:t>
            </a:r>
            <a:r>
              <a:rPr lang="en-US" sz="2000"/>
              <a:t>   </a:t>
            </a:r>
            <a:r>
              <a:rPr lang="en-US" sz="2000" err="1"/>
              <a:t>xune</a:t>
            </a:r>
            <a:r>
              <a:rPr lang="en-US" sz="2000"/>
              <a:t>   mi-</a:t>
            </a:r>
            <a:r>
              <a:rPr lang="en-US" sz="2000" err="1"/>
              <a:t>mun</a:t>
            </a:r>
            <a:r>
              <a:rPr lang="en-US" sz="2000"/>
              <a:t>-am</a:t>
            </a:r>
          </a:p>
          <a:p>
            <a:r>
              <a:rPr lang="en-US" sz="2000"/>
              <a:t>		</a:t>
            </a:r>
            <a:r>
              <a:rPr lang="en-US" sz="2000" smtClean="0"/>
              <a:t>         I       </a:t>
            </a:r>
            <a:r>
              <a:rPr lang="en-US" sz="2000"/>
              <a:t>tomorrow-</a:t>
            </a:r>
            <a:r>
              <a:rPr lang="en-US" sz="2000" err="1"/>
              <a:t>râ</a:t>
            </a:r>
            <a:r>
              <a:rPr lang="en-US" sz="2000"/>
              <a:t>   in   house Asp-stay-1SG</a:t>
            </a:r>
          </a:p>
          <a:p>
            <a:r>
              <a:rPr lang="en-US" sz="2000"/>
              <a:t>		</a:t>
            </a:r>
            <a:r>
              <a:rPr lang="en-US" sz="2000" smtClean="0"/>
              <a:t>          ‘</a:t>
            </a:r>
            <a:r>
              <a:rPr lang="en-US" sz="2000" i="1"/>
              <a:t>As for tomorrow, I will stay at home.’ </a:t>
            </a:r>
            <a:endParaRPr lang="en-US" sz="2000"/>
          </a:p>
          <a:p>
            <a:r>
              <a:rPr lang="en-US" sz="2000" i="1"/>
              <a:t> </a:t>
            </a:r>
            <a:endParaRPr lang="en-US" sz="2000"/>
          </a:p>
          <a:p>
            <a:endParaRPr lang="en-US"/>
          </a:p>
        </p:txBody>
      </p:sp>
    </p:spTree>
    <p:extLst>
      <p:ext uri="{BB962C8B-B14F-4D97-AF65-F5344CB8AC3E}">
        <p14:creationId xmlns:p14="http://schemas.microsoft.com/office/powerpoint/2010/main" val="80191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downLeft)">
                                      <p:cBhvr>
                                        <p:cTn id="18" dur="500"/>
                                        <p:tgtEl>
                                          <p:spTgt spid="3">
                                            <p:txEl>
                                              <p:pRg st="3" end="3"/>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trips(downLeft)">
                                      <p:cBhvr>
                                        <p:cTn id="21" dur="500"/>
                                        <p:tgtEl>
                                          <p:spTgt spid="3">
                                            <p:txEl>
                                              <p:pRg st="4" end="4"/>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trips(downLeft)">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lstStyle/>
          <a:p>
            <a:endParaRPr lang="en-US" smtClean="0"/>
          </a:p>
          <a:p>
            <a:r>
              <a:rPr lang="en-US" sz="2000" smtClean="0"/>
              <a:t>b</a:t>
            </a:r>
            <a:r>
              <a:rPr lang="en-US" sz="2000"/>
              <a:t>.	</a:t>
            </a:r>
            <a:r>
              <a:rPr lang="en-US" sz="2000" i="1"/>
              <a:t>pro</a:t>
            </a:r>
            <a:r>
              <a:rPr lang="en-US" sz="2000"/>
              <a:t>   </a:t>
            </a:r>
            <a:r>
              <a:rPr lang="en-US" sz="2000" err="1"/>
              <a:t>shab</a:t>
            </a:r>
            <a:r>
              <a:rPr lang="en-US" sz="2000"/>
              <a:t>-e    </a:t>
            </a:r>
            <a:r>
              <a:rPr lang="en-US" sz="2000" err="1"/>
              <a:t>pish</a:t>
            </a:r>
            <a:r>
              <a:rPr lang="en-US" sz="2000"/>
              <a:t>-o   </a:t>
            </a:r>
            <a:r>
              <a:rPr lang="en-US" sz="2000" err="1"/>
              <a:t>aslan</a:t>
            </a:r>
            <a:r>
              <a:rPr lang="en-US" sz="2000"/>
              <a:t>        </a:t>
            </a:r>
            <a:r>
              <a:rPr lang="en-US" sz="2000" err="1"/>
              <a:t>na</a:t>
            </a:r>
            <a:r>
              <a:rPr lang="en-US" sz="2000"/>
              <a:t>  -   </a:t>
            </a:r>
            <a:r>
              <a:rPr lang="en-US" sz="2000" err="1"/>
              <a:t>xâbid</a:t>
            </a:r>
            <a:r>
              <a:rPr lang="en-US" sz="2000"/>
              <a:t>-am</a:t>
            </a:r>
          </a:p>
          <a:p>
            <a:r>
              <a:rPr lang="en-US" sz="2000"/>
              <a:t>		        night-</a:t>
            </a:r>
            <a:r>
              <a:rPr lang="en-US" sz="2000" err="1"/>
              <a:t>Ez</a:t>
            </a:r>
            <a:r>
              <a:rPr lang="en-US" sz="2000"/>
              <a:t> last-</a:t>
            </a:r>
            <a:r>
              <a:rPr lang="en-US" sz="2000" err="1"/>
              <a:t>râ</a:t>
            </a:r>
            <a:r>
              <a:rPr lang="en-US" sz="2000"/>
              <a:t>   at all          </a:t>
            </a:r>
            <a:r>
              <a:rPr lang="en-US" sz="2000" err="1"/>
              <a:t>Neg</a:t>
            </a:r>
            <a:r>
              <a:rPr lang="en-US" sz="2000"/>
              <a:t> – slept-1sg</a:t>
            </a:r>
          </a:p>
          <a:p>
            <a:r>
              <a:rPr lang="en-US" sz="2000" smtClean="0"/>
              <a:t>         ‘</a:t>
            </a:r>
            <a:r>
              <a:rPr lang="en-US" sz="2000"/>
              <a:t>It was last night that I didn’t sleep at all.’  (the entire night)   or</a:t>
            </a:r>
          </a:p>
          <a:p>
            <a:r>
              <a:rPr lang="en-US" sz="2000" smtClean="0"/>
              <a:t>           ‘</a:t>
            </a:r>
            <a:r>
              <a:rPr lang="en-US" sz="2000"/>
              <a:t>As for last night, I didn’t sleep at all.’		 		</a:t>
            </a:r>
            <a:endParaRPr lang="en-US" sz="2000" smtClean="0"/>
          </a:p>
          <a:p>
            <a:r>
              <a:rPr lang="en-US" sz="2000"/>
              <a:t> </a:t>
            </a:r>
            <a:r>
              <a:rPr lang="en-US" sz="2000" smtClean="0"/>
              <a:t>                                                                                     (</a:t>
            </a:r>
            <a:r>
              <a:rPr lang="en-US" sz="2000" err="1"/>
              <a:t>Karimi</a:t>
            </a:r>
            <a:r>
              <a:rPr lang="en-US" sz="2000"/>
              <a:t> 1997)</a:t>
            </a:r>
          </a:p>
          <a:p>
            <a:r>
              <a:rPr lang="en-US" sz="2000" i="1"/>
              <a:t> </a:t>
            </a:r>
            <a:endParaRPr lang="en-US" sz="2000"/>
          </a:p>
        </p:txBody>
      </p:sp>
    </p:spTree>
    <p:extLst>
      <p:ext uri="{BB962C8B-B14F-4D97-AF65-F5344CB8AC3E}">
        <p14:creationId xmlns:p14="http://schemas.microsoft.com/office/powerpoint/2010/main" val="11208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Left)">
                                      <p:cBhvr>
                                        <p:cTn id="7" dur="500"/>
                                        <p:tgtEl>
                                          <p:spTgt spid="3">
                                            <p:txEl>
                                              <p:pRg st="1" end="1"/>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trips(downLeft)">
                                      <p:cBhvr>
                                        <p:cTn id="10" dur="500"/>
                                        <p:tgtEl>
                                          <p:spTgt spid="3">
                                            <p:txEl>
                                              <p:pRg st="2" end="2"/>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strips(downLeft)">
                                      <p:cBhvr>
                                        <p:cTn id="13" dur="500"/>
                                        <p:tgtEl>
                                          <p:spTgt spid="3">
                                            <p:txEl>
                                              <p:pRg st="3" end="3"/>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strips(downLeft)">
                                      <p:cBhvr>
                                        <p:cTn id="16" dur="500"/>
                                        <p:tgtEl>
                                          <p:spTgt spid="3">
                                            <p:txEl>
                                              <p:pRg st="4" end="4"/>
                                            </p:txEl>
                                          </p:spTgt>
                                        </p:tgtEl>
                                      </p:cBhvr>
                                    </p:animEffect>
                                  </p:childTnLst>
                                </p:cTn>
                              </p:par>
                              <p:par>
                                <p:cTn id="17" presetID="18" presetClass="entr" presetSubtype="12"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strips(downLeft)">
                                      <p:cBhvr>
                                        <p:cTn id="19" dur="500"/>
                                        <p:tgtEl>
                                          <p:spTgt spid="3">
                                            <p:txEl>
                                              <p:pRg st="5" end="5"/>
                                            </p:txEl>
                                          </p:spTgt>
                                        </p:tgtEl>
                                      </p:cBhvr>
                                    </p:animEffect>
                                  </p:childTnLst>
                                </p:cTn>
                              </p:par>
                              <p:par>
                                <p:cTn id="20" presetID="18" presetClass="entr" presetSubtype="12"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trips(down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Data</a:t>
            </a:r>
          </a:p>
        </p:txBody>
      </p:sp>
      <p:sp>
        <p:nvSpPr>
          <p:cNvPr id="3" name="Content Placeholder 2"/>
          <p:cNvSpPr>
            <a:spLocks noGrp="1"/>
          </p:cNvSpPr>
          <p:nvPr>
            <p:ph idx="1"/>
          </p:nvPr>
        </p:nvSpPr>
        <p:spPr/>
        <p:txBody>
          <a:bodyPr>
            <a:normAutofit/>
          </a:bodyPr>
          <a:lstStyle/>
          <a:p>
            <a:r>
              <a:rPr lang="en-US" sz="2000"/>
              <a:t>Finally, some other type of non-object DPs may be marked by</a:t>
            </a:r>
            <a:r>
              <a:rPr lang="en-US" sz="2000" i="1"/>
              <a:t>-</a:t>
            </a:r>
            <a:r>
              <a:rPr lang="en-US" sz="2000" i="1" err="1"/>
              <a:t>râ</a:t>
            </a:r>
            <a:r>
              <a:rPr lang="en-US" sz="2000"/>
              <a:t> in the absence of a transitive verb.</a:t>
            </a:r>
          </a:p>
          <a:p>
            <a:r>
              <a:rPr lang="en-US" sz="2000"/>
              <a:t> </a:t>
            </a:r>
          </a:p>
          <a:p>
            <a:r>
              <a:rPr lang="en-US" sz="2000"/>
              <a:t>(12)	</a:t>
            </a:r>
            <a:r>
              <a:rPr lang="en-US" sz="2000" err="1"/>
              <a:t>mâ</a:t>
            </a:r>
            <a:r>
              <a:rPr lang="en-US" sz="2000"/>
              <a:t>      in    </a:t>
            </a:r>
            <a:r>
              <a:rPr lang="en-US" sz="2000" err="1"/>
              <a:t>râh-ro</a:t>
            </a:r>
            <a:r>
              <a:rPr lang="en-US" sz="2000"/>
              <a:t>            </a:t>
            </a:r>
            <a:r>
              <a:rPr lang="en-US" sz="2000" err="1"/>
              <a:t>bâ</a:t>
            </a:r>
            <a:r>
              <a:rPr lang="en-US" sz="2000"/>
              <a:t>    ham              raft-</a:t>
            </a:r>
            <a:r>
              <a:rPr lang="en-US" sz="2000" err="1"/>
              <a:t>im</a:t>
            </a:r>
            <a:endParaRPr lang="en-US" sz="2000"/>
          </a:p>
          <a:p>
            <a:r>
              <a:rPr lang="en-US" sz="2000"/>
              <a:t>	</a:t>
            </a:r>
            <a:r>
              <a:rPr lang="en-US" sz="2000" smtClean="0"/>
              <a:t>       we      </a:t>
            </a:r>
            <a:r>
              <a:rPr lang="en-US" sz="2000"/>
              <a:t>this  way-</a:t>
            </a:r>
            <a:r>
              <a:rPr lang="en-US" sz="2000" err="1"/>
              <a:t>râ</a:t>
            </a:r>
            <a:r>
              <a:rPr lang="en-US" sz="2000"/>
              <a:t>          with each other    went-1PL</a:t>
            </a:r>
          </a:p>
          <a:p>
            <a:r>
              <a:rPr lang="en-US" sz="2000"/>
              <a:t>	</a:t>
            </a:r>
            <a:r>
              <a:rPr lang="en-US" sz="2000" smtClean="0"/>
              <a:t>         ‘</a:t>
            </a:r>
            <a:r>
              <a:rPr lang="en-US" sz="2000" i="1"/>
              <a:t>We have gone this way with each other.’  </a:t>
            </a:r>
            <a:endParaRPr lang="en-US" sz="2000"/>
          </a:p>
          <a:p>
            <a:endParaRPr lang="en-US" sz="2000"/>
          </a:p>
        </p:txBody>
      </p:sp>
    </p:spTree>
    <p:extLst>
      <p:ext uri="{BB962C8B-B14F-4D97-AF65-F5344CB8AC3E}">
        <p14:creationId xmlns:p14="http://schemas.microsoft.com/office/powerpoint/2010/main" val="48220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downLeft)">
                                      <p:cBhvr>
                                        <p:cTn id="18" dur="500"/>
                                        <p:tgtEl>
                                          <p:spTgt spid="3">
                                            <p:txEl>
                                              <p:pRg st="3" end="3"/>
                                            </p:txEl>
                                          </p:spTgt>
                                        </p:tgtEl>
                                      </p:cBhvr>
                                    </p:animEffect>
                                  </p:childTnLst>
                                </p:cTn>
                              </p:par>
                              <p:par>
                                <p:cTn id="19" presetID="18" presetClass="entr" presetSubtype="12"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trips(downLeft)">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normAutofit/>
          </a:bodyPr>
          <a:lstStyle/>
          <a:p>
            <a:endParaRPr lang="en-US" sz="2000" smtClean="0"/>
          </a:p>
          <a:p>
            <a:r>
              <a:rPr lang="en-US" sz="2400" smtClean="0"/>
              <a:t>In </a:t>
            </a:r>
            <a:r>
              <a:rPr lang="en-US" sz="2400"/>
              <a:t>The Minimalist Program (Chomsky 1995) and subsequent work (Chomsky 2000, 2001), Case is seen as a semantically uninterpretable feature on nominals, thereby requiring “deletion” before the semantic interface (LF). </a:t>
            </a:r>
          </a:p>
          <a:p>
            <a:endParaRPr lang="en-US" sz="2000"/>
          </a:p>
        </p:txBody>
      </p:sp>
    </p:spTree>
    <p:extLst>
      <p:ext uri="{BB962C8B-B14F-4D97-AF65-F5344CB8AC3E}">
        <p14:creationId xmlns:p14="http://schemas.microsoft.com/office/powerpoint/2010/main" val="2046005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endParaRPr lang="en-US" smtClean="0"/>
          </a:p>
          <a:p>
            <a:r>
              <a:rPr lang="en-US" smtClean="0"/>
              <a:t> </a:t>
            </a:r>
            <a:r>
              <a:rPr lang="en-US" sz="2400"/>
              <a:t>(14)	 </a:t>
            </a:r>
            <a:endParaRPr lang="en-US" sz="2400" smtClean="0"/>
          </a:p>
          <a:p>
            <a:r>
              <a:rPr lang="en-US" sz="2400" smtClean="0"/>
              <a:t>“</a:t>
            </a:r>
            <a:r>
              <a:rPr lang="en-US" sz="2400"/>
              <a:t>Structural Case is not a feature of the probes </a:t>
            </a:r>
            <a:endParaRPr lang="en-US" sz="2400" smtClean="0"/>
          </a:p>
          <a:p>
            <a:r>
              <a:rPr lang="en-US" sz="2400" smtClean="0"/>
              <a:t>  (</a:t>
            </a:r>
            <a:r>
              <a:rPr lang="en-US" sz="2400"/>
              <a:t>T</a:t>
            </a:r>
            <a:r>
              <a:rPr lang="en-US" sz="2400" smtClean="0"/>
              <a:t>, </a:t>
            </a:r>
            <a:r>
              <a:rPr lang="en-US" sz="2400" i="1" smtClean="0"/>
              <a:t>v</a:t>
            </a:r>
            <a:r>
              <a:rPr lang="en-US" sz="2400"/>
              <a:t>), but it is assigned a value</a:t>
            </a:r>
            <a:r>
              <a:rPr lang="en-US" sz="2400" b="1"/>
              <a:t> </a:t>
            </a:r>
            <a:r>
              <a:rPr lang="en-US" sz="2400" smtClean="0"/>
              <a:t>under agreement.   		  </a:t>
            </a:r>
          </a:p>
          <a:p>
            <a:r>
              <a:rPr lang="en-US" sz="2400"/>
              <a:t> </a:t>
            </a:r>
            <a:r>
              <a:rPr lang="en-US" sz="2400" smtClean="0"/>
              <a:t> </a:t>
            </a:r>
            <a:r>
              <a:rPr lang="en-US" sz="2400"/>
              <a:t>The value assigned depends on the probe: nominative </a:t>
            </a:r>
            <a:r>
              <a:rPr lang="en-US" sz="2400" smtClean="0"/>
              <a:t>    for </a:t>
            </a:r>
            <a:r>
              <a:rPr lang="en-US" sz="2400"/>
              <a:t>T, accusative for </a:t>
            </a:r>
            <a:r>
              <a:rPr lang="en-US" sz="2400" i="1"/>
              <a:t>v</a:t>
            </a:r>
            <a:r>
              <a:rPr lang="en-US" sz="2400"/>
              <a:t>.”   </a:t>
            </a:r>
            <a:endParaRPr lang="en-US" sz="2400" smtClean="0"/>
          </a:p>
          <a:p>
            <a:r>
              <a:rPr lang="en-US" sz="2400" smtClean="0"/>
              <a:t>        </a:t>
            </a:r>
            <a:r>
              <a:rPr lang="en-US" sz="2400"/>
              <a:t>						 </a:t>
            </a:r>
            <a:r>
              <a:rPr lang="en-US" sz="2400" smtClean="0"/>
              <a:t>    (</a:t>
            </a:r>
            <a:r>
              <a:rPr lang="en-US" sz="2400"/>
              <a:t>Chomsky 2001:6)    </a:t>
            </a:r>
          </a:p>
          <a:p>
            <a:endParaRPr lang="en-US" sz="2400"/>
          </a:p>
        </p:txBody>
      </p:sp>
    </p:spTree>
    <p:extLst>
      <p:ext uri="{BB962C8B-B14F-4D97-AF65-F5344CB8AC3E}">
        <p14:creationId xmlns:p14="http://schemas.microsoft.com/office/powerpoint/2010/main" val="171428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endParaRPr lang="en-US"/>
          </a:p>
        </p:txBody>
      </p:sp>
      <p:sp>
        <p:nvSpPr>
          <p:cNvPr id="3" name="Content Placeholder 2"/>
          <p:cNvSpPr>
            <a:spLocks noGrp="1"/>
          </p:cNvSpPr>
          <p:nvPr>
            <p:ph idx="1"/>
          </p:nvPr>
        </p:nvSpPr>
        <p:spPr/>
        <p:txBody>
          <a:bodyPr>
            <a:normAutofit/>
          </a:bodyPr>
          <a:lstStyle/>
          <a:p>
            <a:r>
              <a:rPr lang="en-US" sz="2400"/>
              <a:t>There are other approaches to case assignment which consider Accusative Case as </a:t>
            </a:r>
            <a:r>
              <a:rPr lang="en-US" sz="2400" smtClean="0"/>
              <a:t>a </a:t>
            </a:r>
            <a:r>
              <a:rPr lang="en-US" sz="2400" i="1" smtClean="0"/>
              <a:t>dependent</a:t>
            </a:r>
            <a:r>
              <a:rPr lang="en-US" sz="2400" smtClean="0"/>
              <a:t> </a:t>
            </a:r>
            <a:r>
              <a:rPr lang="en-US" sz="2400"/>
              <a:t>case, and do </a:t>
            </a:r>
            <a:r>
              <a:rPr lang="en-US" sz="2400" i="1"/>
              <a:t>not </a:t>
            </a:r>
            <a:r>
              <a:rPr lang="en-US" sz="2400"/>
              <a:t>take unmarked cases like nominative to be positively specified. </a:t>
            </a:r>
            <a:endParaRPr lang="en-US" sz="2400" smtClean="0"/>
          </a:p>
          <a:p>
            <a:endParaRPr lang="en-US" sz="2400"/>
          </a:p>
          <a:p>
            <a:r>
              <a:rPr lang="en-US" sz="2400"/>
              <a:t>Marantz’s (1991) </a:t>
            </a:r>
            <a:r>
              <a:rPr lang="en-US" sz="2400" i="1"/>
              <a:t>disjunctive case hierarchy </a:t>
            </a:r>
            <a:r>
              <a:rPr lang="en-US" sz="2400"/>
              <a:t>is a prominent example.  That portion of Marantz’s proposal relevant to our discussion appears in (15). </a:t>
            </a:r>
          </a:p>
          <a:p>
            <a:endParaRPr lang="en-US" sz="2400"/>
          </a:p>
        </p:txBody>
      </p:sp>
    </p:spTree>
    <p:extLst>
      <p:ext uri="{BB962C8B-B14F-4D97-AF65-F5344CB8AC3E}">
        <p14:creationId xmlns:p14="http://schemas.microsoft.com/office/powerpoint/2010/main" val="131155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endParaRPr lang="en-US"/>
          </a:p>
        </p:txBody>
      </p:sp>
      <p:sp>
        <p:nvSpPr>
          <p:cNvPr id="3" name="Content Placeholder 2"/>
          <p:cNvSpPr>
            <a:spLocks noGrp="1"/>
          </p:cNvSpPr>
          <p:nvPr>
            <p:ph idx="1"/>
          </p:nvPr>
        </p:nvSpPr>
        <p:spPr/>
        <p:txBody>
          <a:bodyPr>
            <a:normAutofit/>
          </a:bodyPr>
          <a:lstStyle/>
          <a:p>
            <a:r>
              <a:rPr lang="en-US" sz="2000"/>
              <a:t>(15) 	Marantz’s Disjunctive case hierarchy </a:t>
            </a:r>
          </a:p>
          <a:p>
            <a:r>
              <a:rPr lang="en-US" sz="2000"/>
              <a:t/>
            </a:r>
            <a:br>
              <a:rPr lang="en-US" sz="2000"/>
            </a:br>
            <a:r>
              <a:rPr lang="en-US" sz="2000" b="1" err="1"/>
              <a:t>i</a:t>
            </a:r>
            <a:r>
              <a:rPr lang="en-US" sz="2000" b="1"/>
              <a:t>.	Dependent</a:t>
            </a:r>
            <a:r>
              <a:rPr lang="en-US" sz="2000"/>
              <a:t> case: case is dependent upon the presence of some higher functional </a:t>
            </a:r>
            <a:r>
              <a:rPr lang="en-US" sz="2000" smtClean="0"/>
              <a:t>projection </a:t>
            </a:r>
            <a:r>
              <a:rPr lang="en-US" sz="2000"/>
              <a:t>or a set of such projections (Accusative in Nom-</a:t>
            </a:r>
            <a:r>
              <a:rPr lang="en-US" sz="2000" err="1"/>
              <a:t>Acc</a:t>
            </a:r>
            <a:r>
              <a:rPr lang="en-US" sz="2000"/>
              <a:t> languages, </a:t>
            </a:r>
            <a:r>
              <a:rPr lang="en-US" sz="2000" smtClean="0"/>
              <a:t>Ergative </a:t>
            </a:r>
            <a:r>
              <a:rPr lang="en-US" sz="2000"/>
              <a:t>in Erg-Abs languages).</a:t>
            </a:r>
          </a:p>
          <a:p>
            <a:r>
              <a:rPr lang="en-US" sz="2000"/>
              <a:t> </a:t>
            </a:r>
          </a:p>
          <a:p>
            <a:r>
              <a:rPr lang="en-US" sz="2000" b="1"/>
              <a:t>ii.       Unmarked</a:t>
            </a:r>
            <a:r>
              <a:rPr lang="en-US" sz="2000"/>
              <a:t> case: assigned when a DP appears embedded in a certain structural </a:t>
            </a:r>
            <a:r>
              <a:rPr lang="en-US" sz="2000" smtClean="0"/>
              <a:t> </a:t>
            </a:r>
            <a:r>
              <a:rPr lang="en-US" sz="2000"/>
              <a:t>position (genitive in NPs, nominative in Spec-IP/TP).</a:t>
            </a:r>
          </a:p>
          <a:p>
            <a:endParaRPr lang="en-US" sz="2000"/>
          </a:p>
        </p:txBody>
      </p:sp>
    </p:spTree>
    <p:extLst>
      <p:ext uri="{BB962C8B-B14F-4D97-AF65-F5344CB8AC3E}">
        <p14:creationId xmlns:p14="http://schemas.microsoft.com/office/powerpoint/2010/main" val="152137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smtClean="0"/>
              <a:t>For </a:t>
            </a:r>
            <a:r>
              <a:rPr lang="en-US" sz="2400"/>
              <a:t>Marantz, case assignment is a post-syntactic property that applies to the output of the syntactic operations. </a:t>
            </a:r>
          </a:p>
          <a:p>
            <a:endParaRPr lang="en-US" sz="2400"/>
          </a:p>
        </p:txBody>
      </p:sp>
    </p:spTree>
    <p:extLst>
      <p:ext uri="{BB962C8B-B14F-4D97-AF65-F5344CB8AC3E}">
        <p14:creationId xmlns:p14="http://schemas.microsoft.com/office/powerpoint/2010/main" val="1736381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normAutofit fontScale="92500"/>
          </a:bodyPr>
          <a:lstStyle/>
          <a:p>
            <a:endParaRPr lang="en-US" smtClean="0"/>
          </a:p>
          <a:p>
            <a:r>
              <a:rPr lang="en-US" sz="2400" smtClean="0"/>
              <a:t>Preminger </a:t>
            </a:r>
            <a:r>
              <a:rPr lang="en-US" sz="2400"/>
              <a:t>(2011a, 2014) gives the same case assignment algorithm a purely syntactic implementation—in contrast to Marantz’s original proposal. </a:t>
            </a:r>
            <a:endParaRPr lang="en-US" sz="2400" smtClean="0"/>
          </a:p>
          <a:p>
            <a:endParaRPr lang="en-US" sz="2400"/>
          </a:p>
          <a:p>
            <a:r>
              <a:rPr lang="en-US" sz="2400"/>
              <a:t>In this implementation, cases like nominative and </a:t>
            </a:r>
            <a:r>
              <a:rPr lang="en-US" sz="2400" err="1"/>
              <a:t>absolutive</a:t>
            </a:r>
            <a:r>
              <a:rPr lang="en-US" sz="2400"/>
              <a:t> (and within the DP, genitive) are simply the morphological form given to noun phrases whose case features have not been valued in the course of the derivation. </a:t>
            </a:r>
          </a:p>
          <a:p>
            <a:endParaRPr lang="en-US" sz="2400"/>
          </a:p>
          <a:p>
            <a:endParaRPr lang="en-US"/>
          </a:p>
        </p:txBody>
      </p:sp>
    </p:spTree>
    <p:extLst>
      <p:ext uri="{BB962C8B-B14F-4D97-AF65-F5344CB8AC3E}">
        <p14:creationId xmlns:p14="http://schemas.microsoft.com/office/powerpoint/2010/main" val="120754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endParaRPr lang="en-US" smtClean="0"/>
          </a:p>
          <a:p>
            <a:r>
              <a:rPr lang="en-US" sz="2400" smtClean="0"/>
              <a:t>Baker </a:t>
            </a:r>
            <a:r>
              <a:rPr lang="en-US" sz="2400"/>
              <a:t>and </a:t>
            </a:r>
            <a:r>
              <a:rPr lang="en-US" sz="2400" err="1"/>
              <a:t>Vinokurova</a:t>
            </a:r>
            <a:r>
              <a:rPr lang="en-US" sz="2400"/>
              <a:t> (2010), </a:t>
            </a:r>
            <a:r>
              <a:rPr lang="en-US" sz="2400" err="1"/>
              <a:t>Kornfilt</a:t>
            </a:r>
            <a:r>
              <a:rPr lang="en-US" sz="2400"/>
              <a:t> and Preminger (2014) and Baker (2017) show that accusative in Sakha, a Turkic language, can only be analyzed as </a:t>
            </a:r>
            <a:r>
              <a:rPr lang="en-US" sz="2400" i="1"/>
              <a:t>dependent case </a:t>
            </a:r>
            <a:r>
              <a:rPr lang="en-US" sz="2400"/>
              <a:t>in syntax. </a:t>
            </a:r>
          </a:p>
        </p:txBody>
      </p:sp>
    </p:spTree>
    <p:extLst>
      <p:ext uri="{BB962C8B-B14F-4D97-AF65-F5344CB8AC3E}">
        <p14:creationId xmlns:p14="http://schemas.microsoft.com/office/powerpoint/2010/main" val="1562015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r>
              <a:rPr lang="en-US" sz="2400"/>
              <a:t>Universally, common factors distinguishing objects are definiteness, specificity, and </a:t>
            </a:r>
            <a:r>
              <a:rPr lang="en-US" sz="2400" err="1"/>
              <a:t>animacy</a:t>
            </a:r>
            <a:r>
              <a:rPr lang="en-US" sz="2400"/>
              <a:t>,  In general, objects ‘high’ on the relevant scale (e.g., more definite) are marked.  </a:t>
            </a:r>
            <a:endParaRPr lang="en-US" sz="2400" smtClean="0"/>
          </a:p>
          <a:p>
            <a:endParaRPr lang="en-US" sz="2400"/>
          </a:p>
          <a:p>
            <a:r>
              <a:rPr lang="en-US" sz="2400"/>
              <a:t>One of the well-known instances of DOM is found in Hindi, where objects are differentiated based (mainly) on specificity: with </a:t>
            </a:r>
            <a:r>
              <a:rPr lang="en-US" sz="2400" i="1"/>
              <a:t>-</a:t>
            </a:r>
            <a:r>
              <a:rPr lang="en-US" sz="2400" i="1" err="1"/>
              <a:t>ko</a:t>
            </a:r>
            <a:r>
              <a:rPr lang="en-US" sz="2400"/>
              <a:t> (which is also the canonical dative case marker) when they are specific (Bhatt 2007).</a:t>
            </a:r>
          </a:p>
          <a:p>
            <a:endParaRPr lang="en-US"/>
          </a:p>
        </p:txBody>
      </p:sp>
    </p:spTree>
    <p:extLst>
      <p:ext uri="{BB962C8B-B14F-4D97-AF65-F5344CB8AC3E}">
        <p14:creationId xmlns:p14="http://schemas.microsoft.com/office/powerpoint/2010/main" val="1377184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normAutofit fontScale="92500"/>
          </a:bodyPr>
          <a:lstStyle/>
          <a:p>
            <a:r>
              <a:rPr lang="en-US" sz="2000"/>
              <a:t>(16)     </a:t>
            </a:r>
            <a:endParaRPr lang="en-US" sz="2000" smtClean="0"/>
          </a:p>
          <a:p>
            <a:r>
              <a:rPr lang="en-US" sz="2000" smtClean="0"/>
              <a:t>a</a:t>
            </a:r>
            <a:r>
              <a:rPr lang="en-US" sz="2000"/>
              <a:t>.	</a:t>
            </a:r>
            <a:r>
              <a:rPr lang="en-US" sz="2000" u="sng"/>
              <a:t>Min</a:t>
            </a:r>
            <a:r>
              <a:rPr lang="en-US" sz="2000"/>
              <a:t>	[</a:t>
            </a:r>
            <a:r>
              <a:rPr lang="en-US" sz="2000" err="1"/>
              <a:t>sarsyn</a:t>
            </a:r>
            <a:r>
              <a:rPr lang="en-US" sz="2000"/>
              <a:t>	</a:t>
            </a:r>
            <a:r>
              <a:rPr lang="en-US" sz="2000" smtClean="0"/>
              <a:t>       </a:t>
            </a:r>
            <a:r>
              <a:rPr lang="en-US" sz="2000" b="1" err="1" smtClean="0"/>
              <a:t>ehigi</a:t>
            </a:r>
            <a:r>
              <a:rPr lang="en-US" sz="2000" b="1" smtClean="0"/>
              <a:t>-</a:t>
            </a:r>
            <a:r>
              <a:rPr lang="en-US" sz="2000" b="1"/>
              <a:t>(*</a:t>
            </a:r>
            <a:r>
              <a:rPr lang="en-US" sz="2000" b="1" err="1"/>
              <a:t>ni</a:t>
            </a:r>
            <a:r>
              <a:rPr lang="en-US" sz="2000" b="1"/>
              <a:t>)</a:t>
            </a:r>
            <a:r>
              <a:rPr lang="en-US" sz="2000"/>
              <a:t>	</a:t>
            </a:r>
            <a:r>
              <a:rPr lang="en-US" sz="2000" err="1"/>
              <a:t>kel-iex-xit</a:t>
            </a:r>
            <a:r>
              <a:rPr lang="en-US" sz="2000"/>
              <a:t>	</a:t>
            </a:r>
            <a:r>
              <a:rPr lang="en-US" sz="2000" smtClean="0"/>
              <a:t>   </a:t>
            </a:r>
            <a:r>
              <a:rPr lang="en-US" sz="2000" err="1" smtClean="0"/>
              <a:t>dien</a:t>
            </a:r>
            <a:r>
              <a:rPr lang="en-US" sz="2000" smtClean="0"/>
              <a:t>]          </a:t>
            </a:r>
            <a:r>
              <a:rPr lang="en-US" sz="2000" err="1" smtClean="0"/>
              <a:t>ihit</a:t>
            </a:r>
            <a:r>
              <a:rPr lang="en-US" sz="2000" smtClean="0"/>
              <a:t>-</a:t>
            </a:r>
            <a:r>
              <a:rPr lang="en-US" sz="2000" err="1" smtClean="0"/>
              <a:t>ti</a:t>
            </a:r>
            <a:r>
              <a:rPr lang="en-US" sz="2000" smtClean="0"/>
              <a:t>-m</a:t>
            </a:r>
            <a:r>
              <a:rPr lang="en-US" sz="2000"/>
              <a:t>.	  </a:t>
            </a:r>
          </a:p>
          <a:p>
            <a:r>
              <a:rPr lang="en-US" sz="2000"/>
              <a:t>	</a:t>
            </a:r>
            <a:r>
              <a:rPr lang="en-US" sz="2000" smtClean="0"/>
              <a:t>       I.NOM</a:t>
            </a:r>
            <a:r>
              <a:rPr lang="en-US" sz="2000"/>
              <a:t> </a:t>
            </a:r>
            <a:r>
              <a:rPr lang="en-US" sz="2000" smtClean="0"/>
              <a:t>tomorrow  </a:t>
            </a:r>
            <a:r>
              <a:rPr lang="en-US" sz="2000"/>
              <a:t>you-(*ACC) come-FUT-2pS  </a:t>
            </a:r>
            <a:r>
              <a:rPr lang="en-US" sz="2000" smtClean="0"/>
              <a:t>that </a:t>
            </a:r>
            <a:r>
              <a:rPr lang="en-US" sz="2000"/>
              <a:t>	hear-PAST-1sS</a:t>
            </a:r>
          </a:p>
          <a:p>
            <a:r>
              <a:rPr lang="en-US" sz="2000"/>
              <a:t>	</a:t>
            </a:r>
            <a:r>
              <a:rPr lang="en-US" sz="2000" smtClean="0"/>
              <a:t>        ‘</a:t>
            </a:r>
            <a:r>
              <a:rPr lang="en-US" sz="2000"/>
              <a:t>I heard that tomorrow you will come.’</a:t>
            </a:r>
          </a:p>
          <a:p>
            <a:r>
              <a:rPr lang="en-US" sz="2000"/>
              <a:t> </a:t>
            </a:r>
          </a:p>
          <a:p>
            <a:r>
              <a:rPr lang="fr-FR" sz="2000"/>
              <a:t>b.	</a:t>
            </a:r>
            <a:r>
              <a:rPr lang="fr-FR" sz="2000" u="sng"/>
              <a:t>Min</a:t>
            </a:r>
            <a:r>
              <a:rPr lang="fr-FR" sz="2000"/>
              <a:t>	[</a:t>
            </a:r>
            <a:r>
              <a:rPr lang="fr-FR" sz="2000" b="1" err="1" smtClean="0"/>
              <a:t>ehigi</a:t>
            </a:r>
            <a:r>
              <a:rPr lang="fr-FR" sz="2000" b="1" smtClean="0"/>
              <a:t>-ni  </a:t>
            </a:r>
            <a:r>
              <a:rPr lang="fr-FR" sz="2000"/>
              <a:t>	[</a:t>
            </a:r>
            <a:r>
              <a:rPr lang="fr-FR" sz="2000" err="1"/>
              <a:t>bügün</a:t>
            </a:r>
            <a:r>
              <a:rPr lang="fr-FR" sz="2000"/>
              <a:t>	--	</a:t>
            </a:r>
            <a:r>
              <a:rPr lang="fr-FR" sz="2000" err="1"/>
              <a:t>kyaj-yax-xyt</a:t>
            </a:r>
            <a:r>
              <a:rPr lang="fr-FR" sz="2000"/>
              <a:t>	</a:t>
            </a:r>
            <a:r>
              <a:rPr lang="fr-FR" sz="2000" err="1"/>
              <a:t>dien</a:t>
            </a:r>
            <a:r>
              <a:rPr lang="fr-FR" sz="2000"/>
              <a:t>]]	</a:t>
            </a:r>
            <a:r>
              <a:rPr lang="fr-FR" sz="2000" err="1"/>
              <a:t>erem</a:t>
            </a:r>
            <a:r>
              <a:rPr lang="fr-FR" sz="2000"/>
              <a:t>-mit-</a:t>
            </a:r>
            <a:r>
              <a:rPr lang="fr-FR" sz="2000" err="1"/>
              <a:t>im</a:t>
            </a:r>
            <a:r>
              <a:rPr lang="fr-FR" sz="2000"/>
              <a:t>.</a:t>
            </a:r>
            <a:endParaRPr lang="en-US" sz="2000"/>
          </a:p>
          <a:p>
            <a:r>
              <a:rPr lang="en-US" sz="2000" smtClean="0"/>
              <a:t>     </a:t>
            </a:r>
            <a:r>
              <a:rPr lang="en-US" sz="2000"/>
              <a:t>	I 	you-ACC	today		win-FUT-2pS	</a:t>
            </a:r>
            <a:r>
              <a:rPr lang="en-US" sz="2000" smtClean="0"/>
              <a:t>that </a:t>
            </a:r>
            <a:r>
              <a:rPr lang="en-US" sz="2000"/>
              <a:t>	hope-PTPL-1sS</a:t>
            </a:r>
          </a:p>
          <a:p>
            <a:r>
              <a:rPr lang="en-US" sz="2000"/>
              <a:t>	</a:t>
            </a:r>
            <a:r>
              <a:rPr lang="en-US" sz="2000" smtClean="0"/>
              <a:t>        ‘</a:t>
            </a:r>
            <a:r>
              <a:rPr lang="en-US" sz="2000"/>
              <a:t>I hoped that you would win today.’			</a:t>
            </a:r>
            <a:r>
              <a:rPr lang="en-US" sz="2000" smtClean="0"/>
              <a:t>     (</a:t>
            </a:r>
            <a:r>
              <a:rPr lang="en-US" sz="2000"/>
              <a:t>Baker 2017)</a:t>
            </a:r>
          </a:p>
          <a:p>
            <a:r>
              <a:rPr lang="en-US"/>
              <a:t> </a:t>
            </a:r>
          </a:p>
          <a:p>
            <a:endParaRPr lang="en-US"/>
          </a:p>
        </p:txBody>
      </p:sp>
    </p:spTree>
    <p:extLst>
      <p:ext uri="{BB962C8B-B14F-4D97-AF65-F5344CB8AC3E}">
        <p14:creationId xmlns:p14="http://schemas.microsoft.com/office/powerpoint/2010/main" val="196165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wipe(down)">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endParaRPr lang="en-US" smtClean="0"/>
          </a:p>
          <a:p>
            <a:r>
              <a:rPr lang="en-US" sz="2400" smtClean="0"/>
              <a:t>(</a:t>
            </a:r>
            <a:r>
              <a:rPr lang="en-US" sz="2400"/>
              <a:t>16a) shows that a subject properly contained in an embedded clause cannot get accusative case in Sakha. (16b) shows that if the subject moves to the edge of the embedded clause, then it can get accusative case under the influence of the matrix clause.  </a:t>
            </a:r>
          </a:p>
        </p:txBody>
      </p:sp>
    </p:spTree>
    <p:extLst>
      <p:ext uri="{BB962C8B-B14F-4D97-AF65-F5344CB8AC3E}">
        <p14:creationId xmlns:p14="http://schemas.microsoft.com/office/powerpoint/2010/main" val="130594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r>
              <a:rPr lang="en-US" sz="2000"/>
              <a:t>In this work, we adopt the following proposal:</a:t>
            </a:r>
          </a:p>
          <a:p>
            <a:r>
              <a:rPr lang="en-US" sz="2000"/>
              <a:t> </a:t>
            </a:r>
          </a:p>
          <a:p>
            <a:r>
              <a:rPr lang="en-US" sz="2000"/>
              <a:t>(17)	Case valuation</a:t>
            </a:r>
          </a:p>
          <a:p>
            <a:r>
              <a:rPr lang="en-US" sz="2000" smtClean="0"/>
              <a:t>        a</a:t>
            </a:r>
            <a:r>
              <a:rPr lang="en-US" sz="2000"/>
              <a:t>.	Accusative Case is a dependent Case that is </a:t>
            </a:r>
            <a:r>
              <a:rPr lang="en-US" sz="2000" smtClean="0"/>
              <a:t>valued</a:t>
            </a:r>
          </a:p>
          <a:p>
            <a:r>
              <a:rPr lang="en-US" sz="2000"/>
              <a:t> </a:t>
            </a:r>
            <a:r>
              <a:rPr lang="en-US" sz="2000" smtClean="0"/>
              <a:t>              </a:t>
            </a:r>
            <a:r>
              <a:rPr lang="en-US" sz="2000" i="1" smtClean="0"/>
              <a:t>downwards</a:t>
            </a:r>
            <a:r>
              <a:rPr lang="en-US" sz="2000" smtClean="0"/>
              <a:t> </a:t>
            </a:r>
            <a:r>
              <a:rPr lang="en-US" sz="2000"/>
              <a:t>inside </a:t>
            </a:r>
            <a:r>
              <a:rPr lang="en-US" sz="2000" err="1"/>
              <a:t>vP</a:t>
            </a:r>
            <a:r>
              <a:rPr lang="en-US" sz="2000"/>
              <a:t>.</a:t>
            </a:r>
          </a:p>
          <a:p>
            <a:r>
              <a:rPr lang="en-US" sz="2000"/>
              <a:t>	</a:t>
            </a:r>
            <a:r>
              <a:rPr lang="en-US" sz="2000" smtClean="0"/>
              <a:t>       b</a:t>
            </a:r>
            <a:r>
              <a:rPr lang="en-US" sz="2000"/>
              <a:t>.	Accusative Case is valued only when the verb assigns </a:t>
            </a:r>
            <a:r>
              <a:rPr lang="en-US" sz="2000" smtClean="0"/>
              <a:t>an</a:t>
            </a:r>
          </a:p>
          <a:p>
            <a:r>
              <a:rPr lang="en-US" sz="2000"/>
              <a:t> </a:t>
            </a:r>
            <a:r>
              <a:rPr lang="en-US" sz="2000" smtClean="0"/>
              <a:t>               </a:t>
            </a:r>
            <a:r>
              <a:rPr lang="en-US" sz="2000"/>
              <a:t>external theta role.</a:t>
            </a:r>
          </a:p>
          <a:p>
            <a:r>
              <a:rPr lang="en-US" sz="2000"/>
              <a:t>	</a:t>
            </a:r>
            <a:r>
              <a:rPr lang="en-US" sz="2000" smtClean="0"/>
              <a:t>        c</a:t>
            </a:r>
            <a:r>
              <a:rPr lang="en-US" sz="2000"/>
              <a:t>.	Nominative Case is unvalued.	</a:t>
            </a:r>
          </a:p>
          <a:p>
            <a:endParaRPr lang="en-US"/>
          </a:p>
        </p:txBody>
      </p:sp>
    </p:spTree>
    <p:extLst>
      <p:ext uri="{BB962C8B-B14F-4D97-AF65-F5344CB8AC3E}">
        <p14:creationId xmlns:p14="http://schemas.microsoft.com/office/powerpoint/2010/main" val="175455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r>
              <a:rPr lang="en-US"/>
              <a:t>(17a) and (17c) are represented by the configuration in (18).</a:t>
            </a:r>
          </a:p>
          <a:p>
            <a:endParaRPr lang="en-US" smtClean="0"/>
          </a:p>
          <a:p>
            <a:r>
              <a:rPr lang="en-US" smtClean="0"/>
              <a:t>(18)			TP</a:t>
            </a:r>
          </a:p>
          <a:p>
            <a:r>
              <a:rPr lang="en-US"/>
              <a:t> </a:t>
            </a:r>
            <a:r>
              <a:rPr lang="en-US" smtClean="0"/>
              <a:t>                          </a:t>
            </a:r>
          </a:p>
          <a:p>
            <a:r>
              <a:rPr lang="en-US"/>
              <a:t> </a:t>
            </a:r>
            <a:r>
              <a:rPr lang="en-US" smtClean="0"/>
              <a:t>                                                   </a:t>
            </a:r>
            <a:r>
              <a:rPr lang="en-US" err="1" smtClean="0"/>
              <a:t>VoiceP</a:t>
            </a:r>
            <a:endParaRPr lang="en-US" smtClean="0"/>
          </a:p>
          <a:p>
            <a:r>
              <a:rPr lang="en-US"/>
              <a:t> </a:t>
            </a:r>
            <a:r>
              <a:rPr lang="en-US" smtClean="0"/>
              <a:t>          Nominative                                              </a:t>
            </a:r>
          </a:p>
          <a:p>
            <a:r>
              <a:rPr lang="en-US"/>
              <a:t> </a:t>
            </a:r>
            <a:r>
              <a:rPr lang="en-US" smtClean="0"/>
              <a:t>           (unvalued)                                               </a:t>
            </a:r>
            <a:r>
              <a:rPr lang="en-US" err="1" smtClean="0"/>
              <a:t>vP</a:t>
            </a:r>
            <a:r>
              <a:rPr lang="en-US" smtClean="0"/>
              <a:t>               Accusative</a:t>
            </a:r>
          </a:p>
          <a:p>
            <a:r>
              <a:rPr lang="en-US"/>
              <a:t> </a:t>
            </a:r>
            <a:r>
              <a:rPr lang="en-US" smtClean="0"/>
              <a:t>                                                                                                        (valued)</a:t>
            </a:r>
          </a:p>
        </p:txBody>
      </p:sp>
      <p:cxnSp>
        <p:nvCxnSpPr>
          <p:cNvPr id="7" name="Straight Connector 6"/>
          <p:cNvCxnSpPr/>
          <p:nvPr/>
        </p:nvCxnSpPr>
        <p:spPr>
          <a:xfrm>
            <a:off x="4597052" y="3181611"/>
            <a:ext cx="3532340" cy="1665962"/>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flipH="1">
            <a:off x="7046912" y="4822521"/>
            <a:ext cx="982272" cy="6889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129392" y="4847573"/>
            <a:ext cx="1352811" cy="613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046912" y="5511452"/>
            <a:ext cx="24352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455068" y="4509370"/>
            <a:ext cx="1189973" cy="7515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5024503" y="3807912"/>
            <a:ext cx="2165437" cy="102713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757347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r>
              <a:rPr lang="en-US" sz="2400"/>
              <a:t>(17b) is an extension of </a:t>
            </a:r>
            <a:r>
              <a:rPr lang="en-US" sz="2400" err="1"/>
              <a:t>Burzio's</a:t>
            </a:r>
            <a:r>
              <a:rPr lang="en-US" sz="2400"/>
              <a:t> </a:t>
            </a:r>
            <a:r>
              <a:rPr lang="en-US" sz="2400" smtClean="0"/>
              <a:t>Generalization</a:t>
            </a:r>
          </a:p>
          <a:p>
            <a:endParaRPr lang="en-US" sz="2400"/>
          </a:p>
          <a:p>
            <a:r>
              <a:rPr lang="en-US" sz="2400"/>
              <a:t>(19)	</a:t>
            </a:r>
            <a:r>
              <a:rPr lang="en-US" sz="2400" err="1"/>
              <a:t>Burzio's</a:t>
            </a:r>
            <a:r>
              <a:rPr lang="en-US" sz="2400"/>
              <a:t> Generalization									</a:t>
            </a:r>
            <a:r>
              <a:rPr lang="en-US" sz="2400" smtClean="0"/>
              <a:t>	A </a:t>
            </a:r>
            <a:r>
              <a:rPr lang="en-US" sz="2400"/>
              <a:t>verb which lacks an external argument fails to assign Accusative Case.		</a:t>
            </a:r>
          </a:p>
          <a:p>
            <a:r>
              <a:rPr lang="en-US" sz="2400"/>
              <a:t>	   </a:t>
            </a:r>
            <a:r>
              <a:rPr lang="en-US" sz="2400" smtClean="0"/>
              <a:t>                                                     (</a:t>
            </a:r>
            <a:r>
              <a:rPr lang="en-US" sz="2400" err="1"/>
              <a:t>Burzio</a:t>
            </a:r>
            <a:r>
              <a:rPr lang="en-US" sz="2400"/>
              <a:t> 1986:178-9)</a:t>
            </a:r>
          </a:p>
          <a:p>
            <a:r>
              <a:rPr lang="en-US" sz="2400"/>
              <a:t> </a:t>
            </a:r>
          </a:p>
          <a:p>
            <a:endParaRPr lang="en-US"/>
          </a:p>
        </p:txBody>
      </p:sp>
    </p:spTree>
    <p:extLst>
      <p:ext uri="{BB962C8B-B14F-4D97-AF65-F5344CB8AC3E}">
        <p14:creationId xmlns:p14="http://schemas.microsoft.com/office/powerpoint/2010/main" val="60832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normAutofit/>
          </a:bodyPr>
          <a:lstStyle/>
          <a:p>
            <a:endParaRPr lang="en-US" sz="2400" smtClean="0"/>
          </a:p>
          <a:p>
            <a:r>
              <a:rPr lang="en-US" sz="2400" smtClean="0"/>
              <a:t>As </a:t>
            </a:r>
            <a:r>
              <a:rPr lang="en-US" sz="2400"/>
              <a:t>we see in the next section, the generalization in (19) is extended to cases where a verb assigns Accusative Case to a DP outside of its own thematic domain.  This is reminiscent of ECM in English.</a:t>
            </a:r>
          </a:p>
          <a:p>
            <a:endParaRPr lang="en-US" sz="2400"/>
          </a:p>
        </p:txBody>
      </p:sp>
    </p:spTree>
    <p:extLst>
      <p:ext uri="{BB962C8B-B14F-4D97-AF65-F5344CB8AC3E}">
        <p14:creationId xmlns:p14="http://schemas.microsoft.com/office/powerpoint/2010/main" val="213633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lstStyle/>
          <a:p>
            <a:r>
              <a:rPr lang="en-US" sz="2400"/>
              <a:t>Furthermore, Following </a:t>
            </a:r>
            <a:r>
              <a:rPr lang="en-US" sz="2400" err="1"/>
              <a:t>Karimi</a:t>
            </a:r>
            <a:r>
              <a:rPr lang="en-US" sz="2400"/>
              <a:t> (2005) we assume that both types of objects are base-generated </a:t>
            </a:r>
            <a:r>
              <a:rPr lang="en-US" sz="2400" smtClean="0"/>
              <a:t>Inside </a:t>
            </a:r>
            <a:r>
              <a:rPr lang="en-US" sz="2400"/>
              <a:t>the </a:t>
            </a:r>
            <a:r>
              <a:rPr lang="en-US" sz="2400" err="1"/>
              <a:t>PredP</a:t>
            </a:r>
            <a:r>
              <a:rPr lang="en-US" sz="2400"/>
              <a:t> (=VP).  </a:t>
            </a:r>
            <a:endParaRPr lang="en-US" sz="2400" smtClean="0"/>
          </a:p>
          <a:p>
            <a:endParaRPr lang="en-US" sz="2400" smtClean="0"/>
          </a:p>
          <a:p>
            <a:r>
              <a:rPr lang="en-US" sz="2400" smtClean="0"/>
              <a:t>The </a:t>
            </a:r>
            <a:r>
              <a:rPr lang="en-US" sz="2400"/>
              <a:t>specific object moves into a higher position, possibly the </a:t>
            </a:r>
            <a:r>
              <a:rPr lang="en-US" sz="2400" smtClean="0"/>
              <a:t>Specifier of </a:t>
            </a:r>
            <a:r>
              <a:rPr lang="en-US" sz="2400" err="1"/>
              <a:t>vP</a:t>
            </a:r>
            <a:r>
              <a:rPr lang="en-US" sz="2400"/>
              <a:t>, to escape the novelty domain (Heim 1981, </a:t>
            </a:r>
            <a:r>
              <a:rPr lang="en-US" sz="2400" err="1"/>
              <a:t>Diesing</a:t>
            </a:r>
            <a:r>
              <a:rPr lang="en-US" sz="2400"/>
              <a:t> 1992, Holmberg &amp; </a:t>
            </a:r>
            <a:r>
              <a:rPr lang="en-US" sz="2400" err="1"/>
              <a:t>Nikanne</a:t>
            </a:r>
            <a:r>
              <a:rPr lang="en-US" sz="2400"/>
              <a:t> 2002).</a:t>
            </a:r>
          </a:p>
          <a:p>
            <a:endParaRPr lang="en-US"/>
          </a:p>
        </p:txBody>
      </p:sp>
    </p:spTree>
    <p:extLst>
      <p:ext uri="{BB962C8B-B14F-4D97-AF65-F5344CB8AC3E}">
        <p14:creationId xmlns:p14="http://schemas.microsoft.com/office/powerpoint/2010/main" val="159368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a:xfrm>
            <a:off x="2592924" y="2133600"/>
            <a:ext cx="8911687" cy="4279726"/>
          </a:xfrm>
        </p:spPr>
        <p:txBody>
          <a:bodyPr/>
          <a:lstStyle/>
          <a:p>
            <a:r>
              <a:rPr lang="en-US" smtClean="0"/>
              <a:t>(20)                                  </a:t>
            </a:r>
            <a:r>
              <a:rPr lang="en-US" err="1" smtClean="0"/>
              <a:t>vP</a:t>
            </a:r>
            <a:endParaRPr lang="en-US" smtClean="0"/>
          </a:p>
          <a:p>
            <a:endParaRPr lang="en-US" smtClean="0"/>
          </a:p>
          <a:p>
            <a:r>
              <a:rPr lang="en-US"/>
              <a:t> </a:t>
            </a:r>
            <a:r>
              <a:rPr lang="en-US" smtClean="0"/>
              <a:t>                     DP</a:t>
            </a:r>
            <a:r>
              <a:rPr lang="en-US" baseline="-25000" smtClean="0"/>
              <a:t>S</a:t>
            </a:r>
            <a:r>
              <a:rPr lang="en-US" smtClean="0"/>
              <a:t>                             </a:t>
            </a:r>
            <a:r>
              <a:rPr lang="en-US" err="1" smtClean="0"/>
              <a:t>vP</a:t>
            </a:r>
            <a:endParaRPr lang="en-US" smtClean="0"/>
          </a:p>
          <a:p>
            <a:endParaRPr lang="en-US"/>
          </a:p>
          <a:p>
            <a:r>
              <a:rPr lang="en-US" smtClean="0"/>
              <a:t>                                </a:t>
            </a:r>
            <a:r>
              <a:rPr lang="en-US" err="1" smtClean="0"/>
              <a:t>DP</a:t>
            </a:r>
            <a:r>
              <a:rPr lang="en-US" baseline="-25000" err="1" smtClean="0"/>
              <a:t>o</a:t>
            </a:r>
            <a:r>
              <a:rPr lang="en-US" smtClean="0"/>
              <a:t>                                   v’</a:t>
            </a:r>
          </a:p>
          <a:p>
            <a:endParaRPr lang="en-US"/>
          </a:p>
          <a:p>
            <a:r>
              <a:rPr lang="en-US" smtClean="0"/>
              <a:t>                                              </a:t>
            </a:r>
            <a:r>
              <a:rPr lang="en-US" err="1" smtClean="0"/>
              <a:t>PredP</a:t>
            </a:r>
            <a:r>
              <a:rPr lang="en-US" smtClean="0"/>
              <a:t>                                 v</a:t>
            </a:r>
          </a:p>
          <a:p>
            <a:endParaRPr lang="en-US"/>
          </a:p>
          <a:p>
            <a:r>
              <a:rPr lang="en-US" smtClean="0"/>
              <a:t>        </a:t>
            </a:r>
          </a:p>
          <a:p>
            <a:r>
              <a:rPr lang="en-US"/>
              <a:t> </a:t>
            </a:r>
            <a:r>
              <a:rPr lang="en-US" smtClean="0"/>
              <a:t>                                            t</a:t>
            </a:r>
            <a:r>
              <a:rPr lang="en-US" baseline="-25000" smtClean="0"/>
              <a:t>o</a:t>
            </a:r>
            <a:endParaRPr lang="en-US" baseline="-25000"/>
          </a:p>
        </p:txBody>
      </p:sp>
      <p:cxnSp>
        <p:nvCxnSpPr>
          <p:cNvPr id="5" name="Straight Connector 4"/>
          <p:cNvCxnSpPr/>
          <p:nvPr/>
        </p:nvCxnSpPr>
        <p:spPr>
          <a:xfrm>
            <a:off x="5787025" y="2470761"/>
            <a:ext cx="2993721" cy="237994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471792" y="2425353"/>
            <a:ext cx="1315233" cy="60124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423770" y="3206131"/>
            <a:ext cx="1252602" cy="70145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523979" y="4896114"/>
            <a:ext cx="864295" cy="6377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388274" y="4902377"/>
            <a:ext cx="1052187" cy="6252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523979" y="5527615"/>
            <a:ext cx="1916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388274" y="3907588"/>
            <a:ext cx="1290181" cy="8517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flipV="1">
            <a:off x="4947781" y="6125227"/>
            <a:ext cx="1008345" cy="250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4960307" y="4320947"/>
            <a:ext cx="37578" cy="17701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8795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normAutofit/>
          </a:bodyPr>
          <a:lstStyle/>
          <a:p>
            <a:r>
              <a:rPr lang="en-US" sz="2400"/>
              <a:t>Finally, we suggest a post-syntactic </a:t>
            </a:r>
            <a:r>
              <a:rPr lang="en-US" sz="2400" i="1" err="1"/>
              <a:t>râ</a:t>
            </a:r>
            <a:r>
              <a:rPr lang="en-US" sz="2400"/>
              <a:t>-marking, as in (21):</a:t>
            </a:r>
          </a:p>
          <a:p>
            <a:r>
              <a:rPr lang="en-US" sz="2400"/>
              <a:t> </a:t>
            </a:r>
          </a:p>
          <a:p>
            <a:r>
              <a:rPr lang="en-US" sz="2400"/>
              <a:t>(21)	Post-syntactic </a:t>
            </a:r>
            <a:r>
              <a:rPr lang="en-US" sz="2400" i="1" err="1" smtClean="0"/>
              <a:t>râ</a:t>
            </a:r>
            <a:r>
              <a:rPr lang="en-US" sz="2400" i="1" smtClean="0"/>
              <a:t>-</a:t>
            </a:r>
            <a:r>
              <a:rPr lang="en-US" sz="2400" smtClean="0"/>
              <a:t>Marking</a:t>
            </a:r>
          </a:p>
          <a:p>
            <a:r>
              <a:rPr lang="en-US" sz="2400"/>
              <a:t> </a:t>
            </a:r>
            <a:r>
              <a:rPr lang="en-US" sz="2400" smtClean="0"/>
              <a:t>   </a:t>
            </a:r>
            <a:r>
              <a:rPr lang="en-US" sz="2400" err="1" smtClean="0"/>
              <a:t>DP</a:t>
            </a:r>
            <a:r>
              <a:rPr lang="en-US" sz="2400" baseline="-25000" err="1" smtClean="0"/>
              <a:t>Specific+Accusativ</a:t>
            </a:r>
            <a:r>
              <a:rPr lang="en-US" sz="2400" smtClean="0"/>
              <a:t> </a:t>
            </a:r>
            <a:r>
              <a:rPr lang="en-US" sz="2400"/>
              <a:t>is marked by </a:t>
            </a:r>
            <a:r>
              <a:rPr lang="en-US" sz="2400" i="1"/>
              <a:t>–</a:t>
            </a:r>
            <a:r>
              <a:rPr lang="en-US" sz="2400" i="1" err="1"/>
              <a:t>râ</a:t>
            </a:r>
            <a:r>
              <a:rPr lang="en-US" sz="2400"/>
              <a:t> at the morphological </a:t>
            </a:r>
            <a:endParaRPr lang="en-US" sz="2400" smtClean="0"/>
          </a:p>
          <a:p>
            <a:r>
              <a:rPr lang="en-US" sz="2400"/>
              <a:t> </a:t>
            </a:r>
            <a:r>
              <a:rPr lang="en-US" sz="2400" smtClean="0"/>
              <a:t>     interface post-syntactically</a:t>
            </a:r>
            <a:r>
              <a:rPr lang="en-US" sz="2400"/>
              <a:t>.   </a:t>
            </a:r>
          </a:p>
          <a:p>
            <a:endParaRPr lang="en-US" sz="2400"/>
          </a:p>
        </p:txBody>
      </p:sp>
    </p:spTree>
    <p:extLst>
      <p:ext uri="{BB962C8B-B14F-4D97-AF65-F5344CB8AC3E}">
        <p14:creationId xmlns:p14="http://schemas.microsoft.com/office/powerpoint/2010/main" val="131159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normAutofit/>
          </a:bodyPr>
          <a:lstStyle/>
          <a:p>
            <a:endParaRPr lang="en-US" sz="2400" smtClean="0"/>
          </a:p>
          <a:p>
            <a:r>
              <a:rPr lang="en-US" sz="2400" smtClean="0"/>
              <a:t>One </a:t>
            </a:r>
            <a:r>
              <a:rPr lang="en-US" sz="2400"/>
              <a:t>final remark:     </a:t>
            </a:r>
          </a:p>
          <a:p>
            <a:r>
              <a:rPr lang="en-US" sz="2400" smtClean="0"/>
              <a:t>Our </a:t>
            </a:r>
            <a:r>
              <a:rPr lang="en-US" sz="2400"/>
              <a:t>definition of specificity is based on </a:t>
            </a:r>
            <a:r>
              <a:rPr lang="en-US" sz="2400" err="1"/>
              <a:t>Enç</a:t>
            </a:r>
            <a:r>
              <a:rPr lang="en-US" sz="2400"/>
              <a:t> (</a:t>
            </a:r>
            <a:r>
              <a:rPr lang="en-US" sz="2400" smtClean="0"/>
              <a:t>1992).  </a:t>
            </a:r>
            <a:r>
              <a:rPr lang="en-US" sz="2400"/>
              <a:t>She defines specificity in terms of </a:t>
            </a:r>
            <a:r>
              <a:rPr lang="en-US" sz="2400" i="1"/>
              <a:t>strong antecedent </a:t>
            </a:r>
            <a:r>
              <a:rPr lang="en-US" sz="2400"/>
              <a:t>and </a:t>
            </a:r>
            <a:r>
              <a:rPr lang="en-US" sz="2400" i="1"/>
              <a:t>weak antecedent</a:t>
            </a:r>
            <a:r>
              <a:rPr lang="en-US" sz="2400"/>
              <a:t>. </a:t>
            </a:r>
          </a:p>
          <a:p>
            <a:endParaRPr lang="en-US" sz="2400"/>
          </a:p>
        </p:txBody>
      </p:sp>
    </p:spTree>
    <p:extLst>
      <p:ext uri="{BB962C8B-B14F-4D97-AF65-F5344CB8AC3E}">
        <p14:creationId xmlns:p14="http://schemas.microsoft.com/office/powerpoint/2010/main" val="213109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r>
              <a:rPr lang="en-US" sz="2000"/>
              <a:t>In Persian, the morpheme </a:t>
            </a:r>
            <a:r>
              <a:rPr lang="en-US" sz="2000" i="1"/>
              <a:t>-</a:t>
            </a:r>
            <a:r>
              <a:rPr lang="en-US" sz="2000" i="1" err="1"/>
              <a:t>râ</a:t>
            </a:r>
            <a:r>
              <a:rPr lang="en-US" sz="2000"/>
              <a:t> has been typically treated as a differential object marker which appears </a:t>
            </a:r>
            <a:r>
              <a:rPr lang="en-US" sz="2000" smtClean="0"/>
              <a:t>on</a:t>
            </a:r>
            <a:endParaRPr lang="en-US" sz="2000"/>
          </a:p>
          <a:p>
            <a:r>
              <a:rPr lang="en-US" sz="2000" smtClean="0"/>
              <a:t>specific </a:t>
            </a:r>
            <a:r>
              <a:rPr lang="en-US" sz="2000"/>
              <a:t>direct objects (Browne 1970, </a:t>
            </a:r>
            <a:r>
              <a:rPr lang="en-US" sz="2000" err="1"/>
              <a:t>Karimi</a:t>
            </a:r>
            <a:r>
              <a:rPr lang="en-US" sz="2000"/>
              <a:t> 1990), or </a:t>
            </a:r>
          </a:p>
          <a:p>
            <a:r>
              <a:rPr lang="en-US" sz="2000"/>
              <a:t>definite objects (</a:t>
            </a:r>
            <a:r>
              <a:rPr lang="en-US" sz="2000" err="1"/>
              <a:t>Mahootian</a:t>
            </a:r>
            <a:r>
              <a:rPr lang="en-US" sz="2000"/>
              <a:t>, 1992, Ghomeshi 1996, among others). </a:t>
            </a:r>
            <a:endParaRPr lang="en-US" sz="2000" smtClean="0"/>
          </a:p>
          <a:p>
            <a:endParaRPr lang="en-US" sz="2000"/>
          </a:p>
          <a:p>
            <a:r>
              <a:rPr lang="en-US" sz="2000"/>
              <a:t>The unmarked word order has been generally shown to place the </a:t>
            </a:r>
            <a:r>
              <a:rPr lang="en-US" sz="2000" err="1"/>
              <a:t>object+râ</a:t>
            </a:r>
            <a:r>
              <a:rPr lang="en-US" sz="2000"/>
              <a:t> in a higher position than the unmarked object, hence suggesting a topical interpretation of elements carrying this element (</a:t>
            </a:r>
            <a:r>
              <a:rPr lang="en-US" sz="2000" err="1"/>
              <a:t>Windfuhr</a:t>
            </a:r>
            <a:r>
              <a:rPr lang="en-US" sz="2000"/>
              <a:t> 1979, Ghomeshi 1997).  </a:t>
            </a:r>
          </a:p>
          <a:p>
            <a:endParaRPr lang="en-US"/>
          </a:p>
        </p:txBody>
      </p:sp>
    </p:spTree>
    <p:extLst>
      <p:ext uri="{BB962C8B-B14F-4D97-AF65-F5344CB8AC3E}">
        <p14:creationId xmlns:p14="http://schemas.microsoft.com/office/powerpoint/2010/main" val="76403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trips(down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Theoretical background</a:t>
            </a:r>
            <a:r>
              <a:rPr lang="en-US"/>
              <a:t/>
            </a:r>
            <a:br>
              <a:rPr lang="en-US"/>
            </a:br>
            <a:endParaRPr lang="en-US"/>
          </a:p>
        </p:txBody>
      </p:sp>
      <p:sp>
        <p:nvSpPr>
          <p:cNvPr id="3" name="Content Placeholder 2"/>
          <p:cNvSpPr>
            <a:spLocks noGrp="1"/>
          </p:cNvSpPr>
          <p:nvPr>
            <p:ph idx="1"/>
          </p:nvPr>
        </p:nvSpPr>
        <p:spPr/>
        <p:txBody>
          <a:bodyPr>
            <a:normAutofit lnSpcReduction="10000"/>
          </a:bodyPr>
          <a:lstStyle/>
          <a:p>
            <a:pPr lvl="0"/>
            <a:r>
              <a:rPr lang="en-US" sz="2000"/>
              <a:t>A </a:t>
            </a:r>
            <a:r>
              <a:rPr lang="en-US" sz="2000" i="1"/>
              <a:t>definite </a:t>
            </a:r>
            <a:r>
              <a:rPr lang="en-US" sz="2000"/>
              <a:t>DP requires a </a:t>
            </a:r>
            <a:r>
              <a:rPr lang="en-US" sz="2000" i="1"/>
              <a:t>strong antecedent</a:t>
            </a:r>
            <a:r>
              <a:rPr lang="en-US" sz="2000"/>
              <a:t> based on an </a:t>
            </a:r>
            <a:r>
              <a:rPr lang="en-US" sz="2000" i="1"/>
              <a:t>identity </a:t>
            </a:r>
            <a:r>
              <a:rPr lang="en-US" sz="2000"/>
              <a:t>relation between this type of DP and its previously established discourse referent. </a:t>
            </a:r>
            <a:endParaRPr lang="en-US" sz="2000" smtClean="0"/>
          </a:p>
          <a:p>
            <a:pPr lvl="0"/>
            <a:endParaRPr lang="en-US" sz="2000"/>
          </a:p>
          <a:p>
            <a:pPr lvl="0"/>
            <a:r>
              <a:rPr lang="en-US" sz="2000"/>
              <a:t>Therefore, definite DPs are always specific. </a:t>
            </a:r>
            <a:endParaRPr lang="en-US" sz="2000" smtClean="0"/>
          </a:p>
          <a:p>
            <a:pPr lvl="0"/>
            <a:endParaRPr lang="en-US" sz="2000"/>
          </a:p>
          <a:p>
            <a:pPr lvl="0"/>
            <a:r>
              <a:rPr lang="en-US" sz="2000" smtClean="0"/>
              <a:t>An </a:t>
            </a:r>
            <a:r>
              <a:rPr lang="en-US" sz="2000" i="1"/>
              <a:t>indefinite</a:t>
            </a:r>
            <a:r>
              <a:rPr lang="en-US" sz="2000"/>
              <a:t> DP is specific if it denotes an inclusion relation to previously established discourse, representing a </a:t>
            </a:r>
            <a:r>
              <a:rPr lang="en-US" sz="2000" i="1"/>
              <a:t>weak antecedent. </a:t>
            </a:r>
            <a:endParaRPr lang="en-US" sz="2000" i="1" smtClean="0"/>
          </a:p>
          <a:p>
            <a:pPr lvl="0"/>
            <a:endParaRPr lang="en-US" sz="2000"/>
          </a:p>
          <a:p>
            <a:pPr lvl="0"/>
            <a:r>
              <a:rPr lang="en-US" sz="2000"/>
              <a:t>A </a:t>
            </a:r>
            <a:r>
              <a:rPr lang="en-US" sz="2000" i="1"/>
              <a:t>nonspecific</a:t>
            </a:r>
            <a:r>
              <a:rPr lang="en-US" sz="2000"/>
              <a:t> DP lacks an antecedent in the discourse altogether</a:t>
            </a:r>
            <a:r>
              <a:rPr lang="en-US"/>
              <a:t>. </a:t>
            </a:r>
          </a:p>
        </p:txBody>
      </p:sp>
    </p:spTree>
    <p:extLst>
      <p:ext uri="{BB962C8B-B14F-4D97-AF65-F5344CB8AC3E}">
        <p14:creationId xmlns:p14="http://schemas.microsoft.com/office/powerpoint/2010/main" val="158150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a:t>Analysis</a:t>
            </a:r>
            <a:r>
              <a:rPr lang="en-US"/>
              <a:t/>
            </a:r>
            <a:br>
              <a:rPr lang="en-US"/>
            </a:br>
            <a:r>
              <a:rPr lang="en-US"/>
              <a:t/>
            </a:r>
            <a:br>
              <a:rPr lang="en-US"/>
            </a:br>
            <a:endParaRPr lang="en-US"/>
          </a:p>
        </p:txBody>
      </p:sp>
      <p:sp>
        <p:nvSpPr>
          <p:cNvPr id="3" name="Content Placeholder 2"/>
          <p:cNvSpPr>
            <a:spLocks noGrp="1"/>
          </p:cNvSpPr>
          <p:nvPr>
            <p:ph idx="1"/>
          </p:nvPr>
        </p:nvSpPr>
        <p:spPr/>
        <p:txBody>
          <a:bodyPr/>
          <a:lstStyle/>
          <a:p>
            <a:r>
              <a:rPr lang="en-US" sz="2000"/>
              <a:t>We start with the most obvious cases, namely specific direct objects.   The example in (2) is repeated here in (22).  The object, still inside the </a:t>
            </a:r>
            <a:r>
              <a:rPr lang="en-US" sz="2000" err="1"/>
              <a:t>vP</a:t>
            </a:r>
            <a:r>
              <a:rPr lang="en-US" sz="2000"/>
              <a:t>, is valued for Accusative case.</a:t>
            </a:r>
          </a:p>
          <a:p>
            <a:r>
              <a:rPr lang="en-US" sz="2000"/>
              <a:t> </a:t>
            </a:r>
          </a:p>
          <a:p>
            <a:r>
              <a:rPr lang="en-US" sz="2000"/>
              <a:t>(22)	</a:t>
            </a:r>
            <a:r>
              <a:rPr lang="en-US" sz="2000" err="1"/>
              <a:t>Kimea</a:t>
            </a:r>
            <a:r>
              <a:rPr lang="en-US" sz="2000"/>
              <a:t> [</a:t>
            </a:r>
            <a:r>
              <a:rPr lang="en-US" sz="2000" baseline="-25000" err="1"/>
              <a:t>vP</a:t>
            </a:r>
            <a:r>
              <a:rPr lang="en-US" sz="2000"/>
              <a:t>  in </a:t>
            </a:r>
            <a:r>
              <a:rPr lang="en-US" sz="2000" err="1"/>
              <a:t>ketâb</a:t>
            </a:r>
            <a:r>
              <a:rPr lang="en-US" sz="2000"/>
              <a:t> *(-</a:t>
            </a:r>
            <a:r>
              <a:rPr lang="en-US" sz="2000" err="1"/>
              <a:t>ro</a:t>
            </a:r>
            <a:r>
              <a:rPr lang="en-US" sz="2000"/>
              <a:t>) [</a:t>
            </a:r>
            <a:r>
              <a:rPr lang="en-US" sz="2000" baseline="-25000" err="1"/>
              <a:t>PredP</a:t>
            </a:r>
            <a:r>
              <a:rPr lang="en-US" sz="2000"/>
              <a:t>  be man </a:t>
            </a:r>
            <a:r>
              <a:rPr lang="en-US" sz="2000" err="1"/>
              <a:t>dâd</a:t>
            </a:r>
            <a:r>
              <a:rPr lang="en-US" sz="2000"/>
              <a:t>  ]]</a:t>
            </a:r>
          </a:p>
          <a:p>
            <a:r>
              <a:rPr lang="en-US" sz="2000"/>
              <a:t>	</a:t>
            </a:r>
            <a:r>
              <a:rPr lang="en-US" sz="2000" smtClean="0"/>
              <a:t>        </a:t>
            </a:r>
            <a:r>
              <a:rPr lang="en-US" sz="2000" err="1" smtClean="0"/>
              <a:t>Kimea</a:t>
            </a:r>
            <a:r>
              <a:rPr lang="en-US" sz="2000" smtClean="0"/>
              <a:t>       this </a:t>
            </a:r>
            <a:r>
              <a:rPr lang="en-US" sz="2000"/>
              <a:t>book  </a:t>
            </a:r>
            <a:r>
              <a:rPr lang="en-US" sz="2000" err="1"/>
              <a:t>râ</a:t>
            </a:r>
            <a:r>
              <a:rPr lang="en-US" sz="2000"/>
              <a:t>  </a:t>
            </a:r>
            <a:r>
              <a:rPr lang="en-US" sz="2000" smtClean="0"/>
              <a:t>           </a:t>
            </a:r>
            <a:r>
              <a:rPr lang="en-US" sz="2000"/>
              <a:t>to   me  gave</a:t>
            </a:r>
          </a:p>
          <a:p>
            <a:r>
              <a:rPr lang="en-US" sz="2000" smtClean="0"/>
              <a:t>     </a:t>
            </a:r>
            <a:r>
              <a:rPr lang="en-US" sz="2000"/>
              <a:t>	</a:t>
            </a:r>
            <a:r>
              <a:rPr lang="en-US" sz="2000" i="1"/>
              <a:t>‘</a:t>
            </a:r>
            <a:r>
              <a:rPr lang="en-US" sz="2000" i="1" err="1"/>
              <a:t>Kimea</a:t>
            </a:r>
            <a:r>
              <a:rPr lang="en-US" sz="2000" i="1"/>
              <a:t> gave me this book.</a:t>
            </a:r>
            <a:endParaRPr lang="en-US" sz="2000"/>
          </a:p>
          <a:p>
            <a:endParaRPr lang="en-US"/>
          </a:p>
        </p:txBody>
      </p:sp>
    </p:spTree>
    <p:extLst>
      <p:ext uri="{BB962C8B-B14F-4D97-AF65-F5344CB8AC3E}">
        <p14:creationId xmlns:p14="http://schemas.microsoft.com/office/powerpoint/2010/main" val="88516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normAutofit lnSpcReduction="10000"/>
          </a:bodyPr>
          <a:lstStyle/>
          <a:p>
            <a:r>
              <a:rPr lang="en-US" sz="2000"/>
              <a:t>This analysis is extended to those cases with double </a:t>
            </a:r>
            <a:r>
              <a:rPr lang="en-US" sz="2000" err="1"/>
              <a:t>DP+râ</a:t>
            </a:r>
            <a:r>
              <a:rPr lang="en-US" sz="2000"/>
              <a:t>, as in (8), repeated in (23).</a:t>
            </a:r>
          </a:p>
          <a:p>
            <a:r>
              <a:rPr lang="en-US" sz="2000"/>
              <a:t> </a:t>
            </a:r>
          </a:p>
          <a:p>
            <a:r>
              <a:rPr lang="en-US" sz="2000"/>
              <a:t>(23)	</a:t>
            </a:r>
            <a:r>
              <a:rPr lang="en-US" sz="2000" smtClean="0"/>
              <a:t>    </a:t>
            </a:r>
            <a:r>
              <a:rPr lang="en-US" sz="2000" i="1" smtClean="0"/>
              <a:t>pro</a:t>
            </a:r>
            <a:r>
              <a:rPr lang="en-US" sz="2000" smtClean="0"/>
              <a:t> </a:t>
            </a:r>
            <a:r>
              <a:rPr lang="en-US" sz="2000"/>
              <a:t>[</a:t>
            </a:r>
            <a:r>
              <a:rPr lang="en-US" sz="2000" err="1"/>
              <a:t>mâshin-ro</a:t>
            </a:r>
            <a:r>
              <a:rPr lang="en-US" sz="2000"/>
              <a:t>]</a:t>
            </a:r>
            <a:r>
              <a:rPr lang="en-US" sz="2000" baseline="-25000" err="1"/>
              <a:t>i</a:t>
            </a:r>
            <a:r>
              <a:rPr lang="en-US" sz="2000"/>
              <a:t> </a:t>
            </a:r>
            <a:r>
              <a:rPr lang="en-US" sz="2000" smtClean="0"/>
              <a:t>  </a:t>
            </a:r>
            <a:r>
              <a:rPr lang="en-US" sz="2000" err="1" smtClean="0"/>
              <a:t>dar</a:t>
            </a:r>
            <a:r>
              <a:rPr lang="en-US" sz="2000" smtClean="0"/>
              <a:t> </a:t>
            </a:r>
            <a:r>
              <a:rPr lang="en-US" sz="2000"/>
              <a:t>– e-</a:t>
            </a:r>
            <a:r>
              <a:rPr lang="en-US" sz="2000" err="1"/>
              <a:t>sh</a:t>
            </a:r>
            <a:r>
              <a:rPr lang="en-US" sz="2000" baseline="-25000" err="1"/>
              <a:t>i</a:t>
            </a:r>
            <a:r>
              <a:rPr lang="en-US" sz="2000"/>
              <a:t>-</a:t>
            </a:r>
            <a:r>
              <a:rPr lang="en-US" sz="2000" err="1"/>
              <a:t>ro</a:t>
            </a:r>
            <a:r>
              <a:rPr lang="en-US" sz="2000"/>
              <a:t>      </a:t>
            </a:r>
            <a:r>
              <a:rPr lang="en-US" sz="2000" err="1"/>
              <a:t>bast</a:t>
            </a:r>
            <a:r>
              <a:rPr lang="en-US" sz="2000"/>
              <a:t>-am</a:t>
            </a:r>
          </a:p>
          <a:p>
            <a:r>
              <a:rPr lang="en-US" sz="2000"/>
              <a:t>	       </a:t>
            </a:r>
            <a:r>
              <a:rPr lang="en-US" sz="2000" smtClean="0"/>
              <a:t>             </a:t>
            </a:r>
            <a:r>
              <a:rPr lang="en-US" sz="2000"/>
              <a:t>car-</a:t>
            </a:r>
            <a:r>
              <a:rPr lang="en-US" sz="2000" err="1"/>
              <a:t>râ</a:t>
            </a:r>
            <a:r>
              <a:rPr lang="en-US" sz="2000"/>
              <a:t>          door-</a:t>
            </a:r>
            <a:r>
              <a:rPr lang="en-US" sz="2000" err="1"/>
              <a:t>Ez</a:t>
            </a:r>
            <a:r>
              <a:rPr lang="en-US" sz="2000"/>
              <a:t>-its-</a:t>
            </a:r>
            <a:r>
              <a:rPr lang="en-US" sz="2000" err="1"/>
              <a:t>râ</a:t>
            </a:r>
            <a:r>
              <a:rPr lang="en-US" sz="2000"/>
              <a:t>     close-1SG</a:t>
            </a:r>
          </a:p>
          <a:p>
            <a:r>
              <a:rPr lang="en-US" sz="2000"/>
              <a:t>	</a:t>
            </a:r>
            <a:r>
              <a:rPr lang="en-US" sz="2000" smtClean="0"/>
              <a:t>            ‘</a:t>
            </a:r>
            <a:r>
              <a:rPr lang="en-US" sz="2000" i="1"/>
              <a:t>As for the car, I closed its door.’</a:t>
            </a:r>
            <a:r>
              <a:rPr lang="en-US" sz="2000"/>
              <a:t>			(</a:t>
            </a:r>
            <a:r>
              <a:rPr lang="en-US" sz="2000" err="1"/>
              <a:t>Karimi</a:t>
            </a:r>
            <a:r>
              <a:rPr lang="en-US" sz="2000"/>
              <a:t> 1989</a:t>
            </a:r>
            <a:r>
              <a:rPr lang="en-US" sz="2000" smtClean="0"/>
              <a:t>)</a:t>
            </a:r>
          </a:p>
          <a:p>
            <a:endParaRPr lang="en-US" sz="2000" smtClean="0"/>
          </a:p>
          <a:p>
            <a:r>
              <a:rPr lang="en-US" sz="2000" i="1" err="1"/>
              <a:t>mâshin-ro</a:t>
            </a:r>
            <a:r>
              <a:rPr lang="en-US" sz="2000"/>
              <a:t> corresponds to the </a:t>
            </a:r>
            <a:r>
              <a:rPr lang="en-US" sz="2000" err="1"/>
              <a:t>clitic</a:t>
            </a:r>
            <a:r>
              <a:rPr lang="en-US" sz="2000"/>
              <a:t> inside the object.  We suggest that it is base generated inside the </a:t>
            </a:r>
            <a:r>
              <a:rPr lang="en-US" sz="2000" err="1"/>
              <a:t>vP</a:t>
            </a:r>
            <a:r>
              <a:rPr lang="en-US" sz="2000"/>
              <a:t>, possibly in the Specifier of that phrase, and is valued for accusative case.</a:t>
            </a:r>
          </a:p>
          <a:p>
            <a:endParaRPr lang="en-US" sz="2000"/>
          </a:p>
          <a:p>
            <a:endParaRPr lang="en-US" sz="2000"/>
          </a:p>
        </p:txBody>
      </p:sp>
    </p:spTree>
    <p:extLst>
      <p:ext uri="{BB962C8B-B14F-4D97-AF65-F5344CB8AC3E}">
        <p14:creationId xmlns:p14="http://schemas.microsoft.com/office/powerpoint/2010/main" val="136763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down)">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endParaRPr lang="en-US"/>
          </a:p>
        </p:txBody>
      </p:sp>
      <p:sp>
        <p:nvSpPr>
          <p:cNvPr id="3" name="Content Placeholder 2"/>
          <p:cNvSpPr>
            <a:spLocks noGrp="1"/>
          </p:cNvSpPr>
          <p:nvPr>
            <p:ph idx="1"/>
          </p:nvPr>
        </p:nvSpPr>
        <p:spPr/>
        <p:txBody>
          <a:bodyPr/>
          <a:lstStyle/>
          <a:p>
            <a:r>
              <a:rPr lang="en-US" sz="2000"/>
              <a:t>As for the object of a preposition, the statement in (17a) correctly predicts that it cannot be marked by </a:t>
            </a:r>
            <a:r>
              <a:rPr lang="en-US" sz="2000" i="1"/>
              <a:t>–</a:t>
            </a:r>
            <a:r>
              <a:rPr lang="en-US" sz="2000" i="1" err="1"/>
              <a:t>râ</a:t>
            </a:r>
            <a:r>
              <a:rPr lang="en-US" sz="2000" i="1"/>
              <a:t> </a:t>
            </a:r>
            <a:r>
              <a:rPr lang="en-US" sz="2000"/>
              <a:t>since it is embedded inside PP.</a:t>
            </a:r>
          </a:p>
          <a:p>
            <a:r>
              <a:rPr lang="en-US" sz="2000"/>
              <a:t> </a:t>
            </a:r>
          </a:p>
          <a:p>
            <a:r>
              <a:rPr lang="en-US" sz="2000"/>
              <a:t>The example in (4), repeated as (24) exemplify this fact:</a:t>
            </a:r>
          </a:p>
          <a:p>
            <a:r>
              <a:rPr lang="en-US" sz="2000"/>
              <a:t> </a:t>
            </a:r>
          </a:p>
          <a:p>
            <a:r>
              <a:rPr lang="en-US" sz="2000"/>
              <a:t>(24)	 </a:t>
            </a:r>
            <a:r>
              <a:rPr lang="en-US" sz="2000" err="1"/>
              <a:t>Kimea</a:t>
            </a:r>
            <a:r>
              <a:rPr lang="en-US" sz="2000"/>
              <a:t> [</a:t>
            </a:r>
            <a:r>
              <a:rPr lang="en-US" sz="2000" baseline="-25000"/>
              <a:t>PP</a:t>
            </a:r>
            <a:r>
              <a:rPr lang="en-US" sz="2000"/>
              <a:t> be </a:t>
            </a:r>
            <a:r>
              <a:rPr lang="en-US" sz="2000" err="1"/>
              <a:t>Parviz</a:t>
            </a:r>
            <a:r>
              <a:rPr lang="en-US" sz="2000"/>
              <a:t> (*</a:t>
            </a:r>
            <a:r>
              <a:rPr lang="en-US" sz="2000" err="1"/>
              <a:t>ro</a:t>
            </a:r>
            <a:r>
              <a:rPr lang="en-US" sz="2000"/>
              <a:t>)] </a:t>
            </a:r>
            <a:r>
              <a:rPr lang="en-US" sz="2000" err="1"/>
              <a:t>goft</a:t>
            </a:r>
            <a:endParaRPr lang="en-US" sz="2000"/>
          </a:p>
          <a:p>
            <a:r>
              <a:rPr lang="en-US" sz="2000" smtClean="0"/>
              <a:t>    </a:t>
            </a:r>
            <a:r>
              <a:rPr lang="en-US" sz="2000"/>
              <a:t>	 </a:t>
            </a:r>
            <a:r>
              <a:rPr lang="en-US" sz="2000" err="1"/>
              <a:t>Kimea</a:t>
            </a:r>
            <a:r>
              <a:rPr lang="en-US" sz="2000"/>
              <a:t>      to </a:t>
            </a:r>
            <a:r>
              <a:rPr lang="en-US" sz="2000" err="1"/>
              <a:t>Parviz</a:t>
            </a:r>
            <a:r>
              <a:rPr lang="en-US" sz="2000"/>
              <a:t> </a:t>
            </a:r>
            <a:r>
              <a:rPr lang="en-US" sz="2000" err="1"/>
              <a:t>râ</a:t>
            </a:r>
            <a:r>
              <a:rPr lang="en-US" sz="2000"/>
              <a:t>       said</a:t>
            </a:r>
          </a:p>
          <a:p>
            <a:r>
              <a:rPr lang="en-US" sz="2000"/>
              <a:t>	</a:t>
            </a:r>
            <a:r>
              <a:rPr lang="en-US" sz="2000" smtClean="0"/>
              <a:t>          ‘</a:t>
            </a:r>
            <a:r>
              <a:rPr lang="en-US" sz="2000" err="1"/>
              <a:t>Kimea</a:t>
            </a:r>
            <a:r>
              <a:rPr lang="en-US" sz="2000"/>
              <a:t> told </a:t>
            </a:r>
            <a:r>
              <a:rPr lang="en-US" sz="2000" err="1"/>
              <a:t>Parviz</a:t>
            </a:r>
            <a:r>
              <a:rPr lang="en-US" sz="2000"/>
              <a:t>.’</a:t>
            </a:r>
          </a:p>
          <a:p>
            <a:endParaRPr lang="en-US"/>
          </a:p>
        </p:txBody>
      </p:sp>
    </p:spTree>
    <p:extLst>
      <p:ext uri="{BB962C8B-B14F-4D97-AF65-F5344CB8AC3E}">
        <p14:creationId xmlns:p14="http://schemas.microsoft.com/office/powerpoint/2010/main" val="1381484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sz="2000"/>
              <a:t>The </a:t>
            </a:r>
            <a:r>
              <a:rPr lang="en-US" sz="2000" err="1"/>
              <a:t>DP+râ</a:t>
            </a:r>
            <a:r>
              <a:rPr lang="en-US" sz="2000"/>
              <a:t> in (7), repeated in (25), corresponds to a </a:t>
            </a:r>
            <a:r>
              <a:rPr lang="en-US" sz="2000" err="1"/>
              <a:t>clitic</a:t>
            </a:r>
            <a:r>
              <a:rPr lang="en-US" sz="2000"/>
              <a:t> object inside PP.  We suggest that this DP, similar to the one in (23) is valued for Accusative case in the Specifier of </a:t>
            </a:r>
            <a:r>
              <a:rPr lang="en-US" sz="2000" err="1"/>
              <a:t>vP</a:t>
            </a:r>
            <a:r>
              <a:rPr lang="en-US" sz="2000"/>
              <a:t>, and is marked by </a:t>
            </a:r>
            <a:r>
              <a:rPr lang="en-US" sz="2000" i="1"/>
              <a:t>–</a:t>
            </a:r>
            <a:r>
              <a:rPr lang="en-US" sz="2000" i="1" err="1"/>
              <a:t>râ</a:t>
            </a:r>
            <a:r>
              <a:rPr lang="en-US" sz="2000"/>
              <a:t> post-syntactically.  </a:t>
            </a:r>
          </a:p>
          <a:p>
            <a:r>
              <a:rPr lang="en-US" sz="2000"/>
              <a:t> </a:t>
            </a:r>
          </a:p>
          <a:p>
            <a:r>
              <a:rPr lang="en-US" sz="2000"/>
              <a:t>(25)	</a:t>
            </a:r>
            <a:r>
              <a:rPr lang="en-US" sz="2000" smtClean="0"/>
              <a:t>    man </a:t>
            </a:r>
            <a:r>
              <a:rPr lang="en-US" sz="2000"/>
              <a:t>[</a:t>
            </a:r>
            <a:r>
              <a:rPr lang="en-US" sz="2000" b="1" err="1"/>
              <a:t>Pari</a:t>
            </a:r>
            <a:r>
              <a:rPr lang="en-US" sz="2000" err="1"/>
              <a:t>-ro</a:t>
            </a:r>
            <a:r>
              <a:rPr lang="en-US" sz="2000"/>
              <a:t>]</a:t>
            </a:r>
            <a:r>
              <a:rPr lang="en-US" sz="2000" baseline="-25000" err="1"/>
              <a:t>i</a:t>
            </a:r>
            <a:r>
              <a:rPr lang="en-US" sz="2000"/>
              <a:t>    [</a:t>
            </a:r>
            <a:r>
              <a:rPr lang="en-US" sz="2000" err="1"/>
              <a:t>bâ-</a:t>
            </a:r>
            <a:r>
              <a:rPr lang="en-US" sz="2000" b="1" err="1"/>
              <a:t>hâsh</a:t>
            </a:r>
            <a:r>
              <a:rPr lang="en-US" sz="2000" baseline="-25000" err="1"/>
              <a:t>i</a:t>
            </a:r>
            <a:r>
              <a:rPr lang="en-US" sz="2000"/>
              <a:t>]  </a:t>
            </a:r>
            <a:r>
              <a:rPr lang="en-US" sz="2000" err="1"/>
              <a:t>harf</a:t>
            </a:r>
            <a:r>
              <a:rPr lang="en-US" sz="2000"/>
              <a:t> </a:t>
            </a:r>
            <a:r>
              <a:rPr lang="en-US" sz="2000" err="1"/>
              <a:t>zad</a:t>
            </a:r>
            <a:r>
              <a:rPr lang="en-US" sz="2000"/>
              <a:t>-am</a:t>
            </a:r>
          </a:p>
          <a:p>
            <a:r>
              <a:rPr lang="en-US" sz="2000"/>
              <a:t>	</a:t>
            </a:r>
            <a:r>
              <a:rPr lang="en-US" sz="2000" smtClean="0"/>
              <a:t>            I        </a:t>
            </a:r>
            <a:r>
              <a:rPr lang="en-US" sz="2000" err="1"/>
              <a:t>Pari-râ</a:t>
            </a:r>
            <a:r>
              <a:rPr lang="en-US" sz="2000"/>
              <a:t>         with-her    talk hit-1SG</a:t>
            </a:r>
          </a:p>
          <a:p>
            <a:r>
              <a:rPr lang="en-US" sz="2000"/>
              <a:t>	</a:t>
            </a:r>
            <a:r>
              <a:rPr lang="en-US" sz="2000" smtClean="0"/>
              <a:t>            ‘</a:t>
            </a:r>
            <a:r>
              <a:rPr lang="en-US" sz="2000" i="1"/>
              <a:t>As for </a:t>
            </a:r>
            <a:r>
              <a:rPr lang="en-US" sz="2000" i="1" err="1"/>
              <a:t>Pari</a:t>
            </a:r>
            <a:r>
              <a:rPr lang="en-US" sz="2000" i="1"/>
              <a:t>, I talked with her.’</a:t>
            </a:r>
            <a:endParaRPr lang="en-US" sz="2000"/>
          </a:p>
          <a:p>
            <a:r>
              <a:rPr lang="en-US" sz="2000" i="1"/>
              <a:t> </a:t>
            </a:r>
            <a:endParaRPr lang="en-US" sz="2000"/>
          </a:p>
          <a:p>
            <a:endParaRPr lang="en-US"/>
          </a:p>
        </p:txBody>
      </p:sp>
    </p:spTree>
    <p:extLst>
      <p:ext uri="{BB962C8B-B14F-4D97-AF65-F5344CB8AC3E}">
        <p14:creationId xmlns:p14="http://schemas.microsoft.com/office/powerpoint/2010/main" val="20380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normAutofit/>
          </a:bodyPr>
          <a:lstStyle/>
          <a:p>
            <a:endParaRPr lang="en-US" sz="2000" smtClean="0"/>
          </a:p>
          <a:p>
            <a:r>
              <a:rPr lang="en-US" sz="2000" smtClean="0"/>
              <a:t>Next</a:t>
            </a:r>
            <a:r>
              <a:rPr lang="en-US" sz="2000"/>
              <a:t>, let’s consider the case of non-object DPs in an intransitive construction, as in (12), repeated in (26). </a:t>
            </a:r>
          </a:p>
          <a:p>
            <a:r>
              <a:rPr lang="en-US" sz="2000"/>
              <a:t> </a:t>
            </a:r>
          </a:p>
          <a:p>
            <a:r>
              <a:rPr lang="en-US" sz="2000"/>
              <a:t>(26) 	</a:t>
            </a:r>
            <a:r>
              <a:rPr lang="en-US" sz="2000" err="1"/>
              <a:t>mâ</a:t>
            </a:r>
            <a:r>
              <a:rPr lang="en-US" sz="2000" i="1"/>
              <a:t>  </a:t>
            </a:r>
            <a:r>
              <a:rPr lang="en-US" sz="2000"/>
              <a:t> [in   </a:t>
            </a:r>
            <a:r>
              <a:rPr lang="en-US" sz="2000" err="1"/>
              <a:t>râh</a:t>
            </a:r>
            <a:r>
              <a:rPr lang="en-US" sz="2000"/>
              <a:t>]</a:t>
            </a:r>
            <a:r>
              <a:rPr lang="en-US" sz="2000" baseline="-25000" err="1"/>
              <a:t>i</a:t>
            </a:r>
            <a:r>
              <a:rPr lang="en-US" sz="2000" err="1"/>
              <a:t>-ro</a:t>
            </a:r>
            <a:r>
              <a:rPr lang="en-US" sz="2000"/>
              <a:t>    [</a:t>
            </a:r>
            <a:r>
              <a:rPr lang="en-US" sz="2000" baseline="-25000" err="1"/>
              <a:t>vP</a:t>
            </a:r>
            <a:r>
              <a:rPr lang="en-US" sz="2000"/>
              <a:t>  </a:t>
            </a:r>
            <a:r>
              <a:rPr lang="en-US" sz="2000" err="1"/>
              <a:t>t</a:t>
            </a:r>
            <a:r>
              <a:rPr lang="en-US" sz="2000" baseline="-25000" err="1"/>
              <a:t>i</a:t>
            </a:r>
            <a:r>
              <a:rPr lang="en-US" sz="2000"/>
              <a:t>     </a:t>
            </a:r>
            <a:r>
              <a:rPr lang="en-US" sz="2000" err="1"/>
              <a:t>bâ</a:t>
            </a:r>
            <a:r>
              <a:rPr lang="en-US" sz="2000"/>
              <a:t>    ham              raft-</a:t>
            </a:r>
            <a:r>
              <a:rPr lang="en-US" sz="2000" err="1"/>
              <a:t>im</a:t>
            </a:r>
            <a:endParaRPr lang="en-US" sz="2000"/>
          </a:p>
          <a:p>
            <a:r>
              <a:rPr lang="en-US" sz="2000" smtClean="0"/>
              <a:t>    </a:t>
            </a:r>
            <a:r>
              <a:rPr lang="en-US" sz="2000"/>
              <a:t>	we     this way-</a:t>
            </a:r>
            <a:r>
              <a:rPr lang="en-US" sz="2000" err="1"/>
              <a:t>râ</a:t>
            </a:r>
            <a:r>
              <a:rPr lang="en-US" sz="2000"/>
              <a:t>                 with each other    went-1PL</a:t>
            </a:r>
          </a:p>
          <a:p>
            <a:r>
              <a:rPr lang="en-US" sz="2000"/>
              <a:t>	</a:t>
            </a:r>
            <a:r>
              <a:rPr lang="en-US" sz="2000" smtClean="0"/>
              <a:t>       ‘</a:t>
            </a:r>
            <a:r>
              <a:rPr lang="en-US" sz="2000" i="1"/>
              <a:t>As for this way, we have gone with each other.’  </a:t>
            </a:r>
            <a:endParaRPr lang="en-US" sz="2000"/>
          </a:p>
          <a:p>
            <a:endParaRPr lang="en-US" sz="2000"/>
          </a:p>
        </p:txBody>
      </p:sp>
    </p:spTree>
    <p:extLst>
      <p:ext uri="{BB962C8B-B14F-4D97-AF65-F5344CB8AC3E}">
        <p14:creationId xmlns:p14="http://schemas.microsoft.com/office/powerpoint/2010/main" val="107721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endParaRPr lang="en-US"/>
          </a:p>
        </p:txBody>
      </p:sp>
      <p:sp>
        <p:nvSpPr>
          <p:cNvPr id="3" name="Content Placeholder 2"/>
          <p:cNvSpPr>
            <a:spLocks noGrp="1"/>
          </p:cNvSpPr>
          <p:nvPr>
            <p:ph idx="1"/>
          </p:nvPr>
        </p:nvSpPr>
        <p:spPr/>
        <p:txBody>
          <a:bodyPr/>
          <a:lstStyle/>
          <a:p>
            <a:endParaRPr lang="en-US" smtClean="0"/>
          </a:p>
          <a:p>
            <a:r>
              <a:rPr lang="en-US" sz="2400"/>
              <a:t>The statements in (17a) and (17b) explain the appearance of </a:t>
            </a:r>
            <a:r>
              <a:rPr lang="en-US" sz="2400" i="1"/>
              <a:t>–</a:t>
            </a:r>
            <a:r>
              <a:rPr lang="en-US" sz="2400" i="1" err="1"/>
              <a:t>râ</a:t>
            </a:r>
            <a:r>
              <a:rPr lang="en-US" sz="2400"/>
              <a:t> in this context.  The verb ‘</a:t>
            </a:r>
            <a:r>
              <a:rPr lang="en-US" sz="2400" i="1" err="1"/>
              <a:t>raftan</a:t>
            </a:r>
            <a:r>
              <a:rPr lang="en-US" sz="2400"/>
              <a:t>’ (to go) is an </a:t>
            </a:r>
            <a:r>
              <a:rPr lang="en-US" sz="2400" err="1"/>
              <a:t>unergative</a:t>
            </a:r>
            <a:r>
              <a:rPr lang="en-US" sz="2400"/>
              <a:t> verb that assigns an external theta role, and thus v values Accusative Case on the DP </a:t>
            </a:r>
            <a:r>
              <a:rPr lang="en-US" sz="2400" i="1"/>
              <a:t>‘</a:t>
            </a:r>
            <a:r>
              <a:rPr lang="en-US" sz="2400" i="1" err="1"/>
              <a:t>râh</a:t>
            </a:r>
            <a:r>
              <a:rPr lang="en-US" sz="2400" i="1"/>
              <a:t>’</a:t>
            </a:r>
            <a:r>
              <a:rPr lang="en-US" sz="2400"/>
              <a:t> while still inside </a:t>
            </a:r>
            <a:r>
              <a:rPr lang="en-US" sz="2400" err="1"/>
              <a:t>vP</a:t>
            </a:r>
            <a:r>
              <a:rPr lang="en-US" sz="2400"/>
              <a:t>, per </a:t>
            </a:r>
            <a:r>
              <a:rPr lang="en-US" sz="2400" err="1"/>
              <a:t>Burzio's</a:t>
            </a:r>
            <a:r>
              <a:rPr lang="en-US" sz="2400"/>
              <a:t> Generalization in (19).</a:t>
            </a:r>
          </a:p>
          <a:p>
            <a:endParaRPr lang="en-US"/>
          </a:p>
        </p:txBody>
      </p:sp>
    </p:spTree>
    <p:extLst>
      <p:ext uri="{BB962C8B-B14F-4D97-AF65-F5344CB8AC3E}">
        <p14:creationId xmlns:p14="http://schemas.microsoft.com/office/powerpoint/2010/main" val="144714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sz="2000"/>
              <a:t>Nominal adverbials are next.  </a:t>
            </a:r>
            <a:endParaRPr lang="en-US" sz="2000" smtClean="0"/>
          </a:p>
          <a:p>
            <a:r>
              <a:rPr lang="en-US" sz="2000" smtClean="0"/>
              <a:t>Cinque </a:t>
            </a:r>
            <a:r>
              <a:rPr lang="en-US" sz="2000"/>
              <a:t>(1999) suggests a sequence of High and Low adverbials to appear at the edge or inside the verb phrase. </a:t>
            </a:r>
            <a:endParaRPr lang="en-US" sz="2000" smtClean="0"/>
          </a:p>
          <a:p>
            <a:r>
              <a:rPr lang="en-US" sz="2000" smtClean="0"/>
              <a:t> </a:t>
            </a:r>
            <a:r>
              <a:rPr lang="en-US" sz="2000"/>
              <a:t>Based on this proposal and </a:t>
            </a:r>
            <a:r>
              <a:rPr lang="en-US" sz="2000" err="1"/>
              <a:t>Karimi</a:t>
            </a:r>
            <a:r>
              <a:rPr lang="en-US" sz="2000"/>
              <a:t> (2005), we assume that adverbs, including high adverbials, are either adjoined to </a:t>
            </a:r>
            <a:r>
              <a:rPr lang="en-US" sz="2000" err="1"/>
              <a:t>vP</a:t>
            </a:r>
            <a:r>
              <a:rPr lang="en-US" sz="2000"/>
              <a:t> or inside it.  </a:t>
            </a:r>
            <a:endParaRPr lang="en-US" sz="2000" smtClean="0"/>
          </a:p>
          <a:p>
            <a:r>
              <a:rPr lang="en-US" sz="2000" smtClean="0"/>
              <a:t>Thus </a:t>
            </a:r>
            <a:r>
              <a:rPr lang="en-US" sz="2000"/>
              <a:t>they may be valued for Accusative case if nominal. </a:t>
            </a:r>
            <a:endParaRPr lang="en-US" sz="2000" smtClean="0"/>
          </a:p>
          <a:p>
            <a:r>
              <a:rPr lang="en-US" sz="2000" smtClean="0"/>
              <a:t> </a:t>
            </a:r>
            <a:r>
              <a:rPr lang="en-US" sz="2000"/>
              <a:t>This analysis is borne out evident by the data in (11), restated in (27).</a:t>
            </a:r>
          </a:p>
          <a:p>
            <a:endParaRPr lang="en-US"/>
          </a:p>
        </p:txBody>
      </p:sp>
    </p:spTree>
    <p:extLst>
      <p:ext uri="{BB962C8B-B14F-4D97-AF65-F5344CB8AC3E}">
        <p14:creationId xmlns:p14="http://schemas.microsoft.com/office/powerpoint/2010/main" val="1863325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a:t>(27)	a.	man   </a:t>
            </a:r>
            <a:r>
              <a:rPr lang="en-US" smtClean="0"/>
              <a:t>[</a:t>
            </a:r>
            <a:r>
              <a:rPr lang="en-US" baseline="-25000" err="1"/>
              <a:t>vP</a:t>
            </a:r>
            <a:r>
              <a:rPr lang="en-US" baseline="-25000"/>
              <a:t> </a:t>
            </a:r>
            <a:r>
              <a:rPr lang="en-US" err="1" smtClean="0"/>
              <a:t>farda</a:t>
            </a:r>
            <a:r>
              <a:rPr lang="en-US" smtClean="0"/>
              <a:t>]-</a:t>
            </a:r>
            <a:r>
              <a:rPr lang="en-US" err="1" smtClean="0"/>
              <a:t>ro</a:t>
            </a:r>
            <a:r>
              <a:rPr lang="en-US" smtClean="0"/>
              <a:t>       </a:t>
            </a:r>
            <a:r>
              <a:rPr lang="en-US" err="1" smtClean="0"/>
              <a:t>tu</a:t>
            </a:r>
            <a:r>
              <a:rPr lang="en-US" smtClean="0"/>
              <a:t>  </a:t>
            </a:r>
            <a:r>
              <a:rPr lang="en-US" err="1"/>
              <a:t>xune</a:t>
            </a:r>
            <a:r>
              <a:rPr lang="en-US"/>
              <a:t>   mi-</a:t>
            </a:r>
            <a:r>
              <a:rPr lang="en-US" err="1"/>
              <a:t>mun</a:t>
            </a:r>
            <a:r>
              <a:rPr lang="en-US"/>
              <a:t>-am ]</a:t>
            </a:r>
          </a:p>
          <a:p>
            <a:r>
              <a:rPr lang="en-US"/>
              <a:t>		 </a:t>
            </a:r>
            <a:r>
              <a:rPr lang="en-US" smtClean="0"/>
              <a:t>         </a:t>
            </a:r>
            <a:r>
              <a:rPr lang="en-US"/>
              <a:t>I        tomorrow-</a:t>
            </a:r>
            <a:r>
              <a:rPr lang="en-US" err="1"/>
              <a:t>râ</a:t>
            </a:r>
            <a:r>
              <a:rPr lang="en-US"/>
              <a:t>       in  house Asp-stay-1SG</a:t>
            </a:r>
          </a:p>
          <a:p>
            <a:r>
              <a:rPr lang="en-US"/>
              <a:t>		</a:t>
            </a:r>
            <a:r>
              <a:rPr lang="en-US" smtClean="0"/>
              <a:t>       ‘</a:t>
            </a:r>
            <a:r>
              <a:rPr lang="en-US" i="1"/>
              <a:t>As for tomorrow, I will stay at home.’  </a:t>
            </a:r>
            <a:endParaRPr lang="en-US"/>
          </a:p>
          <a:p>
            <a:r>
              <a:rPr lang="en-US" i="1"/>
              <a:t> </a:t>
            </a:r>
            <a:endParaRPr lang="en-US"/>
          </a:p>
          <a:p>
            <a:r>
              <a:rPr lang="en-US" smtClean="0"/>
              <a:t>          b</a:t>
            </a:r>
            <a:r>
              <a:rPr lang="en-US"/>
              <a:t>.	</a:t>
            </a:r>
            <a:r>
              <a:rPr lang="en-US" smtClean="0"/>
              <a:t>  </a:t>
            </a:r>
            <a:r>
              <a:rPr lang="en-US" i="1" smtClean="0"/>
              <a:t>pro</a:t>
            </a:r>
            <a:r>
              <a:rPr lang="en-US" smtClean="0"/>
              <a:t>  [</a:t>
            </a:r>
            <a:r>
              <a:rPr lang="en-US" baseline="-25000" err="1"/>
              <a:t>vP</a:t>
            </a:r>
            <a:r>
              <a:rPr lang="en-US" baseline="-25000"/>
              <a:t> </a:t>
            </a:r>
            <a:r>
              <a:rPr lang="en-US" err="1" smtClean="0"/>
              <a:t>shab</a:t>
            </a:r>
            <a:r>
              <a:rPr lang="en-US" smtClean="0"/>
              <a:t>-e    </a:t>
            </a:r>
            <a:r>
              <a:rPr lang="en-US" err="1" smtClean="0"/>
              <a:t>pish</a:t>
            </a:r>
            <a:r>
              <a:rPr lang="en-US" smtClean="0"/>
              <a:t>-o     </a:t>
            </a:r>
            <a:r>
              <a:rPr lang="en-US" err="1" smtClean="0"/>
              <a:t>aslan</a:t>
            </a:r>
            <a:r>
              <a:rPr lang="en-US" smtClean="0"/>
              <a:t>      </a:t>
            </a:r>
            <a:r>
              <a:rPr lang="en-US" err="1"/>
              <a:t>na</a:t>
            </a:r>
            <a:r>
              <a:rPr lang="en-US"/>
              <a:t>  -   </a:t>
            </a:r>
            <a:r>
              <a:rPr lang="en-US" err="1"/>
              <a:t>xâbid</a:t>
            </a:r>
            <a:r>
              <a:rPr lang="en-US"/>
              <a:t>-am]</a:t>
            </a:r>
          </a:p>
          <a:p>
            <a:r>
              <a:rPr lang="en-US"/>
              <a:t>		        </a:t>
            </a:r>
            <a:r>
              <a:rPr lang="en-US" smtClean="0"/>
              <a:t>                 </a:t>
            </a:r>
            <a:r>
              <a:rPr lang="en-US"/>
              <a:t>night-</a:t>
            </a:r>
            <a:r>
              <a:rPr lang="en-US" err="1"/>
              <a:t>Ez</a:t>
            </a:r>
            <a:r>
              <a:rPr lang="en-US"/>
              <a:t> last-</a:t>
            </a:r>
            <a:r>
              <a:rPr lang="en-US" err="1"/>
              <a:t>râ</a:t>
            </a:r>
            <a:r>
              <a:rPr lang="en-US"/>
              <a:t>     at all    </a:t>
            </a:r>
            <a:r>
              <a:rPr lang="en-US" smtClean="0"/>
              <a:t> </a:t>
            </a:r>
            <a:r>
              <a:rPr lang="en-US" err="1"/>
              <a:t>Neg</a:t>
            </a:r>
            <a:r>
              <a:rPr lang="en-US"/>
              <a:t> – slept-1SG</a:t>
            </a:r>
          </a:p>
          <a:p>
            <a:r>
              <a:rPr lang="en-US" smtClean="0"/>
              <a:t>                  ‘</a:t>
            </a:r>
            <a:r>
              <a:rPr lang="en-US"/>
              <a:t>It was last night that I didn’t sleep at all.’  (the entire night)	, or</a:t>
            </a:r>
          </a:p>
          <a:p>
            <a:r>
              <a:rPr lang="en-US"/>
              <a:t>    </a:t>
            </a:r>
            <a:r>
              <a:rPr lang="en-US" smtClean="0"/>
              <a:t>                </a:t>
            </a:r>
            <a:r>
              <a:rPr lang="en-US"/>
              <a:t>‘As for last night I didn’t sleep at all.’		 			</a:t>
            </a:r>
            <a:endParaRPr lang="en-US" smtClean="0"/>
          </a:p>
          <a:p>
            <a:endParaRPr lang="en-US"/>
          </a:p>
        </p:txBody>
      </p:sp>
    </p:spTree>
    <p:extLst>
      <p:ext uri="{BB962C8B-B14F-4D97-AF65-F5344CB8AC3E}">
        <p14:creationId xmlns:p14="http://schemas.microsoft.com/office/powerpoint/2010/main" val="15494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a:t>Finally, the example in (3), restated in (28), shows that the subject DP cannot be marked by </a:t>
            </a:r>
            <a:r>
              <a:rPr lang="en-US" i="1"/>
              <a:t>–</a:t>
            </a:r>
            <a:r>
              <a:rPr lang="en-US" i="1" err="1"/>
              <a:t>râ</a:t>
            </a:r>
            <a:r>
              <a:rPr lang="en-US" i="1"/>
              <a:t>.</a:t>
            </a:r>
            <a:r>
              <a:rPr lang="en-US"/>
              <a:t> This follows from (17c), stating that Nominative case is not valued, and thus not marked.</a:t>
            </a:r>
          </a:p>
          <a:p>
            <a:r>
              <a:rPr lang="en-US"/>
              <a:t> </a:t>
            </a:r>
          </a:p>
          <a:p>
            <a:r>
              <a:rPr lang="en-US"/>
              <a:t>(28)	</a:t>
            </a:r>
            <a:r>
              <a:rPr lang="en-US" smtClean="0"/>
              <a:t> [</a:t>
            </a:r>
            <a:r>
              <a:rPr lang="en-US" baseline="-25000" err="1"/>
              <a:t>VoiceP</a:t>
            </a:r>
            <a:r>
              <a:rPr lang="en-US" baseline="-25000"/>
              <a:t> </a:t>
            </a:r>
            <a:r>
              <a:rPr lang="en-US"/>
              <a:t> </a:t>
            </a:r>
            <a:r>
              <a:rPr lang="en-US" err="1"/>
              <a:t>Kimea</a:t>
            </a:r>
            <a:r>
              <a:rPr lang="en-US"/>
              <a:t>-(*</a:t>
            </a:r>
            <a:r>
              <a:rPr lang="en-US" err="1"/>
              <a:t>ro</a:t>
            </a:r>
            <a:r>
              <a:rPr lang="en-US"/>
              <a:t>)  [</a:t>
            </a:r>
            <a:r>
              <a:rPr lang="en-US" baseline="-25000" err="1"/>
              <a:t>vP</a:t>
            </a:r>
            <a:r>
              <a:rPr lang="en-US"/>
              <a:t>  </a:t>
            </a:r>
            <a:r>
              <a:rPr lang="en-US" err="1"/>
              <a:t>ketâb</a:t>
            </a:r>
            <a:r>
              <a:rPr lang="en-US"/>
              <a:t> </a:t>
            </a:r>
            <a:r>
              <a:rPr lang="en-US" err="1"/>
              <a:t>xund</a:t>
            </a:r>
            <a:r>
              <a:rPr lang="en-US"/>
              <a:t> ]]      </a:t>
            </a:r>
          </a:p>
          <a:p>
            <a:r>
              <a:rPr lang="en-US"/>
              <a:t>	         </a:t>
            </a:r>
            <a:r>
              <a:rPr lang="en-US" smtClean="0"/>
              <a:t>            </a:t>
            </a:r>
            <a:r>
              <a:rPr lang="en-US" err="1"/>
              <a:t>Kimea-râ</a:t>
            </a:r>
            <a:r>
              <a:rPr lang="en-US"/>
              <a:t>             book   read</a:t>
            </a:r>
          </a:p>
          <a:p>
            <a:r>
              <a:rPr lang="en-US"/>
              <a:t>	</a:t>
            </a:r>
            <a:r>
              <a:rPr lang="en-US" smtClean="0"/>
              <a:t>           ‘</a:t>
            </a:r>
            <a:r>
              <a:rPr lang="en-US" err="1"/>
              <a:t>Kimea</a:t>
            </a:r>
            <a:r>
              <a:rPr lang="en-US"/>
              <a:t> read books.’</a:t>
            </a:r>
          </a:p>
          <a:p>
            <a:endParaRPr lang="en-US"/>
          </a:p>
        </p:txBody>
      </p:sp>
    </p:spTree>
    <p:extLst>
      <p:ext uri="{BB962C8B-B14F-4D97-AF65-F5344CB8AC3E}">
        <p14:creationId xmlns:p14="http://schemas.microsoft.com/office/powerpoint/2010/main" val="146710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normAutofit lnSpcReduction="10000"/>
          </a:bodyPr>
          <a:lstStyle/>
          <a:p>
            <a:r>
              <a:rPr lang="en-US" sz="2000"/>
              <a:t>There are, however, several cases in which the morpheme </a:t>
            </a:r>
            <a:r>
              <a:rPr lang="en-US" sz="2000" i="1"/>
              <a:t>-</a:t>
            </a:r>
            <a:r>
              <a:rPr lang="en-US" sz="2000" i="1" err="1"/>
              <a:t>râ</a:t>
            </a:r>
            <a:r>
              <a:rPr lang="en-US" sz="2000"/>
              <a:t> appears on DPs other than the direct object, including:  </a:t>
            </a:r>
          </a:p>
          <a:p>
            <a:pPr lvl="0"/>
            <a:r>
              <a:rPr lang="en-US" sz="2000"/>
              <a:t>Raised subjects out of an embedded </a:t>
            </a:r>
            <a:r>
              <a:rPr lang="en-US" sz="2000" smtClean="0"/>
              <a:t>clause</a:t>
            </a:r>
          </a:p>
          <a:p>
            <a:pPr lvl="0"/>
            <a:r>
              <a:rPr lang="en-US" sz="2000"/>
              <a:t>DP corresponding to a </a:t>
            </a:r>
            <a:r>
              <a:rPr lang="en-US" sz="2000" err="1"/>
              <a:t>clitic</a:t>
            </a:r>
            <a:r>
              <a:rPr lang="en-US" sz="2000"/>
              <a:t> inside an object, a case of double </a:t>
            </a:r>
            <a:r>
              <a:rPr lang="en-US" sz="2000" err="1"/>
              <a:t>DP+râ</a:t>
            </a:r>
            <a:r>
              <a:rPr lang="en-US" sz="2000"/>
              <a:t> construction.</a:t>
            </a:r>
          </a:p>
          <a:p>
            <a:pPr lvl="0"/>
            <a:r>
              <a:rPr lang="en-US" sz="2000"/>
              <a:t>DP corresponding to a </a:t>
            </a:r>
            <a:r>
              <a:rPr lang="en-US" sz="2000" err="1"/>
              <a:t>clitic</a:t>
            </a:r>
            <a:r>
              <a:rPr lang="en-US" sz="2000"/>
              <a:t> object of a preposition.</a:t>
            </a:r>
          </a:p>
          <a:p>
            <a:pPr lvl="0"/>
            <a:r>
              <a:rPr lang="en-US" sz="2000"/>
              <a:t>Nominal adverbials.</a:t>
            </a:r>
          </a:p>
          <a:p>
            <a:pPr lvl="0"/>
            <a:r>
              <a:rPr lang="en-US" sz="2000"/>
              <a:t>Other types of DPs.</a:t>
            </a:r>
          </a:p>
          <a:p>
            <a:r>
              <a:rPr lang="en-US" sz="2000"/>
              <a:t> </a:t>
            </a:r>
          </a:p>
          <a:p>
            <a:pPr lvl="0"/>
            <a:r>
              <a:rPr lang="en-US" sz="2000"/>
              <a:t>In some cases, the predicate is </a:t>
            </a:r>
            <a:r>
              <a:rPr lang="en-US" sz="2000" err="1"/>
              <a:t>unergative</a:t>
            </a:r>
            <a:r>
              <a:rPr lang="en-US" sz="2000"/>
              <a:t> instead of transitive</a:t>
            </a:r>
          </a:p>
          <a:p>
            <a:pPr lvl="0"/>
            <a:endParaRPr lang="en-US"/>
          </a:p>
        </p:txBody>
      </p:sp>
    </p:spTree>
    <p:extLst>
      <p:ext uri="{BB962C8B-B14F-4D97-AF65-F5344CB8AC3E}">
        <p14:creationId xmlns:p14="http://schemas.microsoft.com/office/powerpoint/2010/main" val="1330477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trips(downLeft)">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endParaRPr lang="en-US" smtClean="0"/>
          </a:p>
          <a:p>
            <a:r>
              <a:rPr lang="en-US" sz="2400" smtClean="0"/>
              <a:t>Note </a:t>
            </a:r>
            <a:r>
              <a:rPr lang="en-US" sz="2400"/>
              <a:t>that the DP corresponding to the </a:t>
            </a:r>
            <a:r>
              <a:rPr lang="en-US" sz="2400" err="1"/>
              <a:t>clitic</a:t>
            </a:r>
            <a:r>
              <a:rPr lang="en-US" sz="2400"/>
              <a:t> pronoun inside the subject in (10), repeated in (29b), cannot be marked either.  This is predicted by our analysis:  the topicalized DP is high in the structure, and thus is not subject to dependent case.</a:t>
            </a:r>
          </a:p>
          <a:p>
            <a:endParaRPr lang="en-US"/>
          </a:p>
        </p:txBody>
      </p:sp>
    </p:spTree>
    <p:extLst>
      <p:ext uri="{BB962C8B-B14F-4D97-AF65-F5344CB8AC3E}">
        <p14:creationId xmlns:p14="http://schemas.microsoft.com/office/powerpoint/2010/main" val="27759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sz="2400"/>
              <a:t>(29)	a.	[</a:t>
            </a:r>
            <a:r>
              <a:rPr lang="en-US" sz="2400" baseline="-25000" err="1"/>
              <a:t>VoiceP</a:t>
            </a:r>
            <a:r>
              <a:rPr lang="en-US" sz="2400"/>
              <a:t>  </a:t>
            </a:r>
            <a:r>
              <a:rPr lang="en-US" sz="2400" err="1"/>
              <a:t>xâhar</a:t>
            </a:r>
            <a:r>
              <a:rPr lang="en-US" sz="2400"/>
              <a:t>	e </a:t>
            </a:r>
            <a:r>
              <a:rPr lang="en-US" sz="2400" smtClean="0"/>
              <a:t>-</a:t>
            </a:r>
            <a:r>
              <a:rPr lang="en-US" sz="2400"/>
              <a:t>	Sahar (*</a:t>
            </a:r>
            <a:r>
              <a:rPr lang="en-US" sz="2400" err="1"/>
              <a:t>ro</a:t>
            </a:r>
            <a:r>
              <a:rPr lang="en-US" sz="2400"/>
              <a:t>)	[</a:t>
            </a:r>
            <a:r>
              <a:rPr lang="en-US" sz="2400" baseline="-25000" err="1"/>
              <a:t>vP</a:t>
            </a:r>
            <a:r>
              <a:rPr lang="en-US" sz="2400"/>
              <a:t>	mi-y-</a:t>
            </a:r>
            <a:r>
              <a:rPr lang="en-US" sz="2400" err="1"/>
              <a:t>âd</a:t>
            </a:r>
            <a:r>
              <a:rPr lang="en-US" sz="2400"/>
              <a:t>.]]</a:t>
            </a:r>
            <a:br>
              <a:rPr lang="en-US" sz="2400"/>
            </a:br>
            <a:r>
              <a:rPr lang="en-US" sz="2400"/>
              <a:t>		          </a:t>
            </a:r>
            <a:r>
              <a:rPr lang="en-US" sz="2400" smtClean="0"/>
              <a:t>        sister</a:t>
            </a:r>
            <a:r>
              <a:rPr lang="en-US" sz="2400"/>
              <a:t>	</a:t>
            </a:r>
            <a:r>
              <a:rPr lang="en-US" sz="2400" err="1"/>
              <a:t>Ez</a:t>
            </a:r>
            <a:r>
              <a:rPr lang="en-US" sz="2400"/>
              <a:t>	Sahar			</a:t>
            </a:r>
            <a:r>
              <a:rPr lang="en-US" sz="2400" smtClean="0"/>
              <a:t>       Asp-3SG</a:t>
            </a:r>
            <a:r>
              <a:rPr lang="en-US" sz="2400"/>
              <a:t/>
            </a:r>
            <a:br>
              <a:rPr lang="en-US" sz="2400"/>
            </a:br>
            <a:r>
              <a:rPr lang="en-US" sz="2400"/>
              <a:t>		</a:t>
            </a:r>
            <a:r>
              <a:rPr lang="en-US" sz="2400" smtClean="0"/>
              <a:t>           ‘</a:t>
            </a:r>
            <a:r>
              <a:rPr lang="en-US" sz="2400" i="1"/>
              <a:t>Sahar’s sister comes.’</a:t>
            </a:r>
            <a:endParaRPr lang="en-US" sz="2400"/>
          </a:p>
          <a:p>
            <a:r>
              <a:rPr lang="en-US" sz="2400" i="1"/>
              <a:t> </a:t>
            </a:r>
            <a:endParaRPr lang="en-US" sz="2400"/>
          </a:p>
          <a:p>
            <a:r>
              <a:rPr lang="en-US" sz="2400"/>
              <a:t>	</a:t>
            </a:r>
            <a:r>
              <a:rPr lang="en-US" sz="2400" smtClean="0"/>
              <a:t>         b</a:t>
            </a:r>
            <a:r>
              <a:rPr lang="en-US" sz="2400"/>
              <a:t>.	</a:t>
            </a:r>
            <a:r>
              <a:rPr lang="en-US" sz="2400" err="1"/>
              <a:t>Sahar</a:t>
            </a:r>
            <a:r>
              <a:rPr lang="en-US" sz="2400" baseline="-25000" err="1"/>
              <a:t>i</a:t>
            </a:r>
            <a:r>
              <a:rPr lang="en-US" sz="2400"/>
              <a:t> (-*</a:t>
            </a:r>
            <a:r>
              <a:rPr lang="en-US" sz="2400" err="1"/>
              <a:t>ro</a:t>
            </a:r>
            <a:r>
              <a:rPr lang="en-US" sz="2400"/>
              <a:t>)	</a:t>
            </a:r>
            <a:r>
              <a:rPr lang="en-US" sz="2400" err="1"/>
              <a:t>xâhar</a:t>
            </a:r>
            <a:r>
              <a:rPr lang="en-US" sz="2400"/>
              <a:t>-e-</a:t>
            </a:r>
            <a:r>
              <a:rPr lang="en-US" sz="2400" err="1"/>
              <a:t>sh</a:t>
            </a:r>
            <a:r>
              <a:rPr lang="en-US" sz="2400" baseline="-25000" err="1"/>
              <a:t>i</a:t>
            </a:r>
            <a:r>
              <a:rPr lang="en-US" sz="2400"/>
              <a:t>	mi-y-</a:t>
            </a:r>
            <a:r>
              <a:rPr lang="en-US" sz="2400" err="1"/>
              <a:t>âd</a:t>
            </a:r>
            <a:r>
              <a:rPr lang="en-US" sz="2400"/>
              <a:t>,	</a:t>
            </a:r>
            <a:br>
              <a:rPr lang="en-US" sz="2400"/>
            </a:br>
            <a:r>
              <a:rPr lang="en-US" sz="2400"/>
              <a:t>		</a:t>
            </a:r>
            <a:r>
              <a:rPr lang="en-US" sz="2400" smtClean="0"/>
              <a:t>            Sahar</a:t>
            </a:r>
            <a:r>
              <a:rPr lang="en-US" sz="2400"/>
              <a:t> </a:t>
            </a:r>
            <a:r>
              <a:rPr lang="en-US" sz="2400" smtClean="0"/>
              <a:t>  - </a:t>
            </a:r>
            <a:r>
              <a:rPr lang="en-US" sz="2400" err="1"/>
              <a:t>râ</a:t>
            </a:r>
            <a:r>
              <a:rPr lang="en-US" sz="2400"/>
              <a:t>	</a:t>
            </a:r>
            <a:r>
              <a:rPr lang="en-US" sz="2400" smtClean="0"/>
              <a:t> sister-</a:t>
            </a:r>
            <a:r>
              <a:rPr lang="en-US" sz="2400" err="1" smtClean="0"/>
              <a:t>Ez</a:t>
            </a:r>
            <a:r>
              <a:rPr lang="en-US" sz="2400" smtClean="0"/>
              <a:t>-her</a:t>
            </a:r>
            <a:r>
              <a:rPr lang="en-US" sz="2400"/>
              <a:t>	certain-is	</a:t>
            </a:r>
            <a:br>
              <a:rPr lang="en-US" sz="2400"/>
            </a:br>
            <a:r>
              <a:rPr lang="en-US" sz="2400"/>
              <a:t>		</a:t>
            </a:r>
            <a:r>
              <a:rPr lang="en-US" sz="2400" smtClean="0"/>
              <a:t>            ‘</a:t>
            </a:r>
            <a:r>
              <a:rPr lang="en-US" sz="2400" i="1"/>
              <a:t>As for Sahar, her sister will come.’  </a:t>
            </a:r>
            <a:endParaRPr lang="en-US" sz="2400"/>
          </a:p>
          <a:p>
            <a:r>
              <a:rPr lang="en-US" b="1" i="1"/>
              <a:t>I will come back to this issue after discussing the next example.</a:t>
            </a:r>
            <a:endParaRPr lang="en-US"/>
          </a:p>
          <a:p>
            <a:endParaRPr lang="en-US"/>
          </a:p>
        </p:txBody>
      </p:sp>
    </p:spTree>
    <p:extLst>
      <p:ext uri="{BB962C8B-B14F-4D97-AF65-F5344CB8AC3E}">
        <p14:creationId xmlns:p14="http://schemas.microsoft.com/office/powerpoint/2010/main" val="1178229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sz="2000"/>
              <a:t>In (6), restated in (30), the embedded subject appears in the main clause and is marked by </a:t>
            </a:r>
            <a:r>
              <a:rPr lang="en-US" sz="2000" i="1"/>
              <a:t>–</a:t>
            </a:r>
            <a:r>
              <a:rPr lang="en-US" sz="2000" i="1" err="1"/>
              <a:t>râ</a:t>
            </a:r>
            <a:r>
              <a:rPr lang="en-US" sz="2000"/>
              <a:t>.   </a:t>
            </a:r>
          </a:p>
          <a:p>
            <a:r>
              <a:rPr lang="en-US" sz="2000"/>
              <a:t> </a:t>
            </a:r>
          </a:p>
          <a:p>
            <a:r>
              <a:rPr lang="en-US" sz="2000" b="1" i="1"/>
              <a:t>Note that unlike the data from Sakha where the embedded subject appears at the edge of its own clause, the subject in Persian moves all the way into the higher clause.  </a:t>
            </a:r>
            <a:endParaRPr lang="en-US" sz="2000"/>
          </a:p>
          <a:p>
            <a:r>
              <a:rPr lang="en-US" sz="2000"/>
              <a:t> </a:t>
            </a:r>
          </a:p>
          <a:p>
            <a:r>
              <a:rPr lang="en-US" sz="2000" b="1"/>
              <a:t>We suggest that the embedded subject has moved cyclically through the Specifier of various phases, including the matrix </a:t>
            </a:r>
            <a:r>
              <a:rPr lang="en-US" sz="2000" b="1" err="1"/>
              <a:t>vP</a:t>
            </a:r>
            <a:r>
              <a:rPr lang="en-US" sz="2000" b="1"/>
              <a:t>, and is valued for Accusative Case in that position. </a:t>
            </a:r>
          </a:p>
          <a:p>
            <a:endParaRPr lang="en-US"/>
          </a:p>
        </p:txBody>
      </p:sp>
    </p:spTree>
    <p:extLst>
      <p:ext uri="{BB962C8B-B14F-4D97-AF65-F5344CB8AC3E}">
        <p14:creationId xmlns:p14="http://schemas.microsoft.com/office/powerpoint/2010/main" val="556463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a:t>(30)	</a:t>
            </a:r>
            <a:endParaRPr lang="en-US" smtClean="0"/>
          </a:p>
          <a:p>
            <a:endParaRPr lang="en-US"/>
          </a:p>
          <a:p>
            <a:r>
              <a:rPr lang="en-US" smtClean="0"/>
              <a:t>[</a:t>
            </a:r>
            <a:r>
              <a:rPr lang="en-US"/>
              <a:t>Ali-</a:t>
            </a:r>
            <a:r>
              <a:rPr lang="en-US" b="1" err="1"/>
              <a:t>ro</a:t>
            </a:r>
            <a:r>
              <a:rPr lang="en-US" b="1"/>
              <a:t>]</a:t>
            </a:r>
            <a:r>
              <a:rPr lang="en-US" baseline="-25000" err="1"/>
              <a:t>i</a:t>
            </a:r>
            <a:r>
              <a:rPr lang="en-US"/>
              <a:t>   </a:t>
            </a:r>
            <a:r>
              <a:rPr lang="en-US" i="1" smtClean="0"/>
              <a:t>pro</a:t>
            </a:r>
            <a:r>
              <a:rPr lang="en-US"/>
              <a:t> </a:t>
            </a:r>
            <a:r>
              <a:rPr lang="en-US" smtClean="0"/>
              <a:t>[</a:t>
            </a:r>
            <a:r>
              <a:rPr lang="en-US" err="1" smtClean="0"/>
              <a:t>vP</a:t>
            </a:r>
            <a:r>
              <a:rPr lang="en-US" smtClean="0"/>
              <a:t>  </a:t>
            </a:r>
            <a:r>
              <a:rPr lang="en-US" err="1"/>
              <a:t>t</a:t>
            </a:r>
            <a:r>
              <a:rPr lang="en-US" baseline="-25000" err="1"/>
              <a:t>i</a:t>
            </a:r>
            <a:r>
              <a:rPr lang="en-US"/>
              <a:t>   </a:t>
            </a:r>
            <a:r>
              <a:rPr lang="en-US" err="1"/>
              <a:t>fekr</a:t>
            </a:r>
            <a:r>
              <a:rPr lang="en-US"/>
              <a:t>  </a:t>
            </a:r>
            <a:r>
              <a:rPr lang="en-US" smtClean="0"/>
              <a:t>  </a:t>
            </a:r>
            <a:r>
              <a:rPr lang="en-US"/>
              <a:t>mi-</a:t>
            </a:r>
            <a:r>
              <a:rPr lang="en-US" err="1"/>
              <a:t>kon</a:t>
            </a:r>
            <a:r>
              <a:rPr lang="en-US"/>
              <a:t>-am </a:t>
            </a:r>
            <a:r>
              <a:rPr lang="en-US" smtClean="0"/>
              <a:t>  </a:t>
            </a:r>
            <a:r>
              <a:rPr lang="en-US"/>
              <a:t>[ (</a:t>
            </a:r>
            <a:r>
              <a:rPr lang="en-US" err="1"/>
              <a:t>ke</a:t>
            </a:r>
            <a:r>
              <a:rPr lang="en-US"/>
              <a:t>)   </a:t>
            </a:r>
            <a:r>
              <a:rPr lang="en-US" b="1" err="1"/>
              <a:t>e</a:t>
            </a:r>
            <a:r>
              <a:rPr lang="en-US" baseline="-25000" err="1"/>
              <a:t>i</a:t>
            </a:r>
            <a:r>
              <a:rPr lang="en-US"/>
              <a:t>   </a:t>
            </a:r>
            <a:r>
              <a:rPr lang="en-US" err="1"/>
              <a:t>barande</a:t>
            </a:r>
            <a:r>
              <a:rPr lang="en-US"/>
              <a:t>      be-</a:t>
            </a:r>
            <a:r>
              <a:rPr lang="en-US" err="1"/>
              <a:t>sh</a:t>
            </a:r>
            <a:r>
              <a:rPr lang="en-US"/>
              <a:t>-e   ]]	</a:t>
            </a:r>
            <a:br>
              <a:rPr lang="en-US"/>
            </a:br>
            <a:r>
              <a:rPr lang="en-US"/>
              <a:t>	Ali-</a:t>
            </a:r>
            <a:r>
              <a:rPr lang="en-US" err="1"/>
              <a:t>râ</a:t>
            </a:r>
            <a:r>
              <a:rPr lang="en-US"/>
              <a:t>		      </a:t>
            </a:r>
            <a:r>
              <a:rPr lang="en-US" smtClean="0"/>
              <a:t> </a:t>
            </a:r>
            <a:r>
              <a:rPr lang="en-US"/>
              <a:t>thought   </a:t>
            </a:r>
            <a:r>
              <a:rPr lang="en-US" smtClean="0"/>
              <a:t>Asp-do-1SG </a:t>
            </a:r>
            <a:r>
              <a:rPr lang="en-US"/>
              <a:t>that   </a:t>
            </a:r>
            <a:r>
              <a:rPr lang="en-US" smtClean="0"/>
              <a:t>  </a:t>
            </a:r>
            <a:r>
              <a:rPr lang="en-US"/>
              <a:t>winner    </a:t>
            </a:r>
            <a:r>
              <a:rPr lang="en-US" smtClean="0"/>
              <a:t>  </a:t>
            </a:r>
            <a:r>
              <a:rPr lang="en-US"/>
              <a:t>Subj-become-3SG	 </a:t>
            </a:r>
          </a:p>
          <a:p>
            <a:r>
              <a:rPr lang="en-US" i="1"/>
              <a:t> </a:t>
            </a:r>
            <a:endParaRPr lang="en-US"/>
          </a:p>
          <a:p>
            <a:r>
              <a:rPr lang="en-US" i="1"/>
              <a:t>	</a:t>
            </a:r>
            <a:r>
              <a:rPr lang="en-US" i="1" smtClean="0"/>
              <a:t>           ‘</a:t>
            </a:r>
            <a:r>
              <a:rPr lang="en-US" i="1"/>
              <a:t>As for Ali, I think he wins.’			Topic</a:t>
            </a:r>
            <a:endParaRPr lang="en-US"/>
          </a:p>
          <a:p>
            <a:r>
              <a:rPr lang="en-US" i="1"/>
              <a:t>	</a:t>
            </a:r>
            <a:r>
              <a:rPr lang="en-US" i="1" smtClean="0"/>
              <a:t>            ‘</a:t>
            </a:r>
            <a:r>
              <a:rPr lang="en-US" i="1"/>
              <a:t>It is Ali who I think will win.’		Contrastive Focus</a:t>
            </a:r>
            <a:endParaRPr lang="en-US"/>
          </a:p>
        </p:txBody>
      </p:sp>
    </p:spTree>
    <p:extLst>
      <p:ext uri="{BB962C8B-B14F-4D97-AF65-F5344CB8AC3E}">
        <p14:creationId xmlns:p14="http://schemas.microsoft.com/office/powerpoint/2010/main" val="19746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normAutofit/>
          </a:bodyPr>
          <a:lstStyle/>
          <a:p>
            <a:endParaRPr lang="en-US" sz="2400" smtClean="0"/>
          </a:p>
          <a:p>
            <a:endParaRPr lang="en-US" sz="2400"/>
          </a:p>
          <a:p>
            <a:r>
              <a:rPr lang="en-US" sz="2400" smtClean="0"/>
              <a:t>Consider </a:t>
            </a:r>
            <a:r>
              <a:rPr lang="en-US" sz="2400"/>
              <a:t>the examples in (29) once again.   As discussed before, neither the subject nor the DP corresponding to the </a:t>
            </a:r>
            <a:r>
              <a:rPr lang="en-US" sz="2400" err="1"/>
              <a:t>clitic</a:t>
            </a:r>
            <a:r>
              <a:rPr lang="en-US" sz="2400"/>
              <a:t> pronoun inside the subject may be marked by </a:t>
            </a:r>
            <a:r>
              <a:rPr lang="en-US" sz="2400" i="1"/>
              <a:t>–</a:t>
            </a:r>
            <a:r>
              <a:rPr lang="en-US" sz="2400" i="1" err="1"/>
              <a:t>râ</a:t>
            </a:r>
            <a:r>
              <a:rPr lang="en-US" sz="2400"/>
              <a:t>.</a:t>
            </a:r>
          </a:p>
        </p:txBody>
      </p:sp>
    </p:spTree>
    <p:extLst>
      <p:ext uri="{BB962C8B-B14F-4D97-AF65-F5344CB8AC3E}">
        <p14:creationId xmlns:p14="http://schemas.microsoft.com/office/powerpoint/2010/main" val="97921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normAutofit/>
          </a:bodyPr>
          <a:lstStyle/>
          <a:p>
            <a:r>
              <a:rPr lang="en-US" sz="2400" smtClean="0"/>
              <a:t> </a:t>
            </a:r>
          </a:p>
          <a:p>
            <a:r>
              <a:rPr lang="en-US" sz="2400" smtClean="0"/>
              <a:t>(</a:t>
            </a:r>
            <a:r>
              <a:rPr lang="en-US" sz="2400"/>
              <a:t>29</a:t>
            </a:r>
            <a:r>
              <a:rPr lang="en-US" sz="2400" smtClean="0"/>
              <a:t>)   </a:t>
            </a:r>
            <a:r>
              <a:rPr lang="en-US" sz="2400"/>
              <a:t>	a.	[</a:t>
            </a:r>
            <a:r>
              <a:rPr lang="en-US" sz="2400" baseline="-25000" err="1"/>
              <a:t>VoiceP</a:t>
            </a:r>
            <a:r>
              <a:rPr lang="en-US" sz="2400"/>
              <a:t>  </a:t>
            </a:r>
            <a:r>
              <a:rPr lang="en-US" sz="2400" err="1" smtClean="0"/>
              <a:t>xâhar</a:t>
            </a:r>
            <a:r>
              <a:rPr lang="en-US" sz="2400" smtClean="0"/>
              <a:t>  -</a:t>
            </a:r>
            <a:r>
              <a:rPr lang="en-US" sz="2400"/>
              <a:t>	e 	Sahar (*</a:t>
            </a:r>
            <a:r>
              <a:rPr lang="en-US" sz="2400" err="1"/>
              <a:t>ro</a:t>
            </a:r>
            <a:r>
              <a:rPr lang="en-US" sz="2400"/>
              <a:t>)	[</a:t>
            </a:r>
            <a:r>
              <a:rPr lang="en-US" sz="2400" baseline="-25000" err="1"/>
              <a:t>vP</a:t>
            </a:r>
            <a:r>
              <a:rPr lang="en-US" sz="2400"/>
              <a:t>	mi-</a:t>
            </a:r>
            <a:r>
              <a:rPr lang="en-US" sz="2400" err="1"/>
              <a:t>yâd</a:t>
            </a:r>
            <a:r>
              <a:rPr lang="en-US" sz="2400"/>
              <a:t> ]]</a:t>
            </a:r>
            <a:br>
              <a:rPr lang="en-US" sz="2400"/>
            </a:br>
            <a:r>
              <a:rPr lang="en-US" sz="2400"/>
              <a:t>		        </a:t>
            </a:r>
            <a:r>
              <a:rPr lang="en-US" sz="2400" smtClean="0"/>
              <a:t>               sister   </a:t>
            </a:r>
            <a:r>
              <a:rPr lang="en-US" sz="2400"/>
              <a:t>	</a:t>
            </a:r>
            <a:r>
              <a:rPr lang="en-US" sz="2400" err="1"/>
              <a:t>Ez</a:t>
            </a:r>
            <a:r>
              <a:rPr lang="en-US" sz="2400"/>
              <a:t>	Sahar		    </a:t>
            </a:r>
            <a:r>
              <a:rPr lang="en-US" sz="2400" smtClean="0"/>
              <a:t>  </a:t>
            </a:r>
            <a:r>
              <a:rPr lang="en-US" sz="2400"/>
              <a:t>Asp-come-3SG</a:t>
            </a:r>
            <a:br>
              <a:rPr lang="en-US" sz="2400"/>
            </a:br>
            <a:r>
              <a:rPr lang="en-US" sz="2400"/>
              <a:t>	 </a:t>
            </a:r>
            <a:r>
              <a:rPr lang="en-US" sz="2400" smtClean="0"/>
              <a:t>                ‘</a:t>
            </a:r>
            <a:r>
              <a:rPr lang="en-US" sz="2400" i="1"/>
              <a:t>Sahar’s sister comes.’</a:t>
            </a:r>
            <a:endParaRPr lang="en-US" sz="2400"/>
          </a:p>
          <a:p>
            <a:r>
              <a:rPr lang="en-US" sz="2400" i="1"/>
              <a:t> </a:t>
            </a:r>
            <a:endParaRPr lang="en-US" sz="2400"/>
          </a:p>
          <a:p>
            <a:r>
              <a:rPr lang="en-US" sz="2400"/>
              <a:t>	</a:t>
            </a:r>
            <a:r>
              <a:rPr lang="en-US" sz="2400" smtClean="0"/>
              <a:t>              b</a:t>
            </a:r>
            <a:r>
              <a:rPr lang="en-US" sz="2400"/>
              <a:t>.	</a:t>
            </a:r>
            <a:r>
              <a:rPr lang="en-US" sz="2400" err="1"/>
              <a:t>Sahar</a:t>
            </a:r>
            <a:r>
              <a:rPr lang="en-US" sz="2400" baseline="-25000" err="1"/>
              <a:t>i</a:t>
            </a:r>
            <a:r>
              <a:rPr lang="en-US" sz="2400"/>
              <a:t> (-*</a:t>
            </a:r>
            <a:r>
              <a:rPr lang="en-US" sz="2400" err="1"/>
              <a:t>ro</a:t>
            </a:r>
            <a:r>
              <a:rPr lang="en-US" sz="2400"/>
              <a:t>)	</a:t>
            </a:r>
            <a:r>
              <a:rPr lang="en-US" sz="2400" err="1"/>
              <a:t>xâhar</a:t>
            </a:r>
            <a:r>
              <a:rPr lang="en-US" sz="2400"/>
              <a:t>-e-</a:t>
            </a:r>
            <a:r>
              <a:rPr lang="en-US" sz="2400" err="1"/>
              <a:t>sh</a:t>
            </a:r>
            <a:r>
              <a:rPr lang="en-US" sz="2400" baseline="-25000" err="1"/>
              <a:t>i</a:t>
            </a:r>
            <a:r>
              <a:rPr lang="en-US" sz="2400"/>
              <a:t>	mi-</a:t>
            </a:r>
            <a:r>
              <a:rPr lang="en-US" sz="2400" err="1"/>
              <a:t>yâd</a:t>
            </a:r>
            <a:r>
              <a:rPr lang="en-US" sz="2400"/>
              <a:t>	</a:t>
            </a:r>
            <a:br>
              <a:rPr lang="en-US" sz="2400"/>
            </a:br>
            <a:r>
              <a:rPr lang="en-US" sz="2400"/>
              <a:t>		</a:t>
            </a:r>
            <a:r>
              <a:rPr lang="en-US" sz="2400" smtClean="0"/>
              <a:t>                 Sahar</a:t>
            </a:r>
            <a:r>
              <a:rPr lang="en-US" sz="2400"/>
              <a:t>	- </a:t>
            </a:r>
            <a:r>
              <a:rPr lang="en-US" sz="2400" err="1"/>
              <a:t>râ</a:t>
            </a:r>
            <a:r>
              <a:rPr lang="en-US" sz="2400"/>
              <a:t>	sister-</a:t>
            </a:r>
            <a:r>
              <a:rPr lang="en-US" sz="2400" err="1"/>
              <a:t>Ez</a:t>
            </a:r>
            <a:r>
              <a:rPr lang="en-US" sz="2400"/>
              <a:t>-her	Asp-come-3SG	</a:t>
            </a:r>
            <a:br>
              <a:rPr lang="en-US" sz="2400"/>
            </a:br>
            <a:r>
              <a:rPr lang="en-US" sz="2400"/>
              <a:t>		</a:t>
            </a:r>
            <a:r>
              <a:rPr lang="en-US" sz="2400" smtClean="0"/>
              <a:t>                ‘</a:t>
            </a:r>
            <a:r>
              <a:rPr lang="en-US" sz="2400" i="1"/>
              <a:t>As for Sahar, her sister will come.’  </a:t>
            </a:r>
            <a:endParaRPr lang="en-US" sz="2400"/>
          </a:p>
        </p:txBody>
      </p:sp>
    </p:spTree>
    <p:extLst>
      <p:ext uri="{BB962C8B-B14F-4D97-AF65-F5344CB8AC3E}">
        <p14:creationId xmlns:p14="http://schemas.microsoft.com/office/powerpoint/2010/main" val="148992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a:t>However, if the topicalized DP appears in the matrix clause, it can be marked by -</a:t>
            </a:r>
            <a:r>
              <a:rPr lang="en-US" i="1" err="1"/>
              <a:t>râ</a:t>
            </a:r>
            <a:r>
              <a:rPr lang="en-US"/>
              <a:t>, as in (31).</a:t>
            </a:r>
          </a:p>
          <a:p>
            <a:r>
              <a:rPr lang="en-US"/>
              <a:t> </a:t>
            </a:r>
          </a:p>
          <a:p>
            <a:r>
              <a:rPr lang="en-US"/>
              <a:t>(31)	</a:t>
            </a:r>
            <a:r>
              <a:rPr lang="en-US" err="1"/>
              <a:t>Sahar</a:t>
            </a:r>
            <a:r>
              <a:rPr lang="en-US" baseline="-25000" err="1"/>
              <a:t>i</a:t>
            </a:r>
            <a:r>
              <a:rPr lang="en-US" err="1"/>
              <a:t>-ro</a:t>
            </a:r>
            <a:r>
              <a:rPr lang="en-US"/>
              <a:t> man </a:t>
            </a:r>
            <a:r>
              <a:rPr lang="en-US" err="1"/>
              <a:t>fekr</a:t>
            </a:r>
            <a:r>
              <a:rPr lang="en-US"/>
              <a:t>       mi-</a:t>
            </a:r>
            <a:r>
              <a:rPr lang="en-US" err="1"/>
              <a:t>kon</a:t>
            </a:r>
            <a:r>
              <a:rPr lang="en-US"/>
              <a:t>-am   [ </a:t>
            </a:r>
            <a:r>
              <a:rPr lang="en-US" err="1"/>
              <a:t>ke</a:t>
            </a:r>
            <a:r>
              <a:rPr lang="en-US"/>
              <a:t>    </a:t>
            </a:r>
            <a:r>
              <a:rPr lang="en-US" err="1"/>
              <a:t>xâhar-esh</a:t>
            </a:r>
            <a:r>
              <a:rPr lang="en-US" baseline="-25000" err="1"/>
              <a:t>i</a:t>
            </a:r>
            <a:r>
              <a:rPr lang="en-US"/>
              <a:t>	mi-</a:t>
            </a:r>
            <a:r>
              <a:rPr lang="en-US" err="1"/>
              <a:t>yâd</a:t>
            </a:r>
            <a:endParaRPr lang="en-US"/>
          </a:p>
          <a:p>
            <a:r>
              <a:rPr lang="en-US"/>
              <a:t>	</a:t>
            </a:r>
            <a:r>
              <a:rPr lang="en-US" smtClean="0"/>
              <a:t>        Sahar-</a:t>
            </a:r>
            <a:r>
              <a:rPr lang="en-US" err="1" smtClean="0"/>
              <a:t>râ</a:t>
            </a:r>
            <a:r>
              <a:rPr lang="en-US" smtClean="0"/>
              <a:t>   </a:t>
            </a:r>
            <a:r>
              <a:rPr lang="en-US"/>
              <a:t>I      thought Asp-do-1SG   that  sister-her     </a:t>
            </a:r>
            <a:r>
              <a:rPr lang="en-US" smtClean="0"/>
              <a:t> </a:t>
            </a:r>
            <a:r>
              <a:rPr lang="en-US"/>
              <a:t>Asp-come-3SG</a:t>
            </a:r>
          </a:p>
          <a:p>
            <a:r>
              <a:rPr lang="en-US"/>
              <a:t> </a:t>
            </a:r>
          </a:p>
          <a:p>
            <a:r>
              <a:rPr lang="en-US"/>
              <a:t>	</a:t>
            </a:r>
            <a:r>
              <a:rPr lang="en-US" smtClean="0"/>
              <a:t>        ‘</a:t>
            </a:r>
            <a:r>
              <a:rPr lang="en-US"/>
              <a:t>As for Sahar, I think her sister will come.’ Or	Topic</a:t>
            </a:r>
          </a:p>
          <a:p>
            <a:r>
              <a:rPr lang="en-US"/>
              <a:t>	</a:t>
            </a:r>
            <a:r>
              <a:rPr lang="en-US" smtClean="0"/>
              <a:t>         ‘</a:t>
            </a:r>
            <a:r>
              <a:rPr lang="en-US"/>
              <a:t>It is SAHAR that I think her sister will come.’	Contrastive Focus</a:t>
            </a:r>
          </a:p>
          <a:p>
            <a:endParaRPr lang="en-US"/>
          </a:p>
        </p:txBody>
      </p:sp>
    </p:spTree>
    <p:extLst>
      <p:ext uri="{BB962C8B-B14F-4D97-AF65-F5344CB8AC3E}">
        <p14:creationId xmlns:p14="http://schemas.microsoft.com/office/powerpoint/2010/main" val="1475293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a:t>This is not surprising if the DP moves through the matrix </a:t>
            </a:r>
            <a:r>
              <a:rPr lang="en-US" sz="2400" err="1"/>
              <a:t>vP</a:t>
            </a:r>
            <a:r>
              <a:rPr lang="en-US" sz="2400"/>
              <a:t>, and is valued for Accusative case on its way to the topic or focus position in the matrix clause (cf. 33).</a:t>
            </a:r>
          </a:p>
          <a:p>
            <a:r>
              <a:rPr lang="en-US" sz="2400"/>
              <a:t> </a:t>
            </a:r>
          </a:p>
          <a:p>
            <a:endParaRPr lang="en-US"/>
          </a:p>
        </p:txBody>
      </p:sp>
    </p:spTree>
    <p:extLst>
      <p:ext uri="{BB962C8B-B14F-4D97-AF65-F5344CB8AC3E}">
        <p14:creationId xmlns:p14="http://schemas.microsoft.com/office/powerpoint/2010/main" val="40766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Analysis</a:t>
            </a:r>
            <a:endParaRPr lang="en-US" b="1"/>
          </a:p>
        </p:txBody>
      </p:sp>
      <p:sp>
        <p:nvSpPr>
          <p:cNvPr id="3" name="Content Placeholder 2"/>
          <p:cNvSpPr>
            <a:spLocks noGrp="1"/>
          </p:cNvSpPr>
          <p:nvPr>
            <p:ph idx="1"/>
          </p:nvPr>
        </p:nvSpPr>
        <p:spPr/>
        <p:txBody>
          <a:bodyPr>
            <a:normAutofit/>
          </a:bodyPr>
          <a:lstStyle/>
          <a:p>
            <a:r>
              <a:rPr lang="en-US" sz="2400" smtClean="0"/>
              <a:t>Two issues need to be discussed.</a:t>
            </a:r>
          </a:p>
          <a:p>
            <a:r>
              <a:rPr lang="en-US" sz="2400" smtClean="0"/>
              <a:t>First, it could be the case that Nominative case is in fact valued by T  in syntax, and the raised subject is valued for Accusative case in the matrix clause, an instance of Case-stacking which has been argued for in various languages.  </a:t>
            </a:r>
          </a:p>
          <a:p>
            <a:r>
              <a:rPr lang="en-US" sz="2400" smtClean="0"/>
              <a:t>In the absence of such a Case-stacking property in Persian, we maintain that Nominative case is not a syntactic phenomenon.</a:t>
            </a:r>
            <a:endParaRPr lang="en-US" sz="2400"/>
          </a:p>
        </p:txBody>
      </p:sp>
    </p:spTree>
    <p:extLst>
      <p:ext uri="{BB962C8B-B14F-4D97-AF65-F5344CB8AC3E}">
        <p14:creationId xmlns:p14="http://schemas.microsoft.com/office/powerpoint/2010/main" val="10720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strips(downLeft)">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trips(downLeft)">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endParaRPr lang="en-US"/>
          </a:p>
        </p:txBody>
      </p:sp>
      <p:sp>
        <p:nvSpPr>
          <p:cNvPr id="3" name="Content Placeholder 2"/>
          <p:cNvSpPr>
            <a:spLocks noGrp="1"/>
          </p:cNvSpPr>
          <p:nvPr>
            <p:ph idx="1"/>
          </p:nvPr>
        </p:nvSpPr>
        <p:spPr/>
        <p:txBody>
          <a:bodyPr>
            <a:normAutofit/>
          </a:bodyPr>
          <a:lstStyle/>
          <a:p>
            <a:r>
              <a:rPr lang="en-US" sz="2000" smtClean="0"/>
              <a:t>A second </a:t>
            </a:r>
            <a:r>
              <a:rPr lang="en-US" sz="2000"/>
              <a:t>issue </a:t>
            </a:r>
            <a:r>
              <a:rPr lang="en-US" sz="2000" smtClean="0"/>
              <a:t>has to do with  </a:t>
            </a:r>
            <a:r>
              <a:rPr lang="en-US" sz="2000"/>
              <a:t>the raised </a:t>
            </a:r>
            <a:r>
              <a:rPr lang="en-US" sz="2000" smtClean="0"/>
              <a:t>subject.  </a:t>
            </a:r>
            <a:r>
              <a:rPr lang="en-US" sz="2000"/>
              <a:t>As the example in (32) shows, the embedded subject is optionally marked in the matrix clause</a:t>
            </a:r>
            <a:r>
              <a:rPr lang="en-US" sz="2000" smtClean="0"/>
              <a:t>.</a:t>
            </a:r>
          </a:p>
          <a:p>
            <a:endParaRPr lang="en-US" sz="2000"/>
          </a:p>
          <a:p>
            <a:r>
              <a:rPr lang="en-US" sz="2000"/>
              <a:t>(32)	</a:t>
            </a:r>
            <a:r>
              <a:rPr lang="en-US" sz="2000" err="1"/>
              <a:t>Kimea</a:t>
            </a:r>
            <a:r>
              <a:rPr lang="en-US" sz="2000"/>
              <a:t> (-</a:t>
            </a:r>
            <a:r>
              <a:rPr lang="en-US" sz="2000" err="1"/>
              <a:t>ro</a:t>
            </a:r>
            <a:r>
              <a:rPr lang="en-US" sz="2000"/>
              <a:t>) man </a:t>
            </a:r>
            <a:r>
              <a:rPr lang="en-US" sz="2000" err="1" smtClean="0"/>
              <a:t>fekr</a:t>
            </a:r>
            <a:r>
              <a:rPr lang="en-US" sz="2000" smtClean="0"/>
              <a:t>          mi-</a:t>
            </a:r>
            <a:r>
              <a:rPr lang="en-US" sz="2000" err="1" smtClean="0"/>
              <a:t>kon</a:t>
            </a:r>
            <a:r>
              <a:rPr lang="en-US" sz="2000" smtClean="0"/>
              <a:t>-am    [</a:t>
            </a:r>
            <a:r>
              <a:rPr lang="en-US" sz="2000" baseline="-25000"/>
              <a:t>CP</a:t>
            </a:r>
            <a:r>
              <a:rPr lang="en-US" sz="2000"/>
              <a:t>  </a:t>
            </a:r>
            <a:r>
              <a:rPr lang="en-US" sz="2000" err="1" smtClean="0"/>
              <a:t>ke</a:t>
            </a:r>
            <a:endParaRPr lang="en-US" sz="2000" smtClean="0"/>
          </a:p>
          <a:p>
            <a:r>
              <a:rPr lang="en-US" sz="2000" smtClean="0"/>
              <a:t>        </a:t>
            </a:r>
            <a:r>
              <a:rPr lang="en-US" sz="2000" err="1" smtClean="0"/>
              <a:t>Kimea</a:t>
            </a:r>
            <a:r>
              <a:rPr lang="en-US" sz="2000" smtClean="0"/>
              <a:t>  </a:t>
            </a:r>
            <a:r>
              <a:rPr lang="en-US" sz="2000"/>
              <a:t>(-</a:t>
            </a:r>
            <a:r>
              <a:rPr lang="en-US" sz="2000" err="1"/>
              <a:t>râ</a:t>
            </a:r>
            <a:r>
              <a:rPr lang="en-US" sz="2000"/>
              <a:t>)  I   </a:t>
            </a:r>
            <a:r>
              <a:rPr lang="en-US" sz="2000" smtClean="0"/>
              <a:t>    thought   Asp-do-1SG        </a:t>
            </a:r>
            <a:r>
              <a:rPr lang="en-US" sz="2000"/>
              <a:t>that </a:t>
            </a:r>
            <a:endParaRPr lang="en-US" sz="2000" smtClean="0"/>
          </a:p>
          <a:p>
            <a:r>
              <a:rPr lang="en-US" sz="2000" smtClean="0"/>
              <a:t>        </a:t>
            </a:r>
            <a:r>
              <a:rPr lang="en-US" sz="2000" err="1" smtClean="0"/>
              <a:t>fardâ</a:t>
            </a:r>
            <a:r>
              <a:rPr lang="en-US" sz="2000" smtClean="0"/>
              <a:t>         </a:t>
            </a:r>
            <a:r>
              <a:rPr lang="en-US" sz="2000" err="1"/>
              <a:t>bâ</a:t>
            </a:r>
            <a:r>
              <a:rPr lang="en-US" sz="2000"/>
              <a:t>   </a:t>
            </a:r>
            <a:r>
              <a:rPr lang="en-US" sz="2000" err="1"/>
              <a:t>mâ</a:t>
            </a:r>
            <a:r>
              <a:rPr lang="en-US" sz="2000"/>
              <a:t>   </a:t>
            </a:r>
            <a:r>
              <a:rPr lang="en-US" sz="2000" smtClean="0"/>
              <a:t>  </a:t>
            </a:r>
            <a:r>
              <a:rPr lang="en-US" sz="2000"/>
              <a:t>bi-</a:t>
            </a:r>
            <a:r>
              <a:rPr lang="en-US" sz="2000" err="1"/>
              <a:t>yâd</a:t>
            </a:r>
            <a:endParaRPr lang="en-US" sz="2000"/>
          </a:p>
          <a:p>
            <a:r>
              <a:rPr lang="en-US" sz="2000" smtClean="0"/>
              <a:t>         </a:t>
            </a:r>
            <a:r>
              <a:rPr lang="en-US" sz="2000"/>
              <a:t>tomorrow  with us    </a:t>
            </a:r>
            <a:r>
              <a:rPr lang="en-US" sz="2000" smtClean="0"/>
              <a:t>   Subj-come-3SG    </a:t>
            </a:r>
            <a:r>
              <a:rPr lang="en-US" sz="2000"/>
              <a:t>	</a:t>
            </a:r>
            <a:endParaRPr lang="en-US" sz="2000" smtClean="0"/>
          </a:p>
          <a:p>
            <a:r>
              <a:rPr lang="en-US" sz="2000"/>
              <a:t> </a:t>
            </a:r>
            <a:r>
              <a:rPr lang="en-US" sz="2000" smtClean="0"/>
              <a:t>       </a:t>
            </a:r>
            <a:r>
              <a:rPr lang="en-US" sz="2000"/>
              <a:t>‘As for </a:t>
            </a:r>
            <a:r>
              <a:rPr lang="en-US" sz="2000" err="1"/>
              <a:t>Kimea</a:t>
            </a:r>
            <a:r>
              <a:rPr lang="en-US" sz="2000"/>
              <a:t>, I think she will come with us tomorrow.’</a:t>
            </a:r>
          </a:p>
          <a:p>
            <a:endParaRPr lang="en-US" sz="2000"/>
          </a:p>
        </p:txBody>
      </p:sp>
    </p:spTree>
    <p:extLst>
      <p:ext uri="{BB962C8B-B14F-4D97-AF65-F5344CB8AC3E}">
        <p14:creationId xmlns:p14="http://schemas.microsoft.com/office/powerpoint/2010/main" val="117251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r>
              <a:rPr lang="en-US" b="1" i="1"/>
              <a:t>Questions</a:t>
            </a:r>
            <a:endParaRPr lang="en-US"/>
          </a:p>
          <a:p>
            <a:pPr lvl="0"/>
            <a:r>
              <a:rPr lang="en-US"/>
              <a:t>What is the real function of </a:t>
            </a:r>
            <a:r>
              <a:rPr lang="en-US" i="1"/>
              <a:t>–</a:t>
            </a:r>
            <a:r>
              <a:rPr lang="en-US" i="1" err="1"/>
              <a:t>râ</a:t>
            </a:r>
            <a:r>
              <a:rPr lang="en-US"/>
              <a:t>?</a:t>
            </a:r>
          </a:p>
          <a:p>
            <a:pPr lvl="0"/>
            <a:r>
              <a:rPr lang="en-US"/>
              <a:t>What do DPs marked by </a:t>
            </a:r>
            <a:r>
              <a:rPr lang="en-US" i="1"/>
              <a:t>-</a:t>
            </a:r>
            <a:r>
              <a:rPr lang="en-US" i="1" err="1"/>
              <a:t>râ</a:t>
            </a:r>
            <a:r>
              <a:rPr lang="en-US"/>
              <a:t> have in common?</a:t>
            </a:r>
          </a:p>
          <a:p>
            <a:r>
              <a:rPr lang="en-US"/>
              <a:t> </a:t>
            </a:r>
          </a:p>
          <a:p>
            <a:r>
              <a:rPr lang="en-US"/>
              <a:t>In order to respond to (1) we need to understand (2) first.</a:t>
            </a:r>
          </a:p>
          <a:p>
            <a:r>
              <a:rPr lang="en-US"/>
              <a:t> </a:t>
            </a:r>
          </a:p>
          <a:p>
            <a:r>
              <a:rPr lang="en-US" b="1"/>
              <a:t>Goal:  to propose a case-system that explains the distribution of the morpheme </a:t>
            </a:r>
            <a:r>
              <a:rPr lang="en-US" b="1" i="1"/>
              <a:t>–</a:t>
            </a:r>
            <a:r>
              <a:rPr lang="en-US" b="1" i="1" err="1"/>
              <a:t>râ</a:t>
            </a:r>
            <a:r>
              <a:rPr lang="en-US" b="1"/>
              <a:t> as well as lack of it (subjects and objects of prepositions) in a natural and explanatory fashion.  </a:t>
            </a:r>
            <a:endParaRPr lang="en-US"/>
          </a:p>
        </p:txBody>
      </p:sp>
    </p:spTree>
    <p:extLst>
      <p:ext uri="{BB962C8B-B14F-4D97-AF65-F5344CB8AC3E}">
        <p14:creationId xmlns:p14="http://schemas.microsoft.com/office/powerpoint/2010/main" val="173650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trips(down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strips(downLeft)">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strips(downLeft)">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Analysis</a:t>
            </a:r>
            <a:r>
              <a:rPr lang="en-US"/>
              <a:t/>
            </a:r>
            <a:br>
              <a:rPr lang="en-US"/>
            </a:br>
            <a:endParaRPr lang="en-US"/>
          </a:p>
        </p:txBody>
      </p:sp>
      <p:sp>
        <p:nvSpPr>
          <p:cNvPr id="3" name="Content Placeholder 2"/>
          <p:cNvSpPr>
            <a:spLocks noGrp="1"/>
          </p:cNvSpPr>
          <p:nvPr>
            <p:ph idx="1"/>
          </p:nvPr>
        </p:nvSpPr>
        <p:spPr/>
        <p:txBody>
          <a:bodyPr>
            <a:normAutofit/>
          </a:bodyPr>
          <a:lstStyle/>
          <a:p>
            <a:r>
              <a:rPr lang="en-US" sz="2000"/>
              <a:t>We suggest that the unmarked version of the embedded subject is base-generated in (32). Since the topic position is higher in the clause than the </a:t>
            </a:r>
            <a:r>
              <a:rPr lang="en-US" sz="2000" err="1"/>
              <a:t>vP</a:t>
            </a:r>
            <a:r>
              <a:rPr lang="en-US" sz="2000"/>
              <a:t>, as in (33), it cannot be valued for Accusative case.  </a:t>
            </a:r>
            <a:endParaRPr lang="en-US" sz="2000" smtClean="0"/>
          </a:p>
          <a:p>
            <a:endParaRPr lang="en-US" sz="2000"/>
          </a:p>
          <a:p>
            <a:r>
              <a:rPr lang="en-US" sz="2000"/>
              <a:t>(33)	[CP  [</a:t>
            </a:r>
            <a:r>
              <a:rPr lang="en-US" sz="2000" b="1" err="1"/>
              <a:t>TopP</a:t>
            </a:r>
            <a:r>
              <a:rPr lang="en-US" sz="2000" b="1"/>
              <a:t> </a:t>
            </a:r>
            <a:r>
              <a:rPr lang="en-US" sz="2000"/>
              <a:t>  [</a:t>
            </a:r>
            <a:r>
              <a:rPr lang="en-US" sz="2000" err="1"/>
              <a:t>FocP</a:t>
            </a:r>
            <a:r>
              <a:rPr lang="en-US" sz="2000"/>
              <a:t>   [TP  [ </a:t>
            </a:r>
            <a:r>
              <a:rPr lang="en-US" sz="2000" err="1"/>
              <a:t>VoiceP</a:t>
            </a:r>
            <a:r>
              <a:rPr lang="en-US" sz="2000"/>
              <a:t>  [</a:t>
            </a:r>
            <a:r>
              <a:rPr lang="en-US" sz="2000" err="1"/>
              <a:t>vP</a:t>
            </a:r>
            <a:r>
              <a:rPr lang="en-US" sz="2000"/>
              <a:t>   [</a:t>
            </a:r>
            <a:r>
              <a:rPr lang="en-US" sz="2000" err="1"/>
              <a:t>PredP</a:t>
            </a:r>
            <a:r>
              <a:rPr lang="en-US" sz="2000"/>
              <a:t>  ]]]]]]]</a:t>
            </a:r>
          </a:p>
          <a:p>
            <a:endParaRPr lang="en-US" sz="2000"/>
          </a:p>
        </p:txBody>
      </p:sp>
    </p:spTree>
    <p:extLst>
      <p:ext uri="{BB962C8B-B14F-4D97-AF65-F5344CB8AC3E}">
        <p14:creationId xmlns:p14="http://schemas.microsoft.com/office/powerpoint/2010/main" val="121477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Analysis</a:t>
            </a:r>
            <a:r>
              <a:rPr lang="en-US"/>
              <a:t/>
            </a:r>
            <a:br>
              <a:rPr lang="en-US"/>
            </a:br>
            <a:endParaRPr lang="en-US"/>
          </a:p>
        </p:txBody>
      </p:sp>
      <p:sp>
        <p:nvSpPr>
          <p:cNvPr id="3" name="Content Placeholder 2"/>
          <p:cNvSpPr>
            <a:spLocks noGrp="1"/>
          </p:cNvSpPr>
          <p:nvPr>
            <p:ph idx="1"/>
          </p:nvPr>
        </p:nvSpPr>
        <p:spPr/>
        <p:txBody>
          <a:bodyPr/>
          <a:lstStyle/>
          <a:p>
            <a:endParaRPr lang="en-US" sz="2400" smtClean="0"/>
          </a:p>
          <a:p>
            <a:r>
              <a:rPr lang="en-US" sz="2400" smtClean="0"/>
              <a:t>There </a:t>
            </a:r>
            <a:r>
              <a:rPr lang="en-US" sz="2400"/>
              <a:t>are two pieces of evidence in favor of a movement theory in the case of (30) and (31) where the embedded subject is marked in the matrix clause</a:t>
            </a:r>
            <a:r>
              <a:rPr lang="en-US" sz="2400" smtClean="0"/>
              <a:t>.</a:t>
            </a:r>
          </a:p>
          <a:p>
            <a:endParaRPr lang="en-US" sz="2400"/>
          </a:p>
          <a:p>
            <a:r>
              <a:rPr lang="en-US" sz="2400"/>
              <a:t>First, the presence of </a:t>
            </a:r>
            <a:r>
              <a:rPr lang="en-US" sz="2400" i="1"/>
              <a:t>–</a:t>
            </a:r>
            <a:r>
              <a:rPr lang="en-US" sz="2400" i="1" err="1"/>
              <a:t>râ</a:t>
            </a:r>
            <a:r>
              <a:rPr lang="en-US" sz="2400"/>
              <a:t> is obligatory in an elliptical construction.  This is demonstrated in (34).</a:t>
            </a:r>
          </a:p>
          <a:p>
            <a:endParaRPr lang="en-US"/>
          </a:p>
        </p:txBody>
      </p:sp>
    </p:spTree>
    <p:extLst>
      <p:ext uri="{BB962C8B-B14F-4D97-AF65-F5344CB8AC3E}">
        <p14:creationId xmlns:p14="http://schemas.microsoft.com/office/powerpoint/2010/main" val="51985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Analysis</a:t>
            </a:r>
            <a:r>
              <a:rPr lang="en-US"/>
              <a:t/>
            </a:r>
            <a:br>
              <a:rPr lang="en-US"/>
            </a:br>
            <a:endParaRPr lang="en-US"/>
          </a:p>
        </p:txBody>
      </p:sp>
      <p:sp>
        <p:nvSpPr>
          <p:cNvPr id="3" name="Content Placeholder 2"/>
          <p:cNvSpPr>
            <a:spLocks noGrp="1"/>
          </p:cNvSpPr>
          <p:nvPr>
            <p:ph idx="1"/>
          </p:nvPr>
        </p:nvSpPr>
        <p:spPr>
          <a:xfrm>
            <a:off x="2505205" y="2133600"/>
            <a:ext cx="8999407" cy="4204570"/>
          </a:xfrm>
        </p:spPr>
        <p:txBody>
          <a:bodyPr>
            <a:noAutofit/>
          </a:bodyPr>
          <a:lstStyle/>
          <a:p>
            <a:r>
              <a:rPr lang="en-US"/>
              <a:t>(34)	</a:t>
            </a:r>
          </a:p>
          <a:p>
            <a:r>
              <a:rPr lang="en-US" smtClean="0"/>
              <a:t>[</a:t>
            </a:r>
            <a:r>
              <a:rPr lang="en-US"/>
              <a:t>Ali-(</a:t>
            </a:r>
            <a:r>
              <a:rPr lang="en-US" b="1" err="1"/>
              <a:t>ro</a:t>
            </a:r>
            <a:r>
              <a:rPr lang="en-US" b="1"/>
              <a:t>)]</a:t>
            </a:r>
            <a:r>
              <a:rPr lang="en-US" baseline="-25000" err="1"/>
              <a:t>i</a:t>
            </a:r>
            <a:r>
              <a:rPr lang="en-US"/>
              <a:t>   </a:t>
            </a:r>
            <a:r>
              <a:rPr lang="en-US" i="1"/>
              <a:t>pro</a:t>
            </a:r>
            <a:r>
              <a:rPr lang="en-US"/>
              <a:t>  [</a:t>
            </a:r>
            <a:r>
              <a:rPr lang="en-US" err="1"/>
              <a:t>vP</a:t>
            </a:r>
            <a:r>
              <a:rPr lang="en-US"/>
              <a:t>   </a:t>
            </a:r>
            <a:r>
              <a:rPr lang="en-US" err="1"/>
              <a:t>t</a:t>
            </a:r>
            <a:r>
              <a:rPr lang="en-US" baseline="-25000" err="1"/>
              <a:t>i</a:t>
            </a:r>
            <a:r>
              <a:rPr lang="en-US"/>
              <a:t>   </a:t>
            </a:r>
            <a:r>
              <a:rPr lang="en-US" err="1"/>
              <a:t>fekr</a:t>
            </a:r>
            <a:r>
              <a:rPr lang="en-US"/>
              <a:t>  </a:t>
            </a:r>
            <a:r>
              <a:rPr lang="en-US" smtClean="0"/>
              <a:t> </a:t>
            </a:r>
            <a:r>
              <a:rPr lang="en-US"/>
              <a:t>mi-</a:t>
            </a:r>
            <a:r>
              <a:rPr lang="en-US" err="1"/>
              <a:t>kon</a:t>
            </a:r>
            <a:r>
              <a:rPr lang="en-US"/>
              <a:t>-am  </a:t>
            </a:r>
            <a:r>
              <a:rPr lang="en-US" smtClean="0"/>
              <a:t>  [ </a:t>
            </a:r>
            <a:r>
              <a:rPr lang="en-US"/>
              <a:t>(</a:t>
            </a:r>
            <a:r>
              <a:rPr lang="en-US" err="1"/>
              <a:t>ke</a:t>
            </a:r>
            <a:r>
              <a:rPr lang="en-US"/>
              <a:t>)   </a:t>
            </a:r>
            <a:r>
              <a:rPr lang="en-US" b="1" err="1"/>
              <a:t>e</a:t>
            </a:r>
            <a:r>
              <a:rPr lang="en-US" baseline="-25000" err="1"/>
              <a:t>i</a:t>
            </a:r>
            <a:r>
              <a:rPr lang="en-US"/>
              <a:t>   </a:t>
            </a:r>
            <a:r>
              <a:rPr lang="en-US" err="1"/>
              <a:t>barande</a:t>
            </a:r>
            <a:r>
              <a:rPr lang="en-US"/>
              <a:t>  </a:t>
            </a:r>
            <a:r>
              <a:rPr lang="en-US" smtClean="0"/>
              <a:t> </a:t>
            </a:r>
            <a:r>
              <a:rPr lang="en-US"/>
              <a:t>be-</a:t>
            </a:r>
            <a:r>
              <a:rPr lang="en-US" err="1"/>
              <a:t>sh</a:t>
            </a:r>
            <a:r>
              <a:rPr lang="en-US"/>
              <a:t>-e,	</a:t>
            </a:r>
            <a:br>
              <a:rPr lang="en-US"/>
            </a:br>
            <a:r>
              <a:rPr lang="en-US"/>
              <a:t>	Ali-</a:t>
            </a:r>
            <a:r>
              <a:rPr lang="en-US" err="1"/>
              <a:t>râ</a:t>
            </a:r>
            <a:r>
              <a:rPr lang="en-US"/>
              <a:t>		        </a:t>
            </a:r>
            <a:r>
              <a:rPr lang="en-US" smtClean="0"/>
              <a:t> </a:t>
            </a:r>
            <a:r>
              <a:rPr lang="en-US"/>
              <a:t>thought   Asp-do-1SG   that  </a:t>
            </a:r>
            <a:r>
              <a:rPr lang="en-US" smtClean="0"/>
              <a:t>   winner   </a:t>
            </a:r>
            <a:r>
              <a:rPr lang="en-US"/>
              <a:t>Subj-become-3SG	 </a:t>
            </a:r>
          </a:p>
          <a:p>
            <a:r>
              <a:rPr lang="en-US"/>
              <a:t/>
            </a:r>
            <a:br>
              <a:rPr lang="en-US"/>
            </a:br>
            <a:r>
              <a:rPr lang="en-US"/>
              <a:t>	(</a:t>
            </a:r>
            <a:r>
              <a:rPr lang="en-US" err="1"/>
              <a:t>vali</a:t>
            </a:r>
            <a:r>
              <a:rPr lang="en-US"/>
              <a:t>   Maryam-*(</a:t>
            </a:r>
            <a:r>
              <a:rPr lang="en-US" b="1" err="1"/>
              <a:t>ro</a:t>
            </a:r>
            <a:r>
              <a:rPr lang="en-US" b="1"/>
              <a:t>)</a:t>
            </a:r>
            <a:r>
              <a:rPr lang="en-US"/>
              <a:t>	</a:t>
            </a:r>
            <a:r>
              <a:rPr lang="en-US" i="1"/>
              <a:t>pro</a:t>
            </a:r>
            <a:r>
              <a:rPr lang="en-US"/>
              <a:t> [</a:t>
            </a:r>
            <a:r>
              <a:rPr lang="en-US" err="1"/>
              <a:t>vP</a:t>
            </a:r>
            <a:r>
              <a:rPr lang="en-US"/>
              <a:t>   t   ne – mi – dun - am  </a:t>
            </a:r>
            <a:br>
              <a:rPr lang="en-US"/>
            </a:br>
            <a:r>
              <a:rPr lang="en-US"/>
              <a:t>	but      Maryam-</a:t>
            </a:r>
            <a:r>
              <a:rPr lang="en-US" err="1"/>
              <a:t>râ</a:t>
            </a:r>
            <a:r>
              <a:rPr lang="en-US"/>
              <a:t>	                  </a:t>
            </a:r>
            <a:r>
              <a:rPr lang="en-US" smtClean="0"/>
              <a:t>Neg-Asp-know-1SG</a:t>
            </a:r>
          </a:p>
          <a:p>
            <a:r>
              <a:rPr lang="en-US"/>
              <a:t> </a:t>
            </a:r>
            <a:r>
              <a:rPr lang="en-US" strike="sngStrike"/>
              <a:t>[ (</a:t>
            </a:r>
            <a:r>
              <a:rPr lang="en-US" strike="sngStrike" err="1"/>
              <a:t>ke</a:t>
            </a:r>
            <a:r>
              <a:rPr lang="en-US" strike="sngStrike"/>
              <a:t>)   </a:t>
            </a:r>
            <a:r>
              <a:rPr lang="en-US" b="1"/>
              <a:t>e  </a:t>
            </a:r>
            <a:r>
              <a:rPr lang="en-US" err="1"/>
              <a:t>b</a:t>
            </a:r>
            <a:r>
              <a:rPr lang="en-US" strike="sngStrike" err="1"/>
              <a:t>arande</a:t>
            </a:r>
            <a:r>
              <a:rPr lang="en-US" strike="sngStrike"/>
              <a:t>      be-</a:t>
            </a:r>
            <a:r>
              <a:rPr lang="en-US" strike="sngStrike" err="1"/>
              <a:t>sh</a:t>
            </a:r>
            <a:r>
              <a:rPr lang="en-US" strike="sngStrike"/>
              <a:t>-e]</a:t>
            </a:r>
            <a:r>
              <a:rPr lang="en-US"/>
              <a:t>.)</a:t>
            </a:r>
          </a:p>
          <a:p>
            <a:r>
              <a:rPr lang="en-US" smtClean="0"/>
              <a:t>   that   </a:t>
            </a:r>
            <a:r>
              <a:rPr lang="en-US"/>
              <a:t>winner  Subj- </a:t>
            </a:r>
            <a:r>
              <a:rPr lang="en-US" smtClean="0"/>
              <a:t>become-3SG</a:t>
            </a:r>
          </a:p>
          <a:p>
            <a:r>
              <a:rPr lang="en-US" sz="2000"/>
              <a:t/>
            </a:r>
            <a:br>
              <a:rPr lang="en-US" sz="2000"/>
            </a:br>
            <a:r>
              <a:rPr lang="en-US" sz="2000" i="1"/>
              <a:t>	‘As for Ali, I think he wins, (but I don’t know about Maryam).’</a:t>
            </a:r>
            <a:endParaRPr lang="en-US" sz="2000"/>
          </a:p>
          <a:p>
            <a:r>
              <a:rPr lang="en-US" sz="2000" i="1"/>
              <a:t>	‘It is Ali who I think will win.(but I don’t know about Maryam)’</a:t>
            </a:r>
            <a:endParaRPr lang="en-US" sz="2000"/>
          </a:p>
        </p:txBody>
      </p:sp>
    </p:spTree>
    <p:extLst>
      <p:ext uri="{BB962C8B-B14F-4D97-AF65-F5344CB8AC3E}">
        <p14:creationId xmlns:p14="http://schemas.microsoft.com/office/powerpoint/2010/main" val="1220903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Analysis</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a:t>The subject of the elided clause must have moved out, valued for Accusative case in the matrix clause, before appearing in the initial position of that clause.</a:t>
            </a:r>
          </a:p>
          <a:p>
            <a:endParaRPr lang="en-US"/>
          </a:p>
        </p:txBody>
      </p:sp>
    </p:spTree>
    <p:extLst>
      <p:ext uri="{BB962C8B-B14F-4D97-AF65-F5344CB8AC3E}">
        <p14:creationId xmlns:p14="http://schemas.microsoft.com/office/powerpoint/2010/main" val="52148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Analysis</a:t>
            </a:r>
            <a:r>
              <a:rPr lang="en-US"/>
              <a:t/>
            </a:r>
            <a:br>
              <a:rPr lang="en-US"/>
            </a:br>
            <a:endParaRPr lang="en-US"/>
          </a:p>
        </p:txBody>
      </p:sp>
      <p:sp>
        <p:nvSpPr>
          <p:cNvPr id="3" name="Content Placeholder 2"/>
          <p:cNvSpPr>
            <a:spLocks noGrp="1"/>
          </p:cNvSpPr>
          <p:nvPr>
            <p:ph idx="1"/>
          </p:nvPr>
        </p:nvSpPr>
        <p:spPr/>
        <p:txBody>
          <a:bodyPr/>
          <a:lstStyle/>
          <a:p>
            <a:r>
              <a:rPr lang="en-US"/>
              <a:t>The second and more crucial piece of evidence in favor of a movement theory is provided by the following contrast.</a:t>
            </a:r>
          </a:p>
          <a:p>
            <a:r>
              <a:rPr lang="en-US"/>
              <a:t> </a:t>
            </a:r>
            <a:r>
              <a:rPr lang="en-US" smtClean="0"/>
              <a:t>(</a:t>
            </a:r>
            <a:r>
              <a:rPr lang="en-US"/>
              <a:t>35)	</a:t>
            </a:r>
            <a:endParaRPr lang="en-US" smtClean="0"/>
          </a:p>
          <a:p>
            <a:r>
              <a:rPr lang="en-US" smtClean="0"/>
              <a:t>man </a:t>
            </a:r>
            <a:r>
              <a:rPr lang="en-US"/>
              <a:t>[</a:t>
            </a:r>
            <a:r>
              <a:rPr lang="en-US" err="1"/>
              <a:t>vP</a:t>
            </a:r>
            <a:r>
              <a:rPr lang="en-US"/>
              <a:t>   [Ali-(</a:t>
            </a:r>
            <a:r>
              <a:rPr lang="en-US" b="1" err="1"/>
              <a:t>ro</a:t>
            </a:r>
            <a:r>
              <a:rPr lang="en-US" b="1"/>
              <a:t>)]</a:t>
            </a:r>
            <a:r>
              <a:rPr lang="en-US" baseline="-25000" err="1"/>
              <a:t>i</a:t>
            </a:r>
            <a:r>
              <a:rPr lang="en-US"/>
              <a:t>   </a:t>
            </a:r>
            <a:r>
              <a:rPr lang="en-US" err="1"/>
              <a:t>fekr</a:t>
            </a:r>
            <a:r>
              <a:rPr lang="en-US"/>
              <a:t>   </a:t>
            </a:r>
            <a:r>
              <a:rPr lang="en-US" smtClean="0"/>
              <a:t> </a:t>
            </a:r>
            <a:r>
              <a:rPr lang="en-US"/>
              <a:t>mi-</a:t>
            </a:r>
            <a:r>
              <a:rPr lang="en-US" err="1"/>
              <a:t>kon</a:t>
            </a:r>
            <a:r>
              <a:rPr lang="en-US"/>
              <a:t>-am  [ (</a:t>
            </a:r>
            <a:r>
              <a:rPr lang="en-US" err="1"/>
              <a:t>ke</a:t>
            </a:r>
            <a:r>
              <a:rPr lang="en-US"/>
              <a:t>) </a:t>
            </a:r>
            <a:r>
              <a:rPr lang="en-US" smtClean="0"/>
              <a:t> </a:t>
            </a:r>
            <a:r>
              <a:rPr lang="en-US" b="1" err="1"/>
              <a:t>e</a:t>
            </a:r>
            <a:r>
              <a:rPr lang="en-US" baseline="-25000" err="1"/>
              <a:t>i</a:t>
            </a:r>
            <a:r>
              <a:rPr lang="en-US"/>
              <a:t>   </a:t>
            </a:r>
            <a:r>
              <a:rPr lang="en-US" err="1"/>
              <a:t>barande</a:t>
            </a:r>
            <a:r>
              <a:rPr lang="en-US"/>
              <a:t>     be-</a:t>
            </a:r>
            <a:r>
              <a:rPr lang="en-US" err="1"/>
              <a:t>sh</a:t>
            </a:r>
            <a:r>
              <a:rPr lang="en-US"/>
              <a:t>-e	</a:t>
            </a:r>
            <a:r>
              <a:rPr lang="en-US" smtClean="0"/>
              <a:t>]]</a:t>
            </a:r>
            <a:r>
              <a:rPr lang="en-US"/>
              <a:t/>
            </a:r>
            <a:br>
              <a:rPr lang="en-US"/>
            </a:br>
            <a:r>
              <a:rPr lang="en-US"/>
              <a:t>	I            </a:t>
            </a:r>
            <a:r>
              <a:rPr lang="en-US" smtClean="0"/>
              <a:t>  </a:t>
            </a:r>
            <a:r>
              <a:rPr lang="en-US"/>
              <a:t>Ali-</a:t>
            </a:r>
            <a:r>
              <a:rPr lang="en-US" err="1"/>
              <a:t>râ</a:t>
            </a:r>
            <a:r>
              <a:rPr lang="en-US"/>
              <a:t>  </a:t>
            </a:r>
            <a:r>
              <a:rPr lang="en-US" smtClean="0"/>
              <a:t>  </a:t>
            </a:r>
            <a:r>
              <a:rPr lang="en-US"/>
              <a:t>thought   Asp-do-1SG  that      </a:t>
            </a:r>
            <a:r>
              <a:rPr lang="en-US" smtClean="0"/>
              <a:t>winner      </a:t>
            </a:r>
            <a:r>
              <a:rPr lang="en-US"/>
              <a:t>Subj-become-3SG</a:t>
            </a:r>
          </a:p>
          <a:p>
            <a:r>
              <a:rPr lang="en-US"/>
              <a:t>	‘As for Ali, I think (he) wins.’</a:t>
            </a:r>
          </a:p>
          <a:p>
            <a:r>
              <a:rPr lang="en-US"/>
              <a:t> </a:t>
            </a:r>
          </a:p>
          <a:p>
            <a:r>
              <a:rPr lang="en-US"/>
              <a:t>(36)	</a:t>
            </a:r>
            <a:endParaRPr lang="en-US" smtClean="0"/>
          </a:p>
          <a:p>
            <a:r>
              <a:rPr lang="en-US" smtClean="0"/>
              <a:t>*</a:t>
            </a:r>
            <a:r>
              <a:rPr lang="en-US"/>
              <a:t>man  [</a:t>
            </a:r>
            <a:r>
              <a:rPr lang="en-US" err="1"/>
              <a:t>vP</a:t>
            </a:r>
            <a:r>
              <a:rPr lang="en-US"/>
              <a:t>   [Ali</a:t>
            </a:r>
            <a:r>
              <a:rPr lang="en-US" b="1"/>
              <a:t>]</a:t>
            </a:r>
            <a:r>
              <a:rPr lang="en-US" baseline="-25000" err="1"/>
              <a:t>i</a:t>
            </a:r>
            <a:r>
              <a:rPr lang="en-US"/>
              <a:t>   </a:t>
            </a:r>
            <a:r>
              <a:rPr lang="en-US" err="1"/>
              <a:t>fekr</a:t>
            </a:r>
            <a:r>
              <a:rPr lang="en-US"/>
              <a:t>  </a:t>
            </a:r>
            <a:r>
              <a:rPr lang="en-US" smtClean="0"/>
              <a:t>  </a:t>
            </a:r>
            <a:r>
              <a:rPr lang="en-US"/>
              <a:t>mi-</a:t>
            </a:r>
            <a:r>
              <a:rPr lang="en-US" err="1"/>
              <a:t>kon</a:t>
            </a:r>
            <a:r>
              <a:rPr lang="en-US"/>
              <a:t>-am  [ (</a:t>
            </a:r>
            <a:r>
              <a:rPr lang="en-US" err="1"/>
              <a:t>ke</a:t>
            </a:r>
            <a:r>
              <a:rPr lang="en-US"/>
              <a:t>)   </a:t>
            </a:r>
            <a:r>
              <a:rPr lang="en-US" b="1" err="1"/>
              <a:t>e</a:t>
            </a:r>
            <a:r>
              <a:rPr lang="en-US" baseline="-25000" err="1"/>
              <a:t>i</a:t>
            </a:r>
            <a:r>
              <a:rPr lang="en-US"/>
              <a:t>   </a:t>
            </a:r>
            <a:r>
              <a:rPr lang="en-US" err="1"/>
              <a:t>barande</a:t>
            </a:r>
            <a:r>
              <a:rPr lang="en-US"/>
              <a:t>     be-</a:t>
            </a:r>
            <a:r>
              <a:rPr lang="en-US" err="1"/>
              <a:t>sh</a:t>
            </a:r>
            <a:r>
              <a:rPr lang="en-US"/>
              <a:t>-e</a:t>
            </a:r>
            <a:r>
              <a:rPr lang="en-US" smtClean="0"/>
              <a:t>,]]</a:t>
            </a:r>
            <a:r>
              <a:rPr lang="en-US"/>
              <a:t>	</a:t>
            </a:r>
          </a:p>
        </p:txBody>
      </p:sp>
    </p:spTree>
    <p:extLst>
      <p:ext uri="{BB962C8B-B14F-4D97-AF65-F5344CB8AC3E}">
        <p14:creationId xmlns:p14="http://schemas.microsoft.com/office/powerpoint/2010/main" val="67561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Analysis</a:t>
            </a:r>
            <a:endParaRPr lang="en-US" b="1"/>
          </a:p>
        </p:txBody>
      </p:sp>
      <p:sp>
        <p:nvSpPr>
          <p:cNvPr id="3" name="Content Placeholder 2"/>
          <p:cNvSpPr>
            <a:spLocks noGrp="1"/>
          </p:cNvSpPr>
          <p:nvPr>
            <p:ph idx="1"/>
          </p:nvPr>
        </p:nvSpPr>
        <p:spPr/>
        <p:txBody>
          <a:bodyPr/>
          <a:lstStyle/>
          <a:p>
            <a:endParaRPr lang="en-US" smtClean="0"/>
          </a:p>
          <a:p>
            <a:endParaRPr lang="en-US"/>
          </a:p>
          <a:p>
            <a:r>
              <a:rPr lang="en-US" sz="2400" smtClean="0"/>
              <a:t>While </a:t>
            </a:r>
            <a:r>
              <a:rPr lang="en-US" sz="2400"/>
              <a:t>the raised </a:t>
            </a:r>
            <a:r>
              <a:rPr lang="en-US" sz="2400" err="1"/>
              <a:t>DP+râ</a:t>
            </a:r>
            <a:r>
              <a:rPr lang="en-US" sz="2400"/>
              <a:t> may appear in an intermediate position (within </a:t>
            </a:r>
            <a:r>
              <a:rPr lang="en-US" sz="2400" err="1"/>
              <a:t>vP</a:t>
            </a:r>
            <a:r>
              <a:rPr lang="en-US" sz="2400"/>
              <a:t> in (35)), the unmarked DP (in (36)) cannot, indicating that while the former moves cyclically through the matrix clause, the latter is base-generated in the topic position.</a:t>
            </a:r>
          </a:p>
          <a:p>
            <a:endParaRPr lang="en-US"/>
          </a:p>
        </p:txBody>
      </p:sp>
    </p:spTree>
    <p:extLst>
      <p:ext uri="{BB962C8B-B14F-4D97-AF65-F5344CB8AC3E}">
        <p14:creationId xmlns:p14="http://schemas.microsoft.com/office/powerpoint/2010/main" val="1300019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Prediction</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smtClean="0"/>
              <a:t>The </a:t>
            </a:r>
            <a:r>
              <a:rPr lang="en-US" sz="2400"/>
              <a:t>statements in (17a&amp;b) predict that a raised embedded subject is valued for Accusative case and is marked by </a:t>
            </a:r>
            <a:r>
              <a:rPr lang="en-US" sz="2400" i="1"/>
              <a:t>–</a:t>
            </a:r>
            <a:r>
              <a:rPr lang="en-US" sz="2400" i="1" err="1"/>
              <a:t>râ</a:t>
            </a:r>
            <a:r>
              <a:rPr lang="en-US" sz="2400"/>
              <a:t> only if the matrix verb assigns an external theta role.  This predication is borne out.</a:t>
            </a:r>
          </a:p>
          <a:p>
            <a:endParaRPr lang="en-US" sz="2400"/>
          </a:p>
        </p:txBody>
      </p:sp>
    </p:spTree>
    <p:extLst>
      <p:ext uri="{BB962C8B-B14F-4D97-AF65-F5344CB8AC3E}">
        <p14:creationId xmlns:p14="http://schemas.microsoft.com/office/powerpoint/2010/main" val="92679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Prediction</a:t>
            </a:r>
            <a:r>
              <a:rPr lang="en-US"/>
              <a:t/>
            </a:r>
            <a:br>
              <a:rPr lang="en-US"/>
            </a:br>
            <a:endParaRPr lang="en-US"/>
          </a:p>
        </p:txBody>
      </p:sp>
      <p:sp>
        <p:nvSpPr>
          <p:cNvPr id="3" name="Content Placeholder 2"/>
          <p:cNvSpPr>
            <a:spLocks noGrp="1"/>
          </p:cNvSpPr>
          <p:nvPr>
            <p:ph idx="1"/>
          </p:nvPr>
        </p:nvSpPr>
        <p:spPr/>
        <p:txBody>
          <a:bodyPr/>
          <a:lstStyle/>
          <a:p>
            <a:r>
              <a:rPr lang="en-US" sz="2000"/>
              <a:t>(37)	</a:t>
            </a:r>
            <a:endParaRPr lang="en-US" sz="2000" smtClean="0"/>
          </a:p>
          <a:p>
            <a:r>
              <a:rPr lang="en-US" sz="2000" smtClean="0"/>
              <a:t>Ali </a:t>
            </a:r>
            <a:r>
              <a:rPr lang="en-US" sz="2000"/>
              <a:t>(*</a:t>
            </a:r>
            <a:r>
              <a:rPr lang="en-US" sz="2000" b="1" err="1"/>
              <a:t>ro</a:t>
            </a:r>
            <a:r>
              <a:rPr lang="en-US" sz="2000"/>
              <a:t>)	</a:t>
            </a:r>
            <a:r>
              <a:rPr lang="en-US" sz="2000" err="1"/>
              <a:t>ghat’i</a:t>
            </a:r>
            <a:r>
              <a:rPr lang="en-US" sz="2000"/>
              <a:t>-e   (</a:t>
            </a:r>
            <a:r>
              <a:rPr lang="en-US" sz="2000" err="1"/>
              <a:t>ke</a:t>
            </a:r>
            <a:r>
              <a:rPr lang="en-US" sz="2000"/>
              <a:t>)     </a:t>
            </a:r>
            <a:r>
              <a:rPr lang="en-US" sz="2000" err="1"/>
              <a:t>barande</a:t>
            </a:r>
            <a:r>
              <a:rPr lang="en-US" sz="2000"/>
              <a:t>	mi-</a:t>
            </a:r>
            <a:r>
              <a:rPr lang="en-US" sz="2000" err="1"/>
              <a:t>sh</a:t>
            </a:r>
            <a:r>
              <a:rPr lang="en-US" sz="2000"/>
              <a:t>-e 	         (</a:t>
            </a:r>
            <a:r>
              <a:rPr lang="en-US" sz="2000" err="1"/>
              <a:t>vali</a:t>
            </a:r>
            <a:r>
              <a:rPr lang="en-US" sz="2000"/>
              <a:t/>
            </a:r>
            <a:br>
              <a:rPr lang="en-US" sz="2000"/>
            </a:br>
            <a:r>
              <a:rPr lang="en-US" sz="2000"/>
              <a:t>Ali -</a:t>
            </a:r>
            <a:r>
              <a:rPr lang="en-US" sz="2000" err="1"/>
              <a:t>râ</a:t>
            </a:r>
            <a:r>
              <a:rPr lang="en-US" sz="2000"/>
              <a:t>	</a:t>
            </a:r>
            <a:r>
              <a:rPr lang="en-US" sz="2000" smtClean="0"/>
              <a:t>certain-is </a:t>
            </a:r>
            <a:r>
              <a:rPr lang="en-US" sz="2000"/>
              <a:t>that     winner	Asp-become-3SG	but</a:t>
            </a:r>
          </a:p>
          <a:p>
            <a:r>
              <a:rPr lang="en-US" sz="2000"/>
              <a:t/>
            </a:r>
            <a:br>
              <a:rPr lang="en-US" sz="2000"/>
            </a:br>
            <a:r>
              <a:rPr lang="en-US" sz="2000"/>
              <a:t>Maryam*(-</a:t>
            </a:r>
            <a:r>
              <a:rPr lang="en-US" sz="2000" b="1" err="1"/>
              <a:t>ro</a:t>
            </a:r>
            <a:r>
              <a:rPr lang="en-US" sz="2000" b="1"/>
              <a:t>)</a:t>
            </a:r>
            <a:r>
              <a:rPr lang="en-US" sz="2000"/>
              <a:t>	ne-mi-dun-am			</a:t>
            </a:r>
            <a:r>
              <a:rPr lang="en-US" sz="2000" strike="sngStrike" err="1"/>
              <a:t>barande</a:t>
            </a:r>
            <a:r>
              <a:rPr lang="en-US" sz="2000" strike="sngStrike"/>
              <a:t>        mi-</a:t>
            </a:r>
            <a:r>
              <a:rPr lang="en-US" sz="2000" strike="sngStrike" err="1"/>
              <a:t>sh</a:t>
            </a:r>
            <a:r>
              <a:rPr lang="en-US" sz="2000" strike="sngStrike"/>
              <a:t>-e</a:t>
            </a:r>
            <a:r>
              <a:rPr lang="en-US" sz="2000"/>
              <a:t>)</a:t>
            </a:r>
          </a:p>
          <a:p>
            <a:r>
              <a:rPr lang="en-US" sz="2000"/>
              <a:t>Maryam-</a:t>
            </a:r>
            <a:r>
              <a:rPr lang="en-US" sz="2000" err="1"/>
              <a:t>râ</a:t>
            </a:r>
            <a:r>
              <a:rPr lang="en-US" sz="2000"/>
              <a:t>	Neg-Asp-know-1SG        </a:t>
            </a:r>
            <a:r>
              <a:rPr lang="en-US" sz="2000" smtClean="0"/>
              <a:t>    </a:t>
            </a:r>
            <a:r>
              <a:rPr lang="en-US" sz="2000"/>
              <a:t>winner         Asp-become-3SG</a:t>
            </a:r>
          </a:p>
          <a:p>
            <a:r>
              <a:rPr lang="en-US" sz="2000"/>
              <a:t/>
            </a:r>
            <a:br>
              <a:rPr lang="en-US" sz="2000"/>
            </a:br>
            <a:r>
              <a:rPr lang="en-US" sz="2000" i="1"/>
              <a:t>‘As for Ali, it is certain that he wins, (but as for Maryam, I’m not sure).’</a:t>
            </a:r>
            <a:endParaRPr lang="en-US" sz="2000"/>
          </a:p>
          <a:p>
            <a:endParaRPr lang="en-US"/>
          </a:p>
        </p:txBody>
      </p:sp>
    </p:spTree>
    <p:extLst>
      <p:ext uri="{BB962C8B-B14F-4D97-AF65-F5344CB8AC3E}">
        <p14:creationId xmlns:p14="http://schemas.microsoft.com/office/powerpoint/2010/main" val="903597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Prediction</a:t>
            </a:r>
            <a:r>
              <a:rPr lang="en-US"/>
              <a:t/>
            </a:r>
            <a:br>
              <a:rPr lang="en-US"/>
            </a:br>
            <a:endParaRPr lang="en-US"/>
          </a:p>
        </p:txBody>
      </p:sp>
      <p:sp>
        <p:nvSpPr>
          <p:cNvPr id="3" name="Content Placeholder 2"/>
          <p:cNvSpPr>
            <a:spLocks noGrp="1"/>
          </p:cNvSpPr>
          <p:nvPr>
            <p:ph idx="1"/>
          </p:nvPr>
        </p:nvSpPr>
        <p:spPr/>
        <p:txBody>
          <a:bodyPr>
            <a:normAutofit/>
          </a:bodyPr>
          <a:lstStyle/>
          <a:p>
            <a:endParaRPr lang="en-US" sz="2400" smtClean="0"/>
          </a:p>
          <a:p>
            <a:r>
              <a:rPr lang="en-US" sz="2400" smtClean="0"/>
              <a:t>The </a:t>
            </a:r>
            <a:r>
              <a:rPr lang="en-US" sz="2400"/>
              <a:t>matrix </a:t>
            </a:r>
            <a:r>
              <a:rPr lang="en-US" sz="2400" err="1"/>
              <a:t>unaccusative</a:t>
            </a:r>
            <a:r>
              <a:rPr lang="en-US" sz="2400"/>
              <a:t> predicate in the first clause in (37) does not assign an external theta role, and thus the raised subject cannot be marked.  This is in contrast with the raised embedded subject in the second clause that is marked due to the matrix transitive predicate in that case.</a:t>
            </a:r>
          </a:p>
          <a:p>
            <a:endParaRPr lang="en-US" sz="2400"/>
          </a:p>
        </p:txBody>
      </p:sp>
    </p:spTree>
    <p:extLst>
      <p:ext uri="{BB962C8B-B14F-4D97-AF65-F5344CB8AC3E}">
        <p14:creationId xmlns:p14="http://schemas.microsoft.com/office/powerpoint/2010/main" val="189792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Next</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sz="2400" smtClean="0"/>
          </a:p>
          <a:p>
            <a:r>
              <a:rPr lang="en-US" sz="2400" smtClean="0"/>
              <a:t>The </a:t>
            </a:r>
            <a:r>
              <a:rPr lang="en-US" sz="2400"/>
              <a:t>next section examines some of the non-objective </a:t>
            </a:r>
            <a:r>
              <a:rPr lang="en-US" sz="2400" err="1"/>
              <a:t>DP+râ</a:t>
            </a:r>
            <a:r>
              <a:rPr lang="en-US" sz="2400"/>
              <a:t> cases in CMP, and shows that the proposal at hand accounts for those cases as well.</a:t>
            </a:r>
          </a:p>
          <a:p>
            <a:endParaRPr lang="en-US"/>
          </a:p>
        </p:txBody>
      </p:sp>
    </p:spTree>
    <p:extLst>
      <p:ext uri="{BB962C8B-B14F-4D97-AF65-F5344CB8AC3E}">
        <p14:creationId xmlns:p14="http://schemas.microsoft.com/office/powerpoint/2010/main" val="2054478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normAutofit fontScale="62500" lnSpcReduction="20000"/>
          </a:bodyPr>
          <a:lstStyle/>
          <a:p>
            <a:r>
              <a:rPr lang="en-US" sz="3800"/>
              <a:t>In this article, we analyze </a:t>
            </a:r>
            <a:endParaRPr lang="en-US" sz="3800" smtClean="0"/>
          </a:p>
          <a:p>
            <a:endParaRPr lang="en-US" sz="3800"/>
          </a:p>
          <a:p>
            <a:pPr lvl="0"/>
            <a:r>
              <a:rPr lang="en-US" sz="3800"/>
              <a:t>The  </a:t>
            </a:r>
            <a:r>
              <a:rPr lang="en-US" sz="3800" i="1" err="1"/>
              <a:t>DP+râ</a:t>
            </a:r>
            <a:r>
              <a:rPr lang="en-US" sz="3800"/>
              <a:t> within the framework of a general case system in line with some aspects of Marantz’s (1991) </a:t>
            </a:r>
            <a:r>
              <a:rPr lang="en-US" sz="3800" i="1"/>
              <a:t>disjunctive case hierarchy</a:t>
            </a:r>
            <a:r>
              <a:rPr lang="en-US" sz="3800"/>
              <a:t>. </a:t>
            </a:r>
          </a:p>
          <a:p>
            <a:r>
              <a:rPr lang="en-US" sz="3800"/>
              <a:t> </a:t>
            </a:r>
          </a:p>
          <a:p>
            <a:pPr lvl="0"/>
            <a:r>
              <a:rPr lang="en-US" sz="3800"/>
              <a:t>Based on the data, we motivate a new analysis of </a:t>
            </a:r>
            <a:r>
              <a:rPr lang="en-US" sz="3800" i="1"/>
              <a:t>–</a:t>
            </a:r>
            <a:r>
              <a:rPr lang="en-US" sz="3800" i="1" err="1"/>
              <a:t>râ</a:t>
            </a:r>
            <a:r>
              <a:rPr lang="en-US" sz="3800"/>
              <a:t> which indicates that this element marks specific DPs that have been valued for </a:t>
            </a:r>
            <a:r>
              <a:rPr lang="en-US" sz="3800" i="1"/>
              <a:t>dependent </a:t>
            </a:r>
            <a:r>
              <a:rPr lang="en-US" sz="3800"/>
              <a:t>case.</a:t>
            </a:r>
          </a:p>
          <a:p>
            <a:r>
              <a:rPr lang="en-US" sz="3800"/>
              <a:t> </a:t>
            </a:r>
          </a:p>
          <a:p>
            <a:endParaRPr lang="en-US"/>
          </a:p>
        </p:txBody>
      </p:sp>
    </p:spTree>
    <p:extLst>
      <p:ext uri="{BB962C8B-B14F-4D97-AF65-F5344CB8AC3E}">
        <p14:creationId xmlns:p14="http://schemas.microsoft.com/office/powerpoint/2010/main" val="106461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trips(down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smtClean="0"/>
              <a:t>Classical </a:t>
            </a:r>
            <a:r>
              <a:rPr lang="en-US" b="1"/>
              <a:t>Modern Persian (CMP)</a:t>
            </a:r>
            <a:r>
              <a:rPr lang="en-US"/>
              <a:t/>
            </a:r>
            <a:br>
              <a:rPr lang="en-US"/>
            </a:br>
            <a:endParaRPr lang="en-US"/>
          </a:p>
        </p:txBody>
      </p:sp>
      <p:sp>
        <p:nvSpPr>
          <p:cNvPr id="3" name="Content Placeholder 2"/>
          <p:cNvSpPr>
            <a:spLocks noGrp="1"/>
          </p:cNvSpPr>
          <p:nvPr>
            <p:ph idx="1"/>
          </p:nvPr>
        </p:nvSpPr>
        <p:spPr/>
        <p:txBody>
          <a:bodyPr>
            <a:normAutofit/>
          </a:bodyPr>
          <a:lstStyle/>
          <a:p>
            <a:r>
              <a:rPr lang="en-US" sz="2400"/>
              <a:t>In Old Persian, -</a:t>
            </a:r>
            <a:r>
              <a:rPr lang="en-US" sz="2400" i="1" err="1"/>
              <a:t>râ</a:t>
            </a:r>
            <a:r>
              <a:rPr lang="en-US" sz="2400"/>
              <a:t> appears as </a:t>
            </a:r>
            <a:r>
              <a:rPr lang="en-US" sz="2400" i="1" err="1"/>
              <a:t>râdi</a:t>
            </a:r>
            <a:r>
              <a:rPr lang="en-US" sz="2400"/>
              <a:t> marking a cause with the meaning ‘for the sake of’. </a:t>
            </a:r>
            <a:endParaRPr lang="en-US" sz="2400" smtClean="0"/>
          </a:p>
          <a:p>
            <a:r>
              <a:rPr lang="en-US" sz="2400" smtClean="0"/>
              <a:t> </a:t>
            </a:r>
            <a:r>
              <a:rPr lang="en-US" sz="2400"/>
              <a:t>The same interpretation holds for </a:t>
            </a:r>
            <a:r>
              <a:rPr lang="en-US" sz="2400" i="1" err="1"/>
              <a:t>rây</a:t>
            </a:r>
            <a:r>
              <a:rPr lang="en-US" sz="2400" i="1"/>
              <a:t>,</a:t>
            </a:r>
            <a:r>
              <a:rPr lang="en-US" sz="2400"/>
              <a:t> the reflex of </a:t>
            </a:r>
            <a:r>
              <a:rPr lang="en-US" sz="2400" i="1" err="1"/>
              <a:t>râdi</a:t>
            </a:r>
            <a:r>
              <a:rPr lang="en-US" sz="2400" i="1"/>
              <a:t> i</a:t>
            </a:r>
            <a:r>
              <a:rPr lang="en-US" sz="2400"/>
              <a:t>n Middle Persian. </a:t>
            </a:r>
            <a:endParaRPr lang="en-US" sz="2400" smtClean="0"/>
          </a:p>
          <a:p>
            <a:r>
              <a:rPr lang="en-US" sz="2400" smtClean="0"/>
              <a:t> </a:t>
            </a:r>
            <a:r>
              <a:rPr lang="en-US" sz="2400"/>
              <a:t>According to Brunner (1977), Middle Persian </a:t>
            </a:r>
            <a:r>
              <a:rPr lang="en-US" sz="2400" i="1" err="1"/>
              <a:t>rây</a:t>
            </a:r>
            <a:r>
              <a:rPr lang="en-US" sz="2400" i="1"/>
              <a:t> </a:t>
            </a:r>
            <a:r>
              <a:rPr lang="en-US" sz="2400"/>
              <a:t>served other functions as well. </a:t>
            </a:r>
            <a:endParaRPr lang="en-US" sz="2400" smtClean="0"/>
          </a:p>
          <a:p>
            <a:r>
              <a:rPr lang="en-US" sz="2400" smtClean="0"/>
              <a:t> </a:t>
            </a:r>
            <a:r>
              <a:rPr lang="en-US" sz="2400"/>
              <a:t>It appeared as an illustration of purpose, reference, beneficiary or indirect object (</a:t>
            </a:r>
            <a:r>
              <a:rPr lang="en-US" sz="2400" err="1"/>
              <a:t>Karimi</a:t>
            </a:r>
            <a:r>
              <a:rPr lang="en-US" sz="2400"/>
              <a:t> 1990). </a:t>
            </a:r>
          </a:p>
          <a:p>
            <a:endParaRPr lang="en-US" sz="2400"/>
          </a:p>
        </p:txBody>
      </p:sp>
    </p:spTree>
    <p:extLst>
      <p:ext uri="{BB962C8B-B14F-4D97-AF65-F5344CB8AC3E}">
        <p14:creationId xmlns:p14="http://schemas.microsoft.com/office/powerpoint/2010/main" val="23077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sz="2400"/>
              <a:t>In early Classical Modern </a:t>
            </a:r>
            <a:r>
              <a:rPr lang="en-US" sz="2400" err="1"/>
              <a:t>Persain</a:t>
            </a:r>
            <a:r>
              <a:rPr lang="en-US" sz="2400"/>
              <a:t>, -</a:t>
            </a:r>
            <a:r>
              <a:rPr lang="en-US" sz="2400" i="1" err="1"/>
              <a:t>râ</a:t>
            </a:r>
            <a:r>
              <a:rPr lang="en-US" sz="2400" i="1"/>
              <a:t> </a:t>
            </a:r>
            <a:r>
              <a:rPr lang="en-US" sz="2400"/>
              <a:t>appears with specific noun phrases in various positions, representing the indirect object for the prepositions </a:t>
            </a:r>
            <a:r>
              <a:rPr lang="en-US" sz="2400" i="1"/>
              <a:t>be </a:t>
            </a:r>
            <a:r>
              <a:rPr lang="en-US" sz="2400"/>
              <a:t> ‘to’  (39a),  </a:t>
            </a:r>
            <a:r>
              <a:rPr lang="en-US" sz="2400" i="1" err="1"/>
              <a:t>az</a:t>
            </a:r>
            <a:r>
              <a:rPr lang="en-US" sz="2400" i="1"/>
              <a:t> </a:t>
            </a:r>
            <a:r>
              <a:rPr lang="en-US" sz="2400"/>
              <a:t>‘from, of ’ (40a), and </a:t>
            </a:r>
            <a:r>
              <a:rPr lang="en-US" sz="2400" i="1" err="1"/>
              <a:t>barâ</a:t>
            </a:r>
            <a:r>
              <a:rPr lang="en-US" sz="2400"/>
              <a:t> ‘for’ (41a). </a:t>
            </a:r>
            <a:endParaRPr lang="en-US" sz="2400" smtClean="0"/>
          </a:p>
          <a:p>
            <a:r>
              <a:rPr lang="en-US" sz="2400" smtClean="0"/>
              <a:t>These </a:t>
            </a:r>
            <a:r>
              <a:rPr lang="en-US" sz="2400"/>
              <a:t>forms still exist in more formal and elevated writings.  The modern version of each sentence immediately follows the Classical Modern version</a:t>
            </a:r>
            <a:r>
              <a:rPr lang="en-US"/>
              <a:t>.</a:t>
            </a:r>
          </a:p>
          <a:p>
            <a:endParaRPr lang="en-US"/>
          </a:p>
        </p:txBody>
      </p:sp>
    </p:spTree>
    <p:extLst>
      <p:ext uri="{BB962C8B-B14F-4D97-AF65-F5344CB8AC3E}">
        <p14:creationId xmlns:p14="http://schemas.microsoft.com/office/powerpoint/2010/main" val="223427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a:t>(39)  a.  </a:t>
            </a:r>
            <a:r>
              <a:rPr lang="en-US" err="1"/>
              <a:t>amir-</a:t>
            </a:r>
            <a:r>
              <a:rPr lang="en-US" b="1" err="1"/>
              <a:t>râ</a:t>
            </a:r>
            <a:r>
              <a:rPr lang="en-US" b="1"/>
              <a:t> </a:t>
            </a:r>
            <a:r>
              <a:rPr lang="en-US"/>
              <a:t> </a:t>
            </a:r>
            <a:r>
              <a:rPr lang="en-US" err="1"/>
              <a:t>zakhm-i</a:t>
            </a:r>
            <a:r>
              <a:rPr lang="en-US"/>
              <a:t>        </a:t>
            </a:r>
            <a:r>
              <a:rPr lang="en-US" err="1"/>
              <a:t>zad</a:t>
            </a:r>
            <a:r>
              <a:rPr lang="en-US"/>
              <a:t>-am						(CMP)</a:t>
            </a:r>
          </a:p>
          <a:p>
            <a:r>
              <a:rPr lang="en-US"/>
              <a:t>	</a:t>
            </a:r>
            <a:r>
              <a:rPr lang="en-US" smtClean="0"/>
              <a:t>            king-</a:t>
            </a:r>
            <a:r>
              <a:rPr lang="en-US" err="1" smtClean="0"/>
              <a:t>râ</a:t>
            </a:r>
            <a:r>
              <a:rPr lang="en-US" smtClean="0"/>
              <a:t>   </a:t>
            </a:r>
            <a:r>
              <a:rPr lang="en-US"/>
              <a:t>wound-</a:t>
            </a:r>
            <a:r>
              <a:rPr lang="en-US" err="1"/>
              <a:t>Ind</a:t>
            </a:r>
            <a:r>
              <a:rPr lang="en-US"/>
              <a:t>  hit-1sg</a:t>
            </a:r>
          </a:p>
          <a:p>
            <a:r>
              <a:rPr lang="en-US"/>
              <a:t>	</a:t>
            </a:r>
            <a:r>
              <a:rPr lang="en-US" smtClean="0"/>
              <a:t>            ‘</a:t>
            </a:r>
            <a:r>
              <a:rPr lang="en-US" i="1"/>
              <a:t>As for the king, I wounded (him).</a:t>
            </a:r>
            <a:r>
              <a:rPr lang="en-US"/>
              <a:t>’ </a:t>
            </a:r>
          </a:p>
          <a:p>
            <a:r>
              <a:rPr lang="en-US"/>
              <a:t> </a:t>
            </a:r>
          </a:p>
          <a:p>
            <a:r>
              <a:rPr lang="en-US"/>
              <a:t>        </a:t>
            </a:r>
            <a:r>
              <a:rPr lang="en-US" smtClean="0"/>
              <a:t>   </a:t>
            </a:r>
            <a:r>
              <a:rPr lang="en-US"/>
              <a:t>b.  </a:t>
            </a:r>
            <a:r>
              <a:rPr lang="en-US" smtClean="0"/>
              <a:t>  </a:t>
            </a:r>
            <a:r>
              <a:rPr lang="en-US" i="1" smtClean="0"/>
              <a:t>pro</a:t>
            </a:r>
            <a:r>
              <a:rPr lang="en-US" smtClean="0"/>
              <a:t> </a:t>
            </a:r>
            <a:r>
              <a:rPr lang="en-US" b="1"/>
              <a:t>be</a:t>
            </a:r>
            <a:r>
              <a:rPr lang="en-US"/>
              <a:t> </a:t>
            </a:r>
            <a:r>
              <a:rPr lang="en-US" err="1"/>
              <a:t>amir</a:t>
            </a:r>
            <a:r>
              <a:rPr lang="en-US"/>
              <a:t>  </a:t>
            </a:r>
            <a:r>
              <a:rPr lang="en-US" err="1"/>
              <a:t>zakhm-i</a:t>
            </a:r>
            <a:r>
              <a:rPr lang="en-US"/>
              <a:t>          </a:t>
            </a:r>
            <a:r>
              <a:rPr lang="en-US" err="1"/>
              <a:t>zad</a:t>
            </a:r>
            <a:r>
              <a:rPr lang="en-US"/>
              <a:t>-am				 </a:t>
            </a:r>
            <a:r>
              <a:rPr lang="en-US" smtClean="0"/>
              <a:t>  (</a:t>
            </a:r>
            <a:r>
              <a:rPr lang="en-US"/>
              <a:t>MP)</a:t>
            </a:r>
          </a:p>
          <a:p>
            <a:r>
              <a:rPr lang="en-US"/>
              <a:t>	        </a:t>
            </a:r>
            <a:r>
              <a:rPr lang="en-US" smtClean="0"/>
              <a:t>                </a:t>
            </a:r>
            <a:r>
              <a:rPr lang="en-US"/>
              <a:t>to  king    wound-</a:t>
            </a:r>
            <a:r>
              <a:rPr lang="en-US" err="1"/>
              <a:t>Ind</a:t>
            </a:r>
            <a:r>
              <a:rPr lang="en-US"/>
              <a:t>   hit-1sg</a:t>
            </a:r>
          </a:p>
          <a:p>
            <a:r>
              <a:rPr lang="en-US" smtClean="0"/>
              <a:t>             </a:t>
            </a:r>
            <a:r>
              <a:rPr lang="en-US"/>
              <a:t>	Lit:  I inflicted a wound to the king.</a:t>
            </a:r>
          </a:p>
          <a:p>
            <a:endParaRPr lang="en-US"/>
          </a:p>
        </p:txBody>
      </p:sp>
    </p:spTree>
    <p:extLst>
      <p:ext uri="{BB962C8B-B14F-4D97-AF65-F5344CB8AC3E}">
        <p14:creationId xmlns:p14="http://schemas.microsoft.com/office/powerpoint/2010/main" val="1348913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a:t>(40)  </a:t>
            </a:r>
            <a:endParaRPr lang="en-US" smtClean="0"/>
          </a:p>
          <a:p>
            <a:r>
              <a:rPr lang="en-US" smtClean="0"/>
              <a:t>a</a:t>
            </a:r>
            <a:r>
              <a:rPr lang="en-US"/>
              <a:t>.  </a:t>
            </a:r>
            <a:r>
              <a:rPr lang="en-US" err="1"/>
              <a:t>loghmân</a:t>
            </a:r>
            <a:r>
              <a:rPr lang="en-US"/>
              <a:t>  </a:t>
            </a:r>
            <a:r>
              <a:rPr lang="en-US" b="1" err="1"/>
              <a:t>râ</a:t>
            </a:r>
            <a:r>
              <a:rPr lang="en-US" b="1"/>
              <a:t> </a:t>
            </a:r>
            <a:r>
              <a:rPr lang="en-US" err="1"/>
              <a:t>porsid</a:t>
            </a:r>
            <a:r>
              <a:rPr lang="en-US"/>
              <a:t>-and    </a:t>
            </a:r>
            <a:r>
              <a:rPr lang="en-US" err="1"/>
              <a:t>adab</a:t>
            </a:r>
            <a:r>
              <a:rPr lang="en-US"/>
              <a:t>         </a:t>
            </a:r>
            <a:r>
              <a:rPr lang="en-US" err="1"/>
              <a:t>az</a:t>
            </a:r>
            <a:r>
              <a:rPr lang="en-US"/>
              <a:t>  </a:t>
            </a:r>
            <a:r>
              <a:rPr lang="en-US" smtClean="0"/>
              <a:t>    </a:t>
            </a:r>
            <a:r>
              <a:rPr lang="en-US" err="1"/>
              <a:t>ke</a:t>
            </a:r>
            <a:r>
              <a:rPr lang="en-US"/>
              <a:t>       </a:t>
            </a:r>
            <a:r>
              <a:rPr lang="en-US" err="1"/>
              <a:t>âmuxt</a:t>
            </a:r>
            <a:r>
              <a:rPr lang="en-US"/>
              <a:t>  -    </a:t>
            </a:r>
            <a:r>
              <a:rPr lang="en-US" err="1"/>
              <a:t>i</a:t>
            </a:r>
            <a:r>
              <a:rPr lang="en-US"/>
              <a:t>		(CMP)</a:t>
            </a:r>
          </a:p>
          <a:p>
            <a:r>
              <a:rPr lang="en-US"/>
              <a:t>  </a:t>
            </a:r>
            <a:r>
              <a:rPr lang="en-US" smtClean="0"/>
              <a:t>    </a:t>
            </a:r>
            <a:r>
              <a:rPr lang="en-US" err="1"/>
              <a:t>Loghman</a:t>
            </a:r>
            <a:r>
              <a:rPr lang="en-US"/>
              <a:t> </a:t>
            </a:r>
            <a:r>
              <a:rPr lang="en-US" err="1"/>
              <a:t>râ</a:t>
            </a:r>
            <a:r>
              <a:rPr lang="en-US"/>
              <a:t>  asked-3Pl  </a:t>
            </a:r>
            <a:r>
              <a:rPr lang="en-US" smtClean="0"/>
              <a:t>politeness   </a:t>
            </a:r>
            <a:r>
              <a:rPr lang="en-US"/>
              <a:t>from whom learned – 2SG 		</a:t>
            </a:r>
          </a:p>
          <a:p>
            <a:r>
              <a:rPr lang="en-US"/>
              <a:t>	   ‘They asked (of) </a:t>
            </a:r>
            <a:r>
              <a:rPr lang="en-US" err="1"/>
              <a:t>Loghman</a:t>
            </a:r>
            <a:r>
              <a:rPr lang="en-US"/>
              <a:t>, whom did you learn politeness from.’</a:t>
            </a:r>
          </a:p>
          <a:p>
            <a:r>
              <a:rPr lang="en-US"/>
              <a:t> </a:t>
            </a:r>
            <a:endParaRPr lang="en-US" smtClean="0"/>
          </a:p>
          <a:p>
            <a:r>
              <a:rPr lang="en-US" smtClean="0"/>
              <a:t>b</a:t>
            </a:r>
            <a:r>
              <a:rPr lang="en-US"/>
              <a:t>.   </a:t>
            </a:r>
            <a:r>
              <a:rPr lang="en-US" i="1"/>
              <a:t>pro</a:t>
            </a:r>
            <a:r>
              <a:rPr lang="en-US"/>
              <a:t>	 </a:t>
            </a:r>
            <a:r>
              <a:rPr lang="en-US" b="1" err="1"/>
              <a:t>az</a:t>
            </a:r>
            <a:r>
              <a:rPr lang="en-US" b="1"/>
              <a:t> </a:t>
            </a:r>
            <a:r>
              <a:rPr lang="en-US"/>
              <a:t> </a:t>
            </a:r>
            <a:r>
              <a:rPr lang="en-US" err="1"/>
              <a:t>loghmân</a:t>
            </a:r>
            <a:r>
              <a:rPr lang="en-US"/>
              <a:t> </a:t>
            </a:r>
            <a:r>
              <a:rPr lang="en-US" err="1"/>
              <a:t>porsid</a:t>
            </a:r>
            <a:r>
              <a:rPr lang="en-US"/>
              <a:t>-and   </a:t>
            </a:r>
            <a:r>
              <a:rPr lang="en-US" err="1"/>
              <a:t>adab</a:t>
            </a:r>
            <a:r>
              <a:rPr lang="en-US"/>
              <a:t> </a:t>
            </a:r>
            <a:r>
              <a:rPr lang="en-US" smtClean="0"/>
              <a:t>      </a:t>
            </a:r>
            <a:r>
              <a:rPr lang="en-US" err="1"/>
              <a:t>az</a:t>
            </a:r>
            <a:r>
              <a:rPr lang="en-US"/>
              <a:t>   </a:t>
            </a:r>
            <a:r>
              <a:rPr lang="en-US" err="1"/>
              <a:t>ke</a:t>
            </a:r>
            <a:r>
              <a:rPr lang="en-US"/>
              <a:t> </a:t>
            </a:r>
            <a:r>
              <a:rPr lang="en-US" smtClean="0"/>
              <a:t>   </a:t>
            </a:r>
            <a:r>
              <a:rPr lang="en-US" err="1"/>
              <a:t>âmuxt</a:t>
            </a:r>
            <a:r>
              <a:rPr lang="en-US"/>
              <a:t> – </a:t>
            </a:r>
            <a:r>
              <a:rPr lang="en-US" err="1"/>
              <a:t>i</a:t>
            </a:r>
            <a:r>
              <a:rPr lang="en-US"/>
              <a:t> </a:t>
            </a:r>
            <a:r>
              <a:rPr lang="en-US" smtClean="0"/>
              <a:t>    </a:t>
            </a:r>
            <a:r>
              <a:rPr lang="en-US"/>
              <a:t>	(MP) </a:t>
            </a:r>
          </a:p>
          <a:p>
            <a:r>
              <a:rPr lang="en-US"/>
              <a:t>		</a:t>
            </a:r>
            <a:r>
              <a:rPr lang="en-US" smtClean="0"/>
              <a:t>        </a:t>
            </a:r>
            <a:r>
              <a:rPr lang="en-US"/>
              <a:t>of   </a:t>
            </a:r>
            <a:r>
              <a:rPr lang="en-US" err="1"/>
              <a:t>Loghman</a:t>
            </a:r>
            <a:r>
              <a:rPr lang="en-US"/>
              <a:t>  asked-3Pl   politeness of   whom  learned-2SG       </a:t>
            </a:r>
          </a:p>
          <a:p>
            <a:r>
              <a:rPr lang="en-US"/>
              <a:t>	</a:t>
            </a:r>
            <a:r>
              <a:rPr lang="en-US" smtClean="0"/>
              <a:t>       Lit</a:t>
            </a:r>
            <a:r>
              <a:rPr lang="en-US"/>
              <a:t>:  (they) asked of </a:t>
            </a:r>
            <a:r>
              <a:rPr lang="en-US" err="1"/>
              <a:t>Loghman</a:t>
            </a:r>
            <a:r>
              <a:rPr lang="en-US"/>
              <a:t> from whom (you) learned politeness.</a:t>
            </a:r>
          </a:p>
        </p:txBody>
      </p:sp>
    </p:spTree>
    <p:extLst>
      <p:ext uri="{BB962C8B-B14F-4D97-AF65-F5344CB8AC3E}">
        <p14:creationId xmlns:p14="http://schemas.microsoft.com/office/powerpoint/2010/main" val="208534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a:t>(41)  </a:t>
            </a:r>
            <a:endParaRPr lang="en-US" smtClean="0"/>
          </a:p>
          <a:p>
            <a:r>
              <a:rPr lang="en-US" smtClean="0"/>
              <a:t>a</a:t>
            </a:r>
            <a:r>
              <a:rPr lang="en-US"/>
              <a:t>.  </a:t>
            </a:r>
            <a:r>
              <a:rPr lang="en-US" i="1"/>
              <a:t>pro </a:t>
            </a:r>
            <a:r>
              <a:rPr lang="en-US"/>
              <a:t> in     </a:t>
            </a:r>
            <a:r>
              <a:rPr lang="en-US" err="1"/>
              <a:t>mehnat</a:t>
            </a:r>
            <a:r>
              <a:rPr lang="en-US"/>
              <a:t>      </a:t>
            </a:r>
            <a:r>
              <a:rPr lang="en-US" b="1" err="1"/>
              <a:t>râ</a:t>
            </a:r>
            <a:r>
              <a:rPr lang="en-US" b="1"/>
              <a:t>   </a:t>
            </a:r>
            <a:r>
              <a:rPr lang="en-US" err="1"/>
              <a:t>darmân-i</a:t>
            </a:r>
            <a:r>
              <a:rPr lang="en-US"/>
              <a:t>       </a:t>
            </a:r>
            <a:r>
              <a:rPr lang="en-US" err="1"/>
              <a:t>andishide</a:t>
            </a:r>
            <a:r>
              <a:rPr lang="en-US"/>
              <a:t>-am			(CMP)</a:t>
            </a:r>
          </a:p>
          <a:p>
            <a:r>
              <a:rPr lang="en-US"/>
              <a:t>	       </a:t>
            </a:r>
            <a:r>
              <a:rPr lang="en-US" smtClean="0"/>
              <a:t>    </a:t>
            </a:r>
            <a:r>
              <a:rPr lang="en-US"/>
              <a:t>this </a:t>
            </a:r>
            <a:r>
              <a:rPr lang="en-US" smtClean="0"/>
              <a:t>   suffering    </a:t>
            </a:r>
            <a:r>
              <a:rPr lang="en-US" err="1"/>
              <a:t>râ</a:t>
            </a:r>
            <a:r>
              <a:rPr lang="en-US"/>
              <a:t>  remedy-</a:t>
            </a:r>
            <a:r>
              <a:rPr lang="en-US" err="1"/>
              <a:t>Ind</a:t>
            </a:r>
            <a:r>
              <a:rPr lang="en-US"/>
              <a:t>    thought-1SG</a:t>
            </a:r>
          </a:p>
          <a:p>
            <a:r>
              <a:rPr lang="en-US"/>
              <a:t>	</a:t>
            </a:r>
            <a:r>
              <a:rPr lang="en-US" smtClean="0"/>
              <a:t>           ‘</a:t>
            </a:r>
            <a:r>
              <a:rPr lang="en-US"/>
              <a:t>As for this suffering, I have thought (of) a remedy.’</a:t>
            </a:r>
          </a:p>
          <a:p>
            <a:r>
              <a:rPr lang="en-US"/>
              <a:t> </a:t>
            </a:r>
            <a:endParaRPr lang="en-US" smtClean="0"/>
          </a:p>
          <a:p>
            <a:r>
              <a:rPr lang="en-US" smtClean="0"/>
              <a:t> </a:t>
            </a:r>
            <a:r>
              <a:rPr lang="en-US"/>
              <a:t>b. </a:t>
            </a:r>
            <a:r>
              <a:rPr lang="en-US" smtClean="0"/>
              <a:t>  </a:t>
            </a:r>
            <a:r>
              <a:rPr lang="en-US"/>
              <a:t>pro	</a:t>
            </a:r>
            <a:r>
              <a:rPr lang="en-US" b="1" err="1"/>
              <a:t>barâ</a:t>
            </a:r>
            <a:r>
              <a:rPr lang="en-US"/>
              <a:t>-ye  in    </a:t>
            </a:r>
            <a:r>
              <a:rPr lang="en-US" err="1"/>
              <a:t>mehnat</a:t>
            </a:r>
            <a:r>
              <a:rPr lang="en-US"/>
              <a:t>    </a:t>
            </a:r>
            <a:r>
              <a:rPr lang="en-US" err="1"/>
              <a:t>darmân-i</a:t>
            </a:r>
            <a:r>
              <a:rPr lang="en-US"/>
              <a:t>      </a:t>
            </a:r>
            <a:r>
              <a:rPr lang="en-US" err="1"/>
              <a:t>andishide</a:t>
            </a:r>
            <a:r>
              <a:rPr lang="en-US"/>
              <a:t>-am	</a:t>
            </a:r>
            <a:r>
              <a:rPr lang="en-US" smtClean="0"/>
              <a:t>(</a:t>
            </a:r>
            <a:r>
              <a:rPr lang="en-US"/>
              <a:t>MP)</a:t>
            </a:r>
          </a:p>
          <a:p>
            <a:r>
              <a:rPr lang="en-US"/>
              <a:t>		</a:t>
            </a:r>
            <a:r>
              <a:rPr lang="en-US" smtClean="0"/>
              <a:t>        for </a:t>
            </a:r>
            <a:r>
              <a:rPr lang="en-US"/>
              <a:t>– </a:t>
            </a:r>
            <a:r>
              <a:rPr lang="en-US" err="1"/>
              <a:t>Ez</a:t>
            </a:r>
            <a:r>
              <a:rPr lang="en-US"/>
              <a:t> </a:t>
            </a:r>
            <a:r>
              <a:rPr lang="en-US" smtClean="0"/>
              <a:t>  </a:t>
            </a:r>
            <a:r>
              <a:rPr lang="en-US"/>
              <a:t>this </a:t>
            </a:r>
            <a:r>
              <a:rPr lang="en-US" smtClean="0"/>
              <a:t> suffering   </a:t>
            </a:r>
            <a:r>
              <a:rPr lang="en-US"/>
              <a:t>remedy-</a:t>
            </a:r>
            <a:r>
              <a:rPr lang="en-US" err="1"/>
              <a:t>Ind</a:t>
            </a:r>
            <a:r>
              <a:rPr lang="en-US"/>
              <a:t>  thought-1SG</a:t>
            </a:r>
          </a:p>
          <a:p>
            <a:r>
              <a:rPr lang="en-US" smtClean="0"/>
              <a:t>     </a:t>
            </a:r>
            <a:r>
              <a:rPr lang="en-US"/>
              <a:t>	Lit:  for this suffering I have thought of a remedy.</a:t>
            </a:r>
          </a:p>
          <a:p>
            <a:endParaRPr lang="en-US"/>
          </a:p>
        </p:txBody>
      </p:sp>
    </p:spTree>
    <p:extLst>
      <p:ext uri="{BB962C8B-B14F-4D97-AF65-F5344CB8AC3E}">
        <p14:creationId xmlns:p14="http://schemas.microsoft.com/office/powerpoint/2010/main" val="152264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dirty="0" smtClean="0"/>
          </a:p>
          <a:p>
            <a:endParaRPr lang="en-US" sz="2400" dirty="0" smtClean="0"/>
          </a:p>
          <a:p>
            <a:r>
              <a:rPr lang="en-US" sz="2400" dirty="0" smtClean="0"/>
              <a:t>Note </a:t>
            </a:r>
            <a:r>
              <a:rPr lang="en-US" sz="2400" dirty="0"/>
              <a:t>that the vocabulary choice in Colloquial Modern Persian is different in some cases than the Classical Modern Persian or elevated Modern Persian.  However, for the sake of </a:t>
            </a:r>
            <a:r>
              <a:rPr lang="en-US" sz="2400" dirty="0" smtClean="0"/>
              <a:t>consistency, </a:t>
            </a:r>
            <a:r>
              <a:rPr lang="en-US" sz="2400" dirty="0"/>
              <a:t>we are using the same vocabulary.  </a:t>
            </a:r>
          </a:p>
          <a:p>
            <a:endParaRPr lang="en-US" sz="2400" dirty="0"/>
          </a:p>
        </p:txBody>
      </p:sp>
    </p:spTree>
    <p:extLst>
      <p:ext uri="{BB962C8B-B14F-4D97-AF65-F5344CB8AC3E}">
        <p14:creationId xmlns:p14="http://schemas.microsoft.com/office/powerpoint/2010/main" val="146471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Classical Modern Persian (CMP)</a:t>
            </a:r>
            <a:r>
              <a:rPr lang="en-US" dirty="0"/>
              <a:t/>
            </a:r>
            <a:br>
              <a:rPr lang="en-US" dirty="0"/>
            </a:br>
            <a:endParaRPr lang="en-US" dirty="0"/>
          </a:p>
        </p:txBody>
      </p:sp>
      <p:sp>
        <p:nvSpPr>
          <p:cNvPr id="3" name="Content Placeholder 2"/>
          <p:cNvSpPr>
            <a:spLocks noGrp="1"/>
          </p:cNvSpPr>
          <p:nvPr>
            <p:ph idx="1"/>
          </p:nvPr>
        </p:nvSpPr>
        <p:spPr/>
        <p:txBody>
          <a:bodyPr/>
          <a:lstStyle/>
          <a:p>
            <a:pPr lvl="0"/>
            <a:endParaRPr lang="en-US" dirty="0" smtClean="0"/>
          </a:p>
          <a:p>
            <a:pPr lvl="0"/>
            <a:r>
              <a:rPr lang="en-US" sz="2400" dirty="0" smtClean="0"/>
              <a:t>In </a:t>
            </a:r>
            <a:r>
              <a:rPr lang="en-US" sz="2400" dirty="0"/>
              <a:t>all CMP cases, the </a:t>
            </a:r>
            <a:r>
              <a:rPr lang="en-US" sz="2400" dirty="0" err="1"/>
              <a:t>DP+râ</a:t>
            </a:r>
            <a:r>
              <a:rPr lang="en-US" sz="2400" dirty="0"/>
              <a:t> originates inside the </a:t>
            </a:r>
            <a:r>
              <a:rPr lang="en-US" sz="2400" dirty="0" err="1"/>
              <a:t>vP</a:t>
            </a:r>
            <a:r>
              <a:rPr lang="en-US" sz="2400" dirty="0"/>
              <a:t>, where it is valued for Accusative case in syntax, and marked by </a:t>
            </a:r>
            <a:r>
              <a:rPr lang="en-US" sz="2400" i="1" dirty="0"/>
              <a:t>–</a:t>
            </a:r>
            <a:r>
              <a:rPr lang="en-US" sz="2400" i="1" dirty="0" err="1"/>
              <a:t>râ</a:t>
            </a:r>
            <a:r>
              <a:rPr lang="en-US" sz="2400" dirty="0"/>
              <a:t> post-syntactically. </a:t>
            </a:r>
          </a:p>
          <a:p>
            <a:r>
              <a:rPr lang="en-US" sz="2400" dirty="0"/>
              <a:t> </a:t>
            </a:r>
          </a:p>
          <a:p>
            <a:pPr lvl="0"/>
            <a:r>
              <a:rPr lang="en-US" sz="2400" dirty="0"/>
              <a:t>In all cases, the verb assigns an external theta role.</a:t>
            </a:r>
          </a:p>
          <a:p>
            <a:endParaRPr lang="en-US" sz="2400" dirty="0"/>
          </a:p>
        </p:txBody>
      </p:sp>
    </p:spTree>
    <p:extLst>
      <p:ext uri="{BB962C8B-B14F-4D97-AF65-F5344CB8AC3E}">
        <p14:creationId xmlns:p14="http://schemas.microsoft.com/office/powerpoint/2010/main" val="83935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dirty="0" smtClean="0"/>
          </a:p>
          <a:p>
            <a:endParaRPr lang="en-US" dirty="0"/>
          </a:p>
          <a:p>
            <a:r>
              <a:rPr lang="en-US" sz="2400" dirty="0"/>
              <a:t>The morpheme </a:t>
            </a:r>
            <a:r>
              <a:rPr lang="en-US" sz="2400" i="1" dirty="0"/>
              <a:t>-</a:t>
            </a:r>
            <a:r>
              <a:rPr lang="en-US" sz="2400" i="1" dirty="0" err="1"/>
              <a:t>râ</a:t>
            </a:r>
            <a:r>
              <a:rPr lang="en-US" sz="2400" dirty="0"/>
              <a:t> also appears in constructions that represent possession in Modern Persian. </a:t>
            </a:r>
          </a:p>
          <a:p>
            <a:endParaRPr lang="en-US" sz="2000" dirty="0"/>
          </a:p>
        </p:txBody>
      </p:sp>
    </p:spTree>
    <p:extLst>
      <p:ext uri="{BB962C8B-B14F-4D97-AF65-F5344CB8AC3E}">
        <p14:creationId xmlns:p14="http://schemas.microsoft.com/office/powerpoint/2010/main" val="203558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normAutofit fontScale="92500" lnSpcReduction="10000"/>
          </a:bodyPr>
          <a:lstStyle/>
          <a:p>
            <a:endParaRPr lang="en-US" smtClean="0"/>
          </a:p>
          <a:p>
            <a:r>
              <a:rPr lang="en-US"/>
              <a:t>(42)  </a:t>
            </a:r>
            <a:endParaRPr lang="en-US" smtClean="0"/>
          </a:p>
          <a:p>
            <a:r>
              <a:rPr lang="en-US" smtClean="0"/>
              <a:t>a</a:t>
            </a:r>
            <a:r>
              <a:rPr lang="en-US"/>
              <a:t>. </a:t>
            </a:r>
            <a:r>
              <a:rPr lang="en-US" smtClean="0"/>
              <a:t>     </a:t>
            </a:r>
            <a:r>
              <a:rPr lang="en-US" err="1"/>
              <a:t>va</a:t>
            </a:r>
            <a:r>
              <a:rPr lang="en-US"/>
              <a:t>  </a:t>
            </a:r>
            <a:r>
              <a:rPr lang="en-US" i="1"/>
              <a:t>pro</a:t>
            </a:r>
            <a:r>
              <a:rPr lang="en-US"/>
              <a:t>  in – </a:t>
            </a:r>
            <a:r>
              <a:rPr lang="en-US" b="1" err="1" smtClean="0"/>
              <a:t>râ</a:t>
            </a:r>
            <a:r>
              <a:rPr lang="en-US" b="1" smtClean="0"/>
              <a:t>  </a:t>
            </a:r>
            <a:r>
              <a:rPr lang="en-US" err="1"/>
              <a:t>nâm</a:t>
            </a:r>
            <a:r>
              <a:rPr lang="en-US"/>
              <a:t>  </a:t>
            </a:r>
            <a:r>
              <a:rPr lang="en-US" err="1"/>
              <a:t>shâhnâmeh</a:t>
            </a:r>
            <a:r>
              <a:rPr lang="en-US"/>
              <a:t> </a:t>
            </a:r>
            <a:r>
              <a:rPr lang="en-US" err="1"/>
              <a:t>nahâd</a:t>
            </a:r>
            <a:r>
              <a:rPr lang="en-US"/>
              <a:t>-and					(CMP)</a:t>
            </a:r>
          </a:p>
          <a:p>
            <a:r>
              <a:rPr lang="en-US" smtClean="0"/>
              <a:t>   </a:t>
            </a:r>
            <a:r>
              <a:rPr lang="en-US"/>
              <a:t>	and  </a:t>
            </a:r>
            <a:r>
              <a:rPr lang="en-US" smtClean="0"/>
              <a:t>     </a:t>
            </a:r>
            <a:r>
              <a:rPr lang="en-US"/>
              <a:t>this </a:t>
            </a:r>
            <a:r>
              <a:rPr lang="en-US" smtClean="0"/>
              <a:t> </a:t>
            </a:r>
            <a:r>
              <a:rPr lang="en-US" err="1" smtClean="0"/>
              <a:t>râ</a:t>
            </a:r>
            <a:r>
              <a:rPr lang="en-US" smtClean="0"/>
              <a:t>  </a:t>
            </a:r>
            <a:r>
              <a:rPr lang="en-US"/>
              <a:t>name  </a:t>
            </a:r>
            <a:r>
              <a:rPr lang="en-US" err="1"/>
              <a:t>Shahname</a:t>
            </a:r>
            <a:r>
              <a:rPr lang="en-US"/>
              <a:t>   put-3PL</a:t>
            </a:r>
          </a:p>
          <a:p>
            <a:r>
              <a:rPr lang="en-US"/>
              <a:t>	</a:t>
            </a:r>
            <a:r>
              <a:rPr lang="en-US" smtClean="0"/>
              <a:t>      ‘</a:t>
            </a:r>
            <a:r>
              <a:rPr lang="en-US"/>
              <a:t>Its name they marked </a:t>
            </a:r>
            <a:r>
              <a:rPr lang="en-US" err="1"/>
              <a:t>Shahname</a:t>
            </a:r>
            <a:r>
              <a:rPr lang="en-US"/>
              <a:t>.’</a:t>
            </a:r>
          </a:p>
          <a:p>
            <a:r>
              <a:rPr lang="en-US" smtClean="0"/>
              <a:t>    </a:t>
            </a:r>
            <a:r>
              <a:rPr lang="en-US"/>
              <a:t>	Lit.  ‘And as for this, they put the name </a:t>
            </a:r>
            <a:r>
              <a:rPr lang="en-US" err="1"/>
              <a:t>Shahname</a:t>
            </a:r>
            <a:r>
              <a:rPr lang="en-US"/>
              <a:t> on (it).’</a:t>
            </a:r>
          </a:p>
          <a:p>
            <a:r>
              <a:rPr lang="en-US"/>
              <a:t> </a:t>
            </a:r>
            <a:endParaRPr lang="en-US" smtClean="0"/>
          </a:p>
          <a:p>
            <a:r>
              <a:rPr lang="en-US" smtClean="0"/>
              <a:t> </a:t>
            </a:r>
            <a:r>
              <a:rPr lang="en-US"/>
              <a:t>b.  </a:t>
            </a:r>
            <a:r>
              <a:rPr lang="en-US" err="1"/>
              <a:t>va</a:t>
            </a:r>
            <a:r>
              <a:rPr lang="en-US"/>
              <a:t>    pro  [</a:t>
            </a:r>
            <a:r>
              <a:rPr lang="en-US" err="1"/>
              <a:t>nâm</a:t>
            </a:r>
            <a:r>
              <a:rPr lang="en-US"/>
              <a:t>-e in]-</a:t>
            </a:r>
            <a:r>
              <a:rPr lang="en-US" b="1" err="1"/>
              <a:t>râ</a:t>
            </a:r>
            <a:r>
              <a:rPr lang="en-US"/>
              <a:t>        </a:t>
            </a:r>
            <a:r>
              <a:rPr lang="en-US" smtClean="0"/>
              <a:t> </a:t>
            </a:r>
            <a:r>
              <a:rPr lang="en-US" err="1" smtClean="0"/>
              <a:t>Shâhnâmeh</a:t>
            </a:r>
            <a:r>
              <a:rPr lang="en-US" smtClean="0"/>
              <a:t>     </a:t>
            </a:r>
            <a:r>
              <a:rPr lang="en-US" err="1"/>
              <a:t>nahâd</a:t>
            </a:r>
            <a:r>
              <a:rPr lang="en-US"/>
              <a:t>-and          </a:t>
            </a:r>
            <a:r>
              <a:rPr lang="en-US" smtClean="0"/>
              <a:t>         </a:t>
            </a:r>
            <a:r>
              <a:rPr lang="en-US"/>
              <a:t>	   (MP)</a:t>
            </a:r>
          </a:p>
          <a:p>
            <a:r>
              <a:rPr lang="en-US"/>
              <a:t>	</a:t>
            </a:r>
            <a:r>
              <a:rPr lang="en-US" smtClean="0"/>
              <a:t>    and          </a:t>
            </a:r>
            <a:r>
              <a:rPr lang="en-US"/>
              <a:t>[name-</a:t>
            </a:r>
            <a:r>
              <a:rPr lang="en-US" err="1"/>
              <a:t>Ez</a:t>
            </a:r>
            <a:r>
              <a:rPr lang="en-US"/>
              <a:t> this]-</a:t>
            </a:r>
            <a:r>
              <a:rPr lang="en-US" err="1" smtClean="0"/>
              <a:t>râ</a:t>
            </a:r>
            <a:r>
              <a:rPr lang="en-US" smtClean="0"/>
              <a:t>    </a:t>
            </a:r>
            <a:r>
              <a:rPr lang="en-US" err="1"/>
              <a:t>Shahnameh</a:t>
            </a:r>
            <a:r>
              <a:rPr lang="en-US"/>
              <a:t>    put-3PL</a:t>
            </a:r>
          </a:p>
          <a:p>
            <a:r>
              <a:rPr lang="en-US" smtClean="0"/>
              <a:t>  </a:t>
            </a:r>
            <a:r>
              <a:rPr lang="en-US"/>
              <a:t>	‘And its name they called </a:t>
            </a:r>
            <a:r>
              <a:rPr lang="en-US" err="1"/>
              <a:t>Shahnameh</a:t>
            </a:r>
            <a:r>
              <a:rPr lang="en-US"/>
              <a:t>.’</a:t>
            </a:r>
          </a:p>
          <a:p>
            <a:endParaRPr lang="en-US"/>
          </a:p>
        </p:txBody>
      </p:sp>
    </p:spTree>
    <p:extLst>
      <p:ext uri="{BB962C8B-B14F-4D97-AF65-F5344CB8AC3E}">
        <p14:creationId xmlns:p14="http://schemas.microsoft.com/office/powerpoint/2010/main" val="27224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endParaRPr lang="en-US"/>
          </a:p>
        </p:txBody>
      </p:sp>
      <p:sp>
        <p:nvSpPr>
          <p:cNvPr id="3" name="Content Placeholder 2"/>
          <p:cNvSpPr>
            <a:spLocks noGrp="1"/>
          </p:cNvSpPr>
          <p:nvPr>
            <p:ph idx="1"/>
          </p:nvPr>
        </p:nvSpPr>
        <p:spPr/>
        <p:txBody>
          <a:bodyPr/>
          <a:lstStyle/>
          <a:p>
            <a:r>
              <a:rPr lang="en-US" sz="2000"/>
              <a:t>(43)  a.  </a:t>
            </a:r>
            <a:r>
              <a:rPr lang="en-US" sz="2000" err="1"/>
              <a:t>xalgh-</a:t>
            </a:r>
            <a:r>
              <a:rPr lang="en-US" sz="2000" b="1" err="1"/>
              <a:t>râ</a:t>
            </a:r>
            <a:r>
              <a:rPr lang="en-US" sz="2000"/>
              <a:t>     </a:t>
            </a:r>
            <a:r>
              <a:rPr lang="en-US" sz="2000" err="1"/>
              <a:t>xun</a:t>
            </a:r>
            <a:r>
              <a:rPr lang="en-US" sz="2000"/>
              <a:t>       be-</a:t>
            </a:r>
            <a:r>
              <a:rPr lang="en-US" sz="2000" err="1"/>
              <a:t>rixt</a:t>
            </a:r>
            <a:r>
              <a:rPr lang="en-US" sz="2000"/>
              <a:t>-and						(CMP)</a:t>
            </a:r>
          </a:p>
          <a:p>
            <a:r>
              <a:rPr lang="en-US" sz="2000"/>
              <a:t>	  </a:t>
            </a:r>
            <a:r>
              <a:rPr lang="en-US" sz="2000" smtClean="0"/>
              <a:t>          </a:t>
            </a:r>
            <a:r>
              <a:rPr lang="en-US" sz="2000"/>
              <a:t>people-</a:t>
            </a:r>
            <a:r>
              <a:rPr lang="en-US" sz="2000" err="1"/>
              <a:t>râ</a:t>
            </a:r>
            <a:r>
              <a:rPr lang="en-US" sz="2000"/>
              <a:t>  blood   Subj-shed-3PL</a:t>
            </a:r>
          </a:p>
          <a:p>
            <a:r>
              <a:rPr lang="en-US" sz="2000"/>
              <a:t>	  </a:t>
            </a:r>
            <a:r>
              <a:rPr lang="en-US" sz="2000" smtClean="0"/>
              <a:t>          ‘</a:t>
            </a:r>
            <a:r>
              <a:rPr lang="en-US" sz="2000"/>
              <a:t>As for people, they shed (their) blood.’</a:t>
            </a:r>
          </a:p>
          <a:p>
            <a:r>
              <a:rPr lang="en-US" sz="2000"/>
              <a:t> </a:t>
            </a:r>
          </a:p>
          <a:p>
            <a:r>
              <a:rPr lang="en-US" sz="2000"/>
              <a:t>         b.  pro	[</a:t>
            </a:r>
            <a:r>
              <a:rPr lang="en-US" sz="2000" err="1"/>
              <a:t>xun</a:t>
            </a:r>
            <a:r>
              <a:rPr lang="en-US" sz="2000"/>
              <a:t>-e </a:t>
            </a:r>
            <a:r>
              <a:rPr lang="en-US" sz="2000" err="1"/>
              <a:t>xalgh</a:t>
            </a:r>
            <a:r>
              <a:rPr lang="en-US" sz="2000"/>
              <a:t>]         be-</a:t>
            </a:r>
            <a:r>
              <a:rPr lang="en-US" sz="2000" err="1"/>
              <a:t>rixt</a:t>
            </a:r>
            <a:r>
              <a:rPr lang="en-US" sz="2000"/>
              <a:t>-and					(MP)</a:t>
            </a:r>
          </a:p>
          <a:p>
            <a:r>
              <a:rPr lang="en-US" sz="2000"/>
              <a:t>		</a:t>
            </a:r>
            <a:r>
              <a:rPr lang="en-US" sz="2000" smtClean="0"/>
              <a:t>              blood-</a:t>
            </a:r>
            <a:r>
              <a:rPr lang="en-US" sz="2000" err="1" smtClean="0"/>
              <a:t>Ez</a:t>
            </a:r>
            <a:r>
              <a:rPr lang="en-US" sz="2000" smtClean="0"/>
              <a:t>  </a:t>
            </a:r>
            <a:r>
              <a:rPr lang="en-US" sz="2000"/>
              <a:t>people  Subj-shed-3pl</a:t>
            </a:r>
          </a:p>
          <a:p>
            <a:r>
              <a:rPr lang="en-US" sz="2000"/>
              <a:t>	</a:t>
            </a:r>
            <a:r>
              <a:rPr lang="en-US" sz="2000" smtClean="0"/>
              <a:t>               Lit</a:t>
            </a:r>
            <a:r>
              <a:rPr lang="en-US" sz="2000"/>
              <a:t>:  (they) shed people’s blood.</a:t>
            </a:r>
          </a:p>
          <a:p>
            <a:r>
              <a:rPr lang="en-US"/>
              <a:t> </a:t>
            </a:r>
          </a:p>
        </p:txBody>
      </p:sp>
    </p:spTree>
    <p:extLst>
      <p:ext uri="{BB962C8B-B14F-4D97-AF65-F5344CB8AC3E}">
        <p14:creationId xmlns:p14="http://schemas.microsoft.com/office/powerpoint/2010/main" val="1449966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normAutofit/>
          </a:bodyPr>
          <a:lstStyle/>
          <a:p>
            <a:pPr lvl="0"/>
            <a:r>
              <a:rPr lang="en-US" sz="2000"/>
              <a:t>In contrast to Marantz for whom dependent case is a post-syntactic phenomenon, we argue that accusative case is structurally assigned downwards in syntax </a:t>
            </a:r>
          </a:p>
          <a:p>
            <a:r>
              <a:rPr lang="en-US" sz="2000"/>
              <a:t> </a:t>
            </a:r>
          </a:p>
          <a:p>
            <a:pPr lvl="0"/>
            <a:r>
              <a:rPr lang="en-US" sz="2000"/>
              <a:t>This happens if the local predicate introduces an external argument.</a:t>
            </a:r>
          </a:p>
          <a:p>
            <a:r>
              <a:rPr lang="en-US" sz="2000"/>
              <a:t> </a:t>
            </a:r>
          </a:p>
        </p:txBody>
      </p:sp>
    </p:spTree>
    <p:extLst>
      <p:ext uri="{BB962C8B-B14F-4D97-AF65-F5344CB8AC3E}">
        <p14:creationId xmlns:p14="http://schemas.microsoft.com/office/powerpoint/2010/main" val="23155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trips(down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a:t>These cases, similar to the previous ones, are accounted for by the proposal at hand:  The </a:t>
            </a:r>
            <a:r>
              <a:rPr lang="en-US" sz="2400" err="1"/>
              <a:t>DP+râ</a:t>
            </a:r>
            <a:r>
              <a:rPr lang="en-US" sz="2400"/>
              <a:t> is valued for Accusative case inside </a:t>
            </a:r>
            <a:r>
              <a:rPr lang="en-US" sz="2400" err="1"/>
              <a:t>vP</a:t>
            </a:r>
            <a:r>
              <a:rPr lang="en-US" sz="2400"/>
              <a:t>, and marked morphologically by -</a:t>
            </a:r>
            <a:r>
              <a:rPr lang="en-US" sz="2400" i="1" err="1"/>
              <a:t>râ</a:t>
            </a:r>
            <a:r>
              <a:rPr lang="en-US" sz="2400"/>
              <a:t> later.</a:t>
            </a:r>
          </a:p>
          <a:p>
            <a:endParaRPr lang="en-US" sz="2400"/>
          </a:p>
        </p:txBody>
      </p:sp>
    </p:spTree>
    <p:extLst>
      <p:ext uri="{BB962C8B-B14F-4D97-AF65-F5344CB8AC3E}">
        <p14:creationId xmlns:p14="http://schemas.microsoft.com/office/powerpoint/2010/main" val="209064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sz="2400" smtClean="0"/>
          </a:p>
          <a:p>
            <a:r>
              <a:rPr lang="en-US" sz="2400" smtClean="0"/>
              <a:t>The </a:t>
            </a:r>
            <a:r>
              <a:rPr lang="en-US" sz="2400"/>
              <a:t>morpheme </a:t>
            </a:r>
            <a:r>
              <a:rPr lang="en-US" sz="2400" i="1"/>
              <a:t>-</a:t>
            </a:r>
            <a:r>
              <a:rPr lang="en-US" sz="2400" i="1" err="1"/>
              <a:t>râ</a:t>
            </a:r>
            <a:r>
              <a:rPr lang="en-US" sz="2400"/>
              <a:t> also appears in a different possessive construction represented by the example in (44a): </a:t>
            </a:r>
            <a:r>
              <a:rPr lang="en-US" sz="2400" i="1"/>
              <a:t>bud</a:t>
            </a:r>
            <a:r>
              <a:rPr lang="en-US" sz="2400"/>
              <a:t> ‘was’ is a copula, yet –</a:t>
            </a:r>
            <a:r>
              <a:rPr lang="en-US" sz="2400" i="1" err="1"/>
              <a:t>râ</a:t>
            </a:r>
            <a:r>
              <a:rPr lang="en-US" sz="2400" i="1"/>
              <a:t> </a:t>
            </a:r>
            <a:r>
              <a:rPr lang="en-US" sz="2400"/>
              <a:t>appears following the DP </a:t>
            </a:r>
            <a:r>
              <a:rPr lang="en-US" sz="2400" i="1" err="1"/>
              <a:t>pâdshâh</a:t>
            </a:r>
            <a:r>
              <a:rPr lang="en-US" sz="2400" i="1"/>
              <a:t> </a:t>
            </a:r>
            <a:r>
              <a:rPr lang="en-US" sz="2400"/>
              <a:t>‘king’.  The modern version of this sentence is the one in (44b) where –</a:t>
            </a:r>
            <a:r>
              <a:rPr lang="en-US" sz="2400" i="1" err="1"/>
              <a:t>râ</a:t>
            </a:r>
            <a:r>
              <a:rPr lang="en-US" sz="2400" i="1"/>
              <a:t> </a:t>
            </a:r>
            <a:r>
              <a:rPr lang="en-US" sz="2400"/>
              <a:t>is missing.</a:t>
            </a:r>
          </a:p>
          <a:p>
            <a:r>
              <a:rPr lang="en-US" sz="2400"/>
              <a:t> </a:t>
            </a:r>
          </a:p>
          <a:p>
            <a:endParaRPr lang="en-US"/>
          </a:p>
        </p:txBody>
      </p:sp>
    </p:spTree>
    <p:extLst>
      <p:ext uri="{BB962C8B-B14F-4D97-AF65-F5344CB8AC3E}">
        <p14:creationId xmlns:p14="http://schemas.microsoft.com/office/powerpoint/2010/main" val="34056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sz="2000"/>
              <a:t>(44)  a.  </a:t>
            </a:r>
            <a:r>
              <a:rPr lang="en-US" sz="2000" err="1"/>
              <a:t>pâdshâh</a:t>
            </a:r>
            <a:r>
              <a:rPr lang="en-US" sz="2000"/>
              <a:t> - </a:t>
            </a:r>
            <a:r>
              <a:rPr lang="en-US" sz="2000" b="1" err="1"/>
              <a:t>râ</a:t>
            </a:r>
            <a:r>
              <a:rPr lang="en-US" sz="2000" b="1"/>
              <a:t> </a:t>
            </a:r>
            <a:r>
              <a:rPr lang="en-US" sz="2000"/>
              <a:t> </a:t>
            </a:r>
            <a:r>
              <a:rPr lang="en-US" sz="2000" err="1"/>
              <a:t>pesar-i</a:t>
            </a:r>
            <a:r>
              <a:rPr lang="en-US" sz="2000"/>
              <a:t>  bud						(CMP)</a:t>
            </a:r>
          </a:p>
          <a:p>
            <a:r>
              <a:rPr lang="en-US" sz="2000"/>
              <a:t>	</a:t>
            </a:r>
            <a:r>
              <a:rPr lang="en-US" sz="2000" smtClean="0"/>
              <a:t>             king </a:t>
            </a:r>
            <a:r>
              <a:rPr lang="en-US" sz="2000"/>
              <a:t>-  </a:t>
            </a:r>
            <a:r>
              <a:rPr lang="en-US" sz="2000" err="1"/>
              <a:t>râ</a:t>
            </a:r>
            <a:r>
              <a:rPr lang="en-US" sz="2000"/>
              <a:t>    </a:t>
            </a:r>
            <a:r>
              <a:rPr lang="en-US" sz="2000" smtClean="0"/>
              <a:t>      son-</a:t>
            </a:r>
            <a:r>
              <a:rPr lang="en-US" sz="2000" err="1" smtClean="0"/>
              <a:t>Ind</a:t>
            </a:r>
            <a:r>
              <a:rPr lang="en-US" sz="2000" smtClean="0"/>
              <a:t>  </a:t>
            </a:r>
            <a:r>
              <a:rPr lang="en-US" sz="2000"/>
              <a:t>was</a:t>
            </a:r>
          </a:p>
          <a:p>
            <a:r>
              <a:rPr lang="en-US" sz="2000" smtClean="0"/>
              <a:t>         </a:t>
            </a:r>
            <a:r>
              <a:rPr lang="en-US" sz="2000"/>
              <a:t>	‘As for the father, there was a son.’</a:t>
            </a:r>
          </a:p>
          <a:p>
            <a:r>
              <a:rPr lang="en-US" sz="2000"/>
              <a:t> </a:t>
            </a:r>
          </a:p>
          <a:p>
            <a:r>
              <a:rPr lang="en-US" sz="2000"/>
              <a:t>     </a:t>
            </a:r>
            <a:r>
              <a:rPr lang="en-US" sz="2000" smtClean="0"/>
              <a:t>      </a:t>
            </a:r>
            <a:r>
              <a:rPr lang="en-US" sz="2000"/>
              <a:t>b.  </a:t>
            </a:r>
            <a:r>
              <a:rPr lang="en-US" sz="2000" err="1"/>
              <a:t>pâdshâh</a:t>
            </a:r>
            <a:r>
              <a:rPr lang="en-US" sz="2000"/>
              <a:t>  </a:t>
            </a:r>
            <a:r>
              <a:rPr lang="en-US" sz="2000" err="1"/>
              <a:t>pesar-i</a:t>
            </a:r>
            <a:r>
              <a:rPr lang="en-US" sz="2000"/>
              <a:t>  </a:t>
            </a:r>
            <a:r>
              <a:rPr lang="en-US" sz="2000" err="1"/>
              <a:t>dâsht</a:t>
            </a:r>
            <a:r>
              <a:rPr lang="en-US" sz="2000"/>
              <a:t>						(MP)</a:t>
            </a:r>
          </a:p>
          <a:p>
            <a:r>
              <a:rPr lang="en-US" sz="2000"/>
              <a:t>	</a:t>
            </a:r>
            <a:r>
              <a:rPr lang="en-US" sz="2000" smtClean="0"/>
              <a:t>                </a:t>
            </a:r>
            <a:r>
              <a:rPr lang="en-US" sz="2000"/>
              <a:t>king          son-</a:t>
            </a:r>
            <a:r>
              <a:rPr lang="en-US" sz="2000" err="1"/>
              <a:t>Ind</a:t>
            </a:r>
            <a:r>
              <a:rPr lang="en-US" sz="2000"/>
              <a:t> had</a:t>
            </a:r>
          </a:p>
          <a:p>
            <a:r>
              <a:rPr lang="en-US" sz="2000"/>
              <a:t>	</a:t>
            </a:r>
            <a:r>
              <a:rPr lang="en-US" sz="2000" smtClean="0"/>
              <a:t>                ‘</a:t>
            </a:r>
            <a:r>
              <a:rPr lang="en-US" sz="2000"/>
              <a:t>The king had a son.’</a:t>
            </a:r>
          </a:p>
          <a:p>
            <a:r>
              <a:rPr lang="en-US"/>
              <a:t> </a:t>
            </a:r>
          </a:p>
          <a:p>
            <a:endParaRPr lang="en-US"/>
          </a:p>
        </p:txBody>
      </p:sp>
    </p:spTree>
    <p:extLst>
      <p:ext uri="{BB962C8B-B14F-4D97-AF65-F5344CB8AC3E}">
        <p14:creationId xmlns:p14="http://schemas.microsoft.com/office/powerpoint/2010/main" val="77717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smtClean="0"/>
          </a:p>
          <a:p>
            <a:r>
              <a:rPr lang="en-US" sz="2000" smtClean="0"/>
              <a:t>It </a:t>
            </a:r>
            <a:r>
              <a:rPr lang="en-US" sz="2000"/>
              <a:t>has been suggested in the literature that possessive constructions have an underlying </a:t>
            </a:r>
            <a:r>
              <a:rPr lang="en-US" sz="2000" i="1"/>
              <a:t>HAVE,</a:t>
            </a:r>
            <a:r>
              <a:rPr lang="en-US" sz="2000"/>
              <a:t>  and that this element is in fact a preposition incorporated into the verbal </a:t>
            </a:r>
            <a:r>
              <a:rPr lang="en-US" sz="2000" i="1"/>
              <a:t>be</a:t>
            </a:r>
            <a:r>
              <a:rPr lang="en-US" sz="2000"/>
              <a:t> (Harley 1995, 2002), among others).  </a:t>
            </a:r>
          </a:p>
          <a:p>
            <a:r>
              <a:rPr lang="en-US" sz="2000"/>
              <a:t> </a:t>
            </a:r>
          </a:p>
          <a:p>
            <a:r>
              <a:rPr lang="en-US" sz="2000" err="1"/>
              <a:t>Benveniste</a:t>
            </a:r>
            <a:r>
              <a:rPr lang="en-US" sz="2000"/>
              <a:t> (1966) noticed that many languages represent the possessive as a combination of </a:t>
            </a:r>
            <a:r>
              <a:rPr lang="en-US" sz="2000" i="1"/>
              <a:t>be</a:t>
            </a:r>
            <a:r>
              <a:rPr lang="en-US" sz="2000"/>
              <a:t> plus some spatial or locative preposition</a:t>
            </a:r>
            <a:r>
              <a:rPr lang="en-US"/>
              <a:t>.  </a:t>
            </a:r>
          </a:p>
          <a:p>
            <a:endParaRPr lang="en-US"/>
          </a:p>
        </p:txBody>
      </p:sp>
    </p:spTree>
    <p:extLst>
      <p:ext uri="{BB962C8B-B14F-4D97-AF65-F5344CB8AC3E}">
        <p14:creationId xmlns:p14="http://schemas.microsoft.com/office/powerpoint/2010/main" val="103001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sz="2400"/>
              <a:t>Others, including </a:t>
            </a:r>
            <a:r>
              <a:rPr lang="en-US" sz="2400" err="1"/>
              <a:t>Guéron</a:t>
            </a:r>
            <a:r>
              <a:rPr lang="en-US" sz="2400"/>
              <a:t> (1995), Freeze (1992) and Kayne (1993) have proposed to encode this decomposition as part of UG,  that is, to suggest that </a:t>
            </a:r>
            <a:r>
              <a:rPr lang="en-US" sz="2400" i="1"/>
              <a:t>have </a:t>
            </a:r>
            <a:r>
              <a:rPr lang="en-US" sz="2400"/>
              <a:t>is represented as P in these constructions in all languages </a:t>
            </a:r>
            <a:r>
              <a:rPr lang="en-US" sz="2400" err="1"/>
              <a:t>underlyingly</a:t>
            </a:r>
            <a:r>
              <a:rPr lang="en-US" sz="2400"/>
              <a:t>. </a:t>
            </a:r>
          </a:p>
          <a:p>
            <a:r>
              <a:rPr lang="en-US" sz="2400"/>
              <a:t> </a:t>
            </a:r>
          </a:p>
          <a:p>
            <a:r>
              <a:rPr lang="en-US" sz="2400"/>
              <a:t>Those languages with verbal </a:t>
            </a:r>
            <a:r>
              <a:rPr lang="en-US" sz="2400" i="1"/>
              <a:t>have</a:t>
            </a:r>
            <a:r>
              <a:rPr lang="en-US" sz="2400"/>
              <a:t> incorporate the P into the </a:t>
            </a:r>
            <a:r>
              <a:rPr lang="en-US" sz="2400" i="1"/>
              <a:t>be</a:t>
            </a:r>
            <a:r>
              <a:rPr lang="en-US" sz="2400"/>
              <a:t> to produce the verb </a:t>
            </a:r>
            <a:r>
              <a:rPr lang="en-US" sz="2400" i="1"/>
              <a:t>have </a:t>
            </a:r>
            <a:r>
              <a:rPr lang="en-US" sz="2400"/>
              <a:t>overtly.  </a:t>
            </a:r>
          </a:p>
          <a:p>
            <a:endParaRPr lang="en-US"/>
          </a:p>
        </p:txBody>
      </p:sp>
    </p:spTree>
    <p:extLst>
      <p:ext uri="{BB962C8B-B14F-4D97-AF65-F5344CB8AC3E}">
        <p14:creationId xmlns:p14="http://schemas.microsoft.com/office/powerpoint/2010/main" val="553148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sz="2400" smtClean="0"/>
          </a:p>
          <a:p>
            <a:r>
              <a:rPr lang="en-US" sz="2400" smtClean="0"/>
              <a:t>Given </a:t>
            </a:r>
            <a:r>
              <a:rPr lang="en-US" sz="2400"/>
              <a:t>this introduction, we propose the structure in (45) as the underlying structure for (44a), adopted from Harley (2002).  The functional v with the flavor </a:t>
            </a:r>
            <a:r>
              <a:rPr lang="en-US" sz="2400" i="1"/>
              <a:t>BE</a:t>
            </a:r>
            <a:r>
              <a:rPr lang="en-US" sz="2400"/>
              <a:t> plus P representing </a:t>
            </a:r>
            <a:r>
              <a:rPr lang="en-US" sz="2400" i="1"/>
              <a:t>HAVE</a:t>
            </a:r>
            <a:r>
              <a:rPr lang="en-US" sz="2400"/>
              <a:t> provides a possessive interpretation. </a:t>
            </a:r>
          </a:p>
          <a:p>
            <a:endParaRPr lang="en-US" sz="2400"/>
          </a:p>
        </p:txBody>
      </p:sp>
    </p:spTree>
    <p:extLst>
      <p:ext uri="{BB962C8B-B14F-4D97-AF65-F5344CB8AC3E}">
        <p14:creationId xmlns:p14="http://schemas.microsoft.com/office/powerpoint/2010/main" val="310266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r>
              <a:rPr lang="en-US" smtClean="0"/>
              <a:t>(45)						         VP</a:t>
            </a:r>
          </a:p>
          <a:p>
            <a:r>
              <a:rPr lang="en-US" smtClean="0"/>
              <a:t>      </a:t>
            </a:r>
          </a:p>
          <a:p>
            <a:r>
              <a:rPr lang="en-US"/>
              <a:t> </a:t>
            </a:r>
            <a:r>
              <a:rPr lang="en-US" smtClean="0"/>
              <a:t>                             PP                                                  BE                                      </a:t>
            </a:r>
          </a:p>
          <a:p>
            <a:r>
              <a:rPr lang="en-US" smtClean="0"/>
              <a:t>                                                                                    bud</a:t>
            </a:r>
            <a:endParaRPr lang="en-US"/>
          </a:p>
          <a:p>
            <a:r>
              <a:rPr lang="en-US" smtClean="0"/>
              <a:t>              DP                                  P’</a:t>
            </a:r>
          </a:p>
          <a:p>
            <a:r>
              <a:rPr lang="en-US" smtClean="0"/>
              <a:t>          </a:t>
            </a:r>
            <a:r>
              <a:rPr lang="en-US" err="1" smtClean="0"/>
              <a:t>pâdshâh</a:t>
            </a:r>
            <a:endParaRPr lang="en-US"/>
          </a:p>
          <a:p>
            <a:r>
              <a:rPr lang="en-US" smtClean="0"/>
              <a:t>                                    P</a:t>
            </a:r>
            <a:r>
              <a:rPr lang="en-US" baseline="-25000" smtClean="0"/>
              <a:t>HAVE </a:t>
            </a:r>
            <a:r>
              <a:rPr lang="en-US" smtClean="0"/>
              <a:t>                          DP</a:t>
            </a:r>
          </a:p>
          <a:p>
            <a:r>
              <a:rPr lang="en-US"/>
              <a:t> </a:t>
            </a:r>
            <a:r>
              <a:rPr lang="en-US" smtClean="0"/>
              <a:t>                                                                   </a:t>
            </a:r>
            <a:r>
              <a:rPr lang="en-US" err="1" smtClean="0"/>
              <a:t>pesar-i</a:t>
            </a:r>
            <a:endParaRPr lang="en-US"/>
          </a:p>
        </p:txBody>
      </p:sp>
      <p:cxnSp>
        <p:nvCxnSpPr>
          <p:cNvPr id="5" name="Straight Connector 4"/>
          <p:cNvCxnSpPr/>
          <p:nvPr/>
        </p:nvCxnSpPr>
        <p:spPr>
          <a:xfrm>
            <a:off x="6538586" y="2367419"/>
            <a:ext cx="1828800" cy="764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033381" y="2379945"/>
            <a:ext cx="2530257" cy="145301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085567" y="3219189"/>
            <a:ext cx="2480154" cy="147807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523978" y="3983277"/>
            <a:ext cx="851770" cy="6513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93013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Classical Modern Persian (CMP)</a:t>
            </a:r>
            <a:r>
              <a:rPr lang="en-US"/>
              <a:t/>
            </a:r>
            <a:br>
              <a:rPr lang="en-US"/>
            </a:br>
            <a:endParaRPr lang="en-US"/>
          </a:p>
        </p:txBody>
      </p:sp>
      <p:sp>
        <p:nvSpPr>
          <p:cNvPr id="3" name="Content Placeholder 2"/>
          <p:cNvSpPr>
            <a:spLocks noGrp="1"/>
          </p:cNvSpPr>
          <p:nvPr>
            <p:ph idx="1"/>
          </p:nvPr>
        </p:nvSpPr>
        <p:spPr/>
        <p:txBody>
          <a:bodyPr/>
          <a:lstStyle/>
          <a:p>
            <a:endParaRPr lang="en-US" smtClean="0"/>
          </a:p>
          <a:p>
            <a:endParaRPr lang="en-US"/>
          </a:p>
          <a:p>
            <a:r>
              <a:rPr lang="en-US" sz="2400" smtClean="0"/>
              <a:t>The </a:t>
            </a:r>
            <a:r>
              <a:rPr lang="en-US" sz="2400"/>
              <a:t>DP </a:t>
            </a:r>
            <a:r>
              <a:rPr lang="en-US" sz="2400" i="1" err="1"/>
              <a:t>pâdshah</a:t>
            </a:r>
            <a:r>
              <a:rPr lang="en-US" sz="2400" i="1"/>
              <a:t> </a:t>
            </a:r>
            <a:r>
              <a:rPr lang="en-US" sz="2400"/>
              <a:t>‘king’ originates </a:t>
            </a:r>
            <a:r>
              <a:rPr lang="en-US" sz="2400" err="1"/>
              <a:t>insdie</a:t>
            </a:r>
            <a:r>
              <a:rPr lang="en-US" sz="2400"/>
              <a:t> the prepositional phrase.  We suggest that this element is valued for Accusative case by the combination of P</a:t>
            </a:r>
            <a:r>
              <a:rPr lang="en-US" sz="2400" baseline="-25000"/>
              <a:t>HAVE</a:t>
            </a:r>
            <a:r>
              <a:rPr lang="en-US" sz="2400"/>
              <a:t> and the copula.</a:t>
            </a:r>
          </a:p>
        </p:txBody>
      </p:sp>
    </p:spTree>
    <p:extLst>
      <p:ext uri="{BB962C8B-B14F-4D97-AF65-F5344CB8AC3E}">
        <p14:creationId xmlns:p14="http://schemas.microsoft.com/office/powerpoint/2010/main" val="130790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a:t>Conclusions</a:t>
            </a:r>
            <a:r>
              <a:rPr lang="en-US"/>
              <a:t/>
            </a:r>
            <a:br>
              <a:rPr lang="en-US"/>
            </a:br>
            <a:r>
              <a:rPr lang="en-US"/>
              <a:t/>
            </a:r>
            <a:br>
              <a:rPr lang="en-US"/>
            </a:br>
            <a:endParaRPr lang="en-US"/>
          </a:p>
        </p:txBody>
      </p:sp>
      <p:sp>
        <p:nvSpPr>
          <p:cNvPr id="3" name="Content Placeholder 2"/>
          <p:cNvSpPr>
            <a:spLocks noGrp="1"/>
          </p:cNvSpPr>
          <p:nvPr>
            <p:ph idx="1"/>
          </p:nvPr>
        </p:nvSpPr>
        <p:spPr/>
        <p:txBody>
          <a:bodyPr>
            <a:normAutofit lnSpcReduction="10000"/>
          </a:bodyPr>
          <a:lstStyle/>
          <a:p>
            <a:r>
              <a:rPr lang="en-US" sz="2000" dirty="0"/>
              <a:t>Accusative case is a dependent case, valued downwards inside </a:t>
            </a:r>
            <a:r>
              <a:rPr lang="en-US" sz="2000" dirty="0" err="1"/>
              <a:t>vP</a:t>
            </a:r>
            <a:r>
              <a:rPr lang="en-US" sz="2000" dirty="0"/>
              <a:t> in Narrow Syntax. </a:t>
            </a:r>
            <a:endParaRPr lang="en-US" sz="2000" dirty="0" smtClean="0"/>
          </a:p>
          <a:p>
            <a:endParaRPr lang="en-US" sz="2000" dirty="0" smtClean="0"/>
          </a:p>
          <a:p>
            <a:pPr lvl="0"/>
            <a:r>
              <a:rPr lang="en-US" sz="2000" dirty="0"/>
              <a:t>v values Accusative Case as long the predicate assigns an external theta role.</a:t>
            </a:r>
          </a:p>
          <a:p>
            <a:r>
              <a:rPr lang="en-US" sz="2000" dirty="0"/>
              <a:t> </a:t>
            </a:r>
          </a:p>
          <a:p>
            <a:pPr lvl="0"/>
            <a:r>
              <a:rPr lang="en-US" sz="2000" dirty="0"/>
              <a:t>Nominative case is not valued.</a:t>
            </a:r>
          </a:p>
          <a:p>
            <a:r>
              <a:rPr lang="en-US" sz="2000" dirty="0"/>
              <a:t> </a:t>
            </a:r>
          </a:p>
          <a:p>
            <a:pPr lvl="0"/>
            <a:r>
              <a:rPr lang="en-US" sz="2000" i="1" dirty="0"/>
              <a:t>-</a:t>
            </a:r>
            <a:r>
              <a:rPr lang="en-US" sz="2000" i="1" dirty="0" err="1"/>
              <a:t>râ</a:t>
            </a:r>
            <a:r>
              <a:rPr lang="en-US" sz="2000" dirty="0"/>
              <a:t> </a:t>
            </a:r>
            <a:r>
              <a:rPr lang="en-US" sz="2000" dirty="0" smtClean="0"/>
              <a:t>post-syntactically marks specific DPs that have been valued for Accusative case in Narrow Syntax.</a:t>
            </a:r>
            <a:endParaRPr lang="en-US" sz="2000" dirty="0"/>
          </a:p>
          <a:p>
            <a:endParaRPr lang="en-US" dirty="0"/>
          </a:p>
        </p:txBody>
      </p:sp>
    </p:spTree>
    <p:extLst>
      <p:ext uri="{BB962C8B-B14F-4D97-AF65-F5344CB8AC3E}">
        <p14:creationId xmlns:p14="http://schemas.microsoft.com/office/powerpoint/2010/main" val="35961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smtClean="0"/>
              <a:t>Conclusions</a:t>
            </a:r>
            <a:r>
              <a:rPr lang="en-US"/>
              <a:t/>
            </a:r>
            <a:br>
              <a:rPr lang="en-US"/>
            </a:br>
            <a:endParaRPr lang="en-US"/>
          </a:p>
        </p:txBody>
      </p:sp>
      <p:sp>
        <p:nvSpPr>
          <p:cNvPr id="3" name="Content Placeholder 2"/>
          <p:cNvSpPr>
            <a:spLocks noGrp="1"/>
          </p:cNvSpPr>
          <p:nvPr>
            <p:ph idx="1"/>
          </p:nvPr>
        </p:nvSpPr>
        <p:spPr/>
        <p:txBody>
          <a:bodyPr>
            <a:normAutofit/>
          </a:bodyPr>
          <a:lstStyle/>
          <a:p>
            <a:pPr lvl="0"/>
            <a:endParaRPr lang="en-US" dirty="0" smtClean="0"/>
          </a:p>
          <a:p>
            <a:pPr lvl="0"/>
            <a:r>
              <a:rPr lang="en-US" sz="2000" dirty="0" smtClean="0"/>
              <a:t>This </a:t>
            </a:r>
            <a:r>
              <a:rPr lang="en-US" sz="2000" dirty="0"/>
              <a:t>system accounts for all </a:t>
            </a:r>
            <a:r>
              <a:rPr lang="en-US" sz="2000" dirty="0" err="1"/>
              <a:t>DP+râ</a:t>
            </a:r>
            <a:r>
              <a:rPr lang="en-US" sz="2000" dirty="0"/>
              <a:t> cases, including direct objects</a:t>
            </a:r>
            <a:r>
              <a:rPr lang="en-US" sz="2000" dirty="0" smtClean="0"/>
              <a:t>.</a:t>
            </a:r>
            <a:endParaRPr lang="en-US" sz="2000" dirty="0"/>
          </a:p>
          <a:p>
            <a:pPr lvl="0"/>
            <a:r>
              <a:rPr lang="en-US" sz="2000" dirty="0"/>
              <a:t>This proposal explains why objects of prepositions are not marked by </a:t>
            </a:r>
            <a:r>
              <a:rPr lang="en-US" sz="2000" i="1" dirty="0"/>
              <a:t>–</a:t>
            </a:r>
            <a:r>
              <a:rPr lang="en-US" sz="2000" i="1" dirty="0" err="1"/>
              <a:t>râ</a:t>
            </a:r>
            <a:r>
              <a:rPr lang="en-US" sz="2000" dirty="0"/>
              <a:t>, while DPs corresponding to the pronominal object </a:t>
            </a:r>
            <a:r>
              <a:rPr lang="en-US" sz="2000" dirty="0" err="1" smtClean="0"/>
              <a:t>clitic</a:t>
            </a:r>
            <a:r>
              <a:rPr lang="en-US" sz="2000" dirty="0" smtClean="0"/>
              <a:t> of </a:t>
            </a:r>
            <a:r>
              <a:rPr lang="en-US" sz="2000" dirty="0"/>
              <a:t>P are.  </a:t>
            </a:r>
          </a:p>
          <a:p>
            <a:r>
              <a:rPr lang="en-US" sz="2000" dirty="0"/>
              <a:t> </a:t>
            </a:r>
            <a:r>
              <a:rPr lang="en-US" sz="2000" dirty="0" smtClean="0"/>
              <a:t>If this analysis on the right track, topic DPs are unvalued for case, and thus unmarked, similar to subjects. </a:t>
            </a:r>
            <a:endParaRPr lang="en-US" sz="2000" dirty="0"/>
          </a:p>
          <a:p>
            <a:pPr lvl="0"/>
            <a:r>
              <a:rPr lang="en-US" sz="2000" b="1" i="1" dirty="0"/>
              <a:t>Finally, the analysis </a:t>
            </a:r>
            <a:r>
              <a:rPr lang="en-US" sz="2000" b="1" i="1" dirty="0" smtClean="0"/>
              <a:t>proposed here </a:t>
            </a:r>
            <a:r>
              <a:rPr lang="en-US" sz="2000" b="1" i="1" dirty="0"/>
              <a:t>implies that Case Filter is not a property of Universal Grammar</a:t>
            </a:r>
            <a:r>
              <a:rPr lang="en-US" sz="2000" dirty="0" smtClean="0"/>
              <a:t>.</a:t>
            </a:r>
            <a:endParaRPr lang="en-US" sz="2000" dirty="0"/>
          </a:p>
          <a:p>
            <a:endParaRPr lang="en-US" dirty="0"/>
          </a:p>
        </p:txBody>
      </p:sp>
    </p:spTree>
    <p:extLst>
      <p:ext uri="{BB962C8B-B14F-4D97-AF65-F5344CB8AC3E}">
        <p14:creationId xmlns:p14="http://schemas.microsoft.com/office/powerpoint/2010/main" val="1043297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trips(down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strips(downLeft)">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a:p>
        </p:txBody>
      </p:sp>
      <p:sp>
        <p:nvSpPr>
          <p:cNvPr id="3" name="Content Placeholder 2"/>
          <p:cNvSpPr>
            <a:spLocks noGrp="1"/>
          </p:cNvSpPr>
          <p:nvPr>
            <p:ph idx="1"/>
          </p:nvPr>
        </p:nvSpPr>
        <p:spPr/>
        <p:txBody>
          <a:bodyPr/>
          <a:lstStyle/>
          <a:p>
            <a:pPr lvl="0"/>
            <a:r>
              <a:rPr lang="en-US" sz="2000"/>
              <a:t>This article also builds on work by Preminger (2011a, 2014) and </a:t>
            </a:r>
            <a:r>
              <a:rPr lang="en-US" sz="2000" err="1"/>
              <a:t>Kornfilt</a:t>
            </a:r>
            <a:r>
              <a:rPr lang="en-US" sz="2000"/>
              <a:t> &amp; Preminger (2014), which argue, on the basis of Sakha (a Turkic language), that nominative (as well as </a:t>
            </a:r>
            <a:r>
              <a:rPr lang="en-US" sz="2000" err="1"/>
              <a:t>absolutive</a:t>
            </a:r>
            <a:r>
              <a:rPr lang="en-US" sz="2000"/>
              <a:t>, and within the DP, genitive cases) are simply the morphological form afforded to noun phrases whose case features have not been valued in the course of the derivation. </a:t>
            </a:r>
          </a:p>
          <a:p>
            <a:r>
              <a:rPr lang="en-US" sz="2000"/>
              <a:t> </a:t>
            </a:r>
          </a:p>
          <a:p>
            <a:pPr lvl="0"/>
            <a:r>
              <a:rPr lang="en-US" sz="2000"/>
              <a:t>This means that subject DPs are not valued for case.  </a:t>
            </a:r>
          </a:p>
          <a:p>
            <a:endParaRPr lang="en-US"/>
          </a:p>
        </p:txBody>
      </p:sp>
    </p:spTree>
    <p:extLst>
      <p:ext uri="{BB962C8B-B14F-4D97-AF65-F5344CB8AC3E}">
        <p14:creationId xmlns:p14="http://schemas.microsoft.com/office/powerpoint/2010/main" val="439456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trips(down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endParaRPr lang="en-US"/>
          </a:p>
        </p:txBody>
      </p:sp>
      <p:sp>
        <p:nvSpPr>
          <p:cNvPr id="3" name="Content Placeholder 2"/>
          <p:cNvSpPr>
            <a:spLocks noGrp="1"/>
          </p:cNvSpPr>
          <p:nvPr>
            <p:ph idx="1"/>
          </p:nvPr>
        </p:nvSpPr>
        <p:spPr/>
        <p:txBody>
          <a:bodyPr>
            <a:normAutofit/>
          </a:bodyPr>
          <a:lstStyle/>
          <a:p>
            <a:r>
              <a:rPr lang="en-US" sz="2800"/>
              <a:t>There remains one case that might provide a counter evidence for the current analysis.  The sentences in (46) allow –</a:t>
            </a:r>
            <a:r>
              <a:rPr lang="en-US" sz="2800" i="1" err="1"/>
              <a:t>râ</a:t>
            </a:r>
            <a:r>
              <a:rPr lang="en-US" sz="2800" i="1"/>
              <a:t> </a:t>
            </a:r>
            <a:r>
              <a:rPr lang="en-US" sz="2800"/>
              <a:t>to mark the initial pronominal.  In fact, the DP and the morpheme </a:t>
            </a:r>
            <a:r>
              <a:rPr lang="en-US" sz="2800" i="1"/>
              <a:t>-</a:t>
            </a:r>
            <a:r>
              <a:rPr lang="en-US" sz="2800" i="1" err="1"/>
              <a:t>râ</a:t>
            </a:r>
            <a:r>
              <a:rPr lang="en-US" sz="2800"/>
              <a:t> are both obligatory in these cases.  The DP </a:t>
            </a:r>
            <a:r>
              <a:rPr lang="en-US" sz="2800" i="1"/>
              <a:t>in rang/rang-</a:t>
            </a:r>
            <a:r>
              <a:rPr lang="en-US" sz="2800" i="1" err="1"/>
              <a:t>hâ</a:t>
            </a:r>
            <a:r>
              <a:rPr lang="en-US" sz="2800" i="1"/>
              <a:t> </a:t>
            </a:r>
            <a:r>
              <a:rPr lang="en-US" sz="2800"/>
              <a:t> ‘this color, these colors’ are the subjects of the complex predicate </a:t>
            </a:r>
            <a:r>
              <a:rPr lang="en-US" sz="2800" i="1" err="1"/>
              <a:t>xosh</a:t>
            </a:r>
            <a:r>
              <a:rPr lang="en-US" sz="2800" i="1"/>
              <a:t> </a:t>
            </a:r>
            <a:r>
              <a:rPr lang="en-US" sz="2800" i="1" err="1"/>
              <a:t>âmadan</a:t>
            </a:r>
            <a:r>
              <a:rPr lang="en-US" sz="2800"/>
              <a:t> ‘to like’ </a:t>
            </a:r>
          </a:p>
        </p:txBody>
      </p:sp>
    </p:spTree>
    <p:extLst>
      <p:ext uri="{BB962C8B-B14F-4D97-AF65-F5344CB8AC3E}">
        <p14:creationId xmlns:p14="http://schemas.microsoft.com/office/powerpoint/2010/main" val="49451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r>
              <a:rPr lang="en-US"/>
              <a:t/>
            </a:r>
            <a:br>
              <a:rPr lang="en-US"/>
            </a:br>
            <a:endParaRPr lang="en-US"/>
          </a:p>
        </p:txBody>
      </p:sp>
      <p:sp>
        <p:nvSpPr>
          <p:cNvPr id="3" name="Content Placeholder 2"/>
          <p:cNvSpPr>
            <a:spLocks noGrp="1"/>
          </p:cNvSpPr>
          <p:nvPr>
            <p:ph idx="1"/>
          </p:nvPr>
        </p:nvSpPr>
        <p:spPr/>
        <p:txBody>
          <a:bodyPr>
            <a:normAutofit lnSpcReduction="10000"/>
          </a:bodyPr>
          <a:lstStyle/>
          <a:p>
            <a:r>
              <a:rPr lang="en-US" sz="2000" dirty="0"/>
              <a:t>(46)	a.	</a:t>
            </a:r>
            <a:r>
              <a:rPr lang="en-US" sz="2000" dirty="0" smtClean="0">
                <a:solidFill>
                  <a:srgbClr val="FF0000"/>
                </a:solidFill>
              </a:rPr>
              <a:t>*(</a:t>
            </a:r>
            <a:r>
              <a:rPr lang="en-US" sz="2000" dirty="0" err="1" smtClean="0">
                <a:solidFill>
                  <a:srgbClr val="FF0000"/>
                </a:solidFill>
              </a:rPr>
              <a:t>mâ-râ</a:t>
            </a:r>
            <a:r>
              <a:rPr lang="en-US" sz="2000" dirty="0" smtClean="0">
                <a:solidFill>
                  <a:srgbClr val="FF0000"/>
                </a:solidFill>
              </a:rPr>
              <a:t>) </a:t>
            </a:r>
            <a:r>
              <a:rPr lang="en-US" sz="2000" dirty="0" smtClean="0"/>
              <a:t> </a:t>
            </a:r>
            <a:r>
              <a:rPr lang="en-US" sz="2000" dirty="0"/>
              <a:t>in rang    </a:t>
            </a:r>
            <a:r>
              <a:rPr lang="en-US" sz="2000" dirty="0" err="1"/>
              <a:t>xosh</a:t>
            </a:r>
            <a:r>
              <a:rPr lang="en-US" sz="2000" dirty="0"/>
              <a:t>       </a:t>
            </a:r>
            <a:r>
              <a:rPr lang="en-US" sz="2000" dirty="0" err="1"/>
              <a:t>ây</a:t>
            </a:r>
            <a:r>
              <a:rPr lang="en-US" sz="2000" dirty="0"/>
              <a:t>-</a:t>
            </a:r>
            <a:r>
              <a:rPr lang="en-US" sz="2000" dirty="0">
                <a:solidFill>
                  <a:srgbClr val="FF0000"/>
                </a:solidFill>
              </a:rPr>
              <a:t>ad</a:t>
            </a:r>
            <a:r>
              <a:rPr lang="en-US" sz="2000" dirty="0"/>
              <a:t>			</a:t>
            </a:r>
            <a:r>
              <a:rPr lang="en-US" sz="2000" dirty="0" smtClean="0"/>
              <a:t>    CMP</a:t>
            </a:r>
            <a:endParaRPr lang="en-US" sz="2000" dirty="0"/>
          </a:p>
          <a:p>
            <a:r>
              <a:rPr lang="en-US" sz="2000" dirty="0"/>
              <a:t>		</a:t>
            </a:r>
            <a:r>
              <a:rPr lang="en-US" sz="2000" dirty="0" smtClean="0"/>
              <a:t>       us-</a:t>
            </a:r>
            <a:r>
              <a:rPr lang="en-US" sz="2000" dirty="0" err="1" smtClean="0"/>
              <a:t>râ</a:t>
            </a:r>
            <a:r>
              <a:rPr lang="en-US" sz="2000" dirty="0" smtClean="0"/>
              <a:t> </a:t>
            </a:r>
            <a:r>
              <a:rPr lang="en-US" sz="2000" dirty="0"/>
              <a:t>this color   pleasant come-3SG</a:t>
            </a:r>
          </a:p>
          <a:p>
            <a:r>
              <a:rPr lang="en-US" sz="2000" dirty="0"/>
              <a:t>		</a:t>
            </a:r>
            <a:r>
              <a:rPr lang="en-US" sz="2000" dirty="0" smtClean="0"/>
              <a:t>        ‘</a:t>
            </a:r>
            <a:r>
              <a:rPr lang="en-US" sz="2000" i="1" dirty="0"/>
              <a:t>This color is pleasant to us</a:t>
            </a:r>
            <a:r>
              <a:rPr lang="en-US" sz="2000" dirty="0"/>
              <a:t>.’ </a:t>
            </a:r>
          </a:p>
          <a:p>
            <a:r>
              <a:rPr lang="en-US" sz="2000" dirty="0" smtClean="0"/>
              <a:t>                  [</a:t>
            </a:r>
            <a:r>
              <a:rPr lang="en-US" sz="2000" dirty="0"/>
              <a:t>to us, this color comes pleasing]</a:t>
            </a:r>
          </a:p>
          <a:p>
            <a:r>
              <a:rPr lang="en-US" sz="2000" dirty="0"/>
              <a:t> </a:t>
            </a:r>
          </a:p>
          <a:p>
            <a:r>
              <a:rPr lang="en-US" sz="2000" dirty="0"/>
              <a:t>	</a:t>
            </a:r>
            <a:r>
              <a:rPr lang="en-US" sz="2000" dirty="0" smtClean="0"/>
              <a:t>        b</a:t>
            </a:r>
            <a:r>
              <a:rPr lang="en-US" sz="2000" dirty="0"/>
              <a:t>.	</a:t>
            </a:r>
            <a:r>
              <a:rPr lang="en-US" sz="2000" dirty="0" smtClean="0"/>
              <a:t>  </a:t>
            </a:r>
            <a:r>
              <a:rPr lang="en-US" sz="2000" dirty="0" smtClean="0">
                <a:solidFill>
                  <a:srgbClr val="FF0000"/>
                </a:solidFill>
              </a:rPr>
              <a:t>*(</a:t>
            </a:r>
            <a:r>
              <a:rPr lang="en-US" sz="2000" dirty="0" err="1" smtClean="0">
                <a:solidFill>
                  <a:srgbClr val="FF0000"/>
                </a:solidFill>
              </a:rPr>
              <a:t>mâ-râ</a:t>
            </a:r>
            <a:r>
              <a:rPr lang="en-US" sz="2000" dirty="0" smtClean="0">
                <a:solidFill>
                  <a:srgbClr val="FF0000"/>
                </a:solidFill>
              </a:rPr>
              <a:t>)</a:t>
            </a:r>
            <a:r>
              <a:rPr lang="en-US" sz="2000" dirty="0" smtClean="0"/>
              <a:t>  </a:t>
            </a:r>
            <a:r>
              <a:rPr lang="en-US" sz="2000" dirty="0"/>
              <a:t>in rang-</a:t>
            </a:r>
            <a:r>
              <a:rPr lang="en-US" sz="2000" dirty="0" err="1"/>
              <a:t>hâ</a:t>
            </a:r>
            <a:r>
              <a:rPr lang="en-US" sz="2000" dirty="0"/>
              <a:t>    </a:t>
            </a:r>
            <a:r>
              <a:rPr lang="en-US" sz="2000" dirty="0" err="1"/>
              <a:t>xosh</a:t>
            </a:r>
            <a:r>
              <a:rPr lang="en-US" sz="2000" dirty="0"/>
              <a:t>       </a:t>
            </a:r>
            <a:r>
              <a:rPr lang="en-US" sz="2000" dirty="0" err="1"/>
              <a:t>ây</a:t>
            </a:r>
            <a:r>
              <a:rPr lang="en-US" sz="2000" dirty="0"/>
              <a:t>-</a:t>
            </a:r>
            <a:r>
              <a:rPr lang="en-US" sz="2000" dirty="0">
                <a:solidFill>
                  <a:srgbClr val="FF0000"/>
                </a:solidFill>
              </a:rPr>
              <a:t>and</a:t>
            </a:r>
            <a:r>
              <a:rPr lang="en-US" sz="2000" dirty="0"/>
              <a:t>			CMP</a:t>
            </a:r>
          </a:p>
          <a:p>
            <a:r>
              <a:rPr lang="en-US" sz="2000" dirty="0"/>
              <a:t>		</a:t>
            </a:r>
            <a:r>
              <a:rPr lang="en-US" sz="2000" dirty="0" smtClean="0"/>
              <a:t>         us-</a:t>
            </a:r>
            <a:r>
              <a:rPr lang="en-US" sz="2000" dirty="0" err="1" smtClean="0"/>
              <a:t>râ</a:t>
            </a:r>
            <a:r>
              <a:rPr lang="en-US" sz="2000" dirty="0" smtClean="0"/>
              <a:t> </a:t>
            </a:r>
            <a:r>
              <a:rPr lang="en-US" sz="2000" dirty="0"/>
              <a:t>this color-Pl   pleasant come-3PL</a:t>
            </a:r>
          </a:p>
          <a:p>
            <a:r>
              <a:rPr lang="en-US" sz="2000" dirty="0"/>
              <a:t>		</a:t>
            </a:r>
            <a:r>
              <a:rPr lang="en-US" sz="2000" dirty="0" smtClean="0"/>
              <a:t>        ‘</a:t>
            </a:r>
            <a:r>
              <a:rPr lang="en-US" sz="2000" i="1" dirty="0"/>
              <a:t>These colors are pleasant to us</a:t>
            </a:r>
            <a:r>
              <a:rPr lang="en-US" sz="2000" dirty="0"/>
              <a:t>.’</a:t>
            </a:r>
          </a:p>
          <a:p>
            <a:r>
              <a:rPr lang="en-US" sz="2000" dirty="0" smtClean="0"/>
              <a:t>                  [</a:t>
            </a:r>
            <a:r>
              <a:rPr lang="en-US" sz="2000" dirty="0"/>
              <a:t>to us, these colors come pleasing]</a:t>
            </a:r>
          </a:p>
          <a:p>
            <a:endParaRPr lang="en-US" dirty="0"/>
          </a:p>
        </p:txBody>
      </p:sp>
    </p:spTree>
    <p:extLst>
      <p:ext uri="{BB962C8B-B14F-4D97-AF65-F5344CB8AC3E}">
        <p14:creationId xmlns:p14="http://schemas.microsoft.com/office/powerpoint/2010/main" val="173265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r>
              <a:rPr lang="en-US"/>
              <a:t/>
            </a:r>
            <a:br>
              <a:rPr lang="en-US"/>
            </a:br>
            <a:endParaRPr lang="en-US"/>
          </a:p>
        </p:txBody>
      </p:sp>
      <p:sp>
        <p:nvSpPr>
          <p:cNvPr id="3" name="Content Placeholder 2"/>
          <p:cNvSpPr>
            <a:spLocks noGrp="1"/>
          </p:cNvSpPr>
          <p:nvPr>
            <p:ph idx="1"/>
          </p:nvPr>
        </p:nvSpPr>
        <p:spPr/>
        <p:txBody>
          <a:bodyPr>
            <a:normAutofit/>
          </a:bodyPr>
          <a:lstStyle/>
          <a:p>
            <a:r>
              <a:rPr lang="en-US" sz="2400" dirty="0"/>
              <a:t>The complex predicate </a:t>
            </a:r>
            <a:r>
              <a:rPr lang="en-US" sz="2400" i="1" dirty="0" err="1">
                <a:solidFill>
                  <a:srgbClr val="FF0000"/>
                </a:solidFill>
              </a:rPr>
              <a:t>xosh</a:t>
            </a:r>
            <a:r>
              <a:rPr lang="en-US" sz="2400" i="1" dirty="0">
                <a:solidFill>
                  <a:srgbClr val="FF0000"/>
                </a:solidFill>
              </a:rPr>
              <a:t> </a:t>
            </a:r>
            <a:r>
              <a:rPr lang="en-US" sz="2400" i="1" dirty="0" err="1" smtClean="0">
                <a:solidFill>
                  <a:srgbClr val="FF0000"/>
                </a:solidFill>
              </a:rPr>
              <a:t>âmadan</a:t>
            </a:r>
            <a:r>
              <a:rPr lang="en-US" sz="2400" dirty="0" smtClean="0">
                <a:solidFill>
                  <a:srgbClr val="FF0000"/>
                </a:solidFill>
              </a:rPr>
              <a:t> </a:t>
            </a:r>
            <a:r>
              <a:rPr lang="en-US" sz="2400" dirty="0" smtClean="0"/>
              <a:t>‘to please’ </a:t>
            </a:r>
            <a:r>
              <a:rPr lang="en-US" sz="2400" dirty="0"/>
              <a:t>is an </a:t>
            </a:r>
            <a:r>
              <a:rPr lang="en-US" sz="2400" dirty="0" err="1"/>
              <a:t>unaccusative</a:t>
            </a:r>
            <a:r>
              <a:rPr lang="en-US" sz="2400" dirty="0"/>
              <a:t> predicate, and thus cannot value Accusative Case.  Nevertheless, </a:t>
            </a:r>
            <a:r>
              <a:rPr lang="en-US" sz="2400" dirty="0" err="1"/>
              <a:t>DP+râ</a:t>
            </a:r>
            <a:r>
              <a:rPr lang="en-US" sz="2400" dirty="0"/>
              <a:t> </a:t>
            </a:r>
            <a:r>
              <a:rPr lang="en-US" sz="2400" dirty="0" smtClean="0"/>
              <a:t>obligatorily appears </a:t>
            </a:r>
            <a:r>
              <a:rPr lang="en-US" sz="2400" dirty="0"/>
              <a:t>in this construction.  </a:t>
            </a:r>
            <a:endParaRPr lang="en-US" sz="2400" dirty="0" smtClean="0"/>
          </a:p>
          <a:p>
            <a:endParaRPr lang="en-US" sz="2400" dirty="0"/>
          </a:p>
          <a:p>
            <a:r>
              <a:rPr lang="en-US" sz="2400" dirty="0"/>
              <a:t>One solution is that there is an invisible </a:t>
            </a:r>
            <a:r>
              <a:rPr lang="en-US" sz="2400" dirty="0">
                <a:solidFill>
                  <a:srgbClr val="FF0000"/>
                </a:solidFill>
              </a:rPr>
              <a:t>applicative head </a:t>
            </a:r>
            <a:r>
              <a:rPr lang="en-US" sz="2400" dirty="0"/>
              <a:t>in this construction that values Accusative case, allowing the DP to be marked by </a:t>
            </a:r>
            <a:r>
              <a:rPr lang="en-US" sz="2400" i="1" dirty="0"/>
              <a:t>-</a:t>
            </a:r>
            <a:r>
              <a:rPr lang="en-US" sz="2400" i="1" dirty="0" err="1"/>
              <a:t>râ</a:t>
            </a:r>
            <a:r>
              <a:rPr lang="en-US" sz="2400" dirty="0"/>
              <a:t>.</a:t>
            </a:r>
          </a:p>
          <a:p>
            <a:endParaRPr lang="en-US" sz="2400" dirty="0"/>
          </a:p>
        </p:txBody>
      </p:sp>
    </p:spTree>
    <p:extLst>
      <p:ext uri="{BB962C8B-B14F-4D97-AF65-F5344CB8AC3E}">
        <p14:creationId xmlns:p14="http://schemas.microsoft.com/office/powerpoint/2010/main" val="915173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endParaRPr lang="en-US"/>
          </a:p>
        </p:txBody>
      </p:sp>
      <p:sp>
        <p:nvSpPr>
          <p:cNvPr id="3" name="Content Placeholder 2"/>
          <p:cNvSpPr>
            <a:spLocks noGrp="1"/>
          </p:cNvSpPr>
          <p:nvPr>
            <p:ph idx="1"/>
          </p:nvPr>
        </p:nvSpPr>
        <p:spPr/>
        <p:txBody>
          <a:bodyPr/>
          <a:lstStyle/>
          <a:p>
            <a:r>
              <a:rPr lang="en-US" dirty="0"/>
              <a:t>A similar situation holds in Spanish.</a:t>
            </a:r>
          </a:p>
          <a:p>
            <a:r>
              <a:rPr lang="en-US" dirty="0"/>
              <a:t>(47) 	a. 	</a:t>
            </a:r>
            <a:r>
              <a:rPr lang="en-US" dirty="0" smtClean="0"/>
              <a:t>  </a:t>
            </a:r>
            <a:r>
              <a:rPr lang="en-US" dirty="0" smtClean="0">
                <a:solidFill>
                  <a:srgbClr val="FF0000"/>
                </a:solidFill>
              </a:rPr>
              <a:t>(A </a:t>
            </a:r>
            <a:r>
              <a:rPr lang="en-US" dirty="0" err="1">
                <a:solidFill>
                  <a:srgbClr val="FF0000"/>
                </a:solidFill>
              </a:rPr>
              <a:t>mí</a:t>
            </a:r>
            <a:r>
              <a:rPr lang="en-US" dirty="0">
                <a:solidFill>
                  <a:srgbClr val="FF0000"/>
                </a:solidFill>
              </a:rPr>
              <a:t> </a:t>
            </a:r>
            <a:r>
              <a:rPr lang="en-US" dirty="0" smtClean="0">
                <a:solidFill>
                  <a:srgbClr val="FF0000"/>
                </a:solidFill>
              </a:rPr>
              <a:t>)</a:t>
            </a:r>
            <a:r>
              <a:rPr lang="en-US" dirty="0"/>
              <a:t>               </a:t>
            </a:r>
            <a:r>
              <a:rPr lang="en-US" dirty="0">
                <a:solidFill>
                  <a:srgbClr val="FF0000"/>
                </a:solidFill>
              </a:rPr>
              <a:t>me</a:t>
            </a:r>
            <a:r>
              <a:rPr lang="en-US" dirty="0"/>
              <a:t>                   </a:t>
            </a:r>
            <a:r>
              <a:rPr lang="en-US" dirty="0" err="1"/>
              <a:t>gusta</a:t>
            </a:r>
            <a:r>
              <a:rPr lang="en-US" dirty="0"/>
              <a:t>             ese color.</a:t>
            </a:r>
          </a:p>
          <a:p>
            <a:r>
              <a:rPr lang="en-US" dirty="0"/>
              <a:t>        	   	</a:t>
            </a:r>
            <a:r>
              <a:rPr lang="en-US" dirty="0" smtClean="0"/>
              <a:t>   To </a:t>
            </a:r>
            <a:r>
              <a:rPr lang="en-US" dirty="0" err="1"/>
              <a:t>me.DAT</a:t>
            </a:r>
            <a:r>
              <a:rPr lang="en-US" dirty="0"/>
              <a:t>    </a:t>
            </a:r>
            <a:r>
              <a:rPr lang="en-US" dirty="0">
                <a:hlinkClick r:id="rId2"/>
              </a:rPr>
              <a:t>1SG.DAT.CL</a:t>
            </a:r>
            <a:r>
              <a:rPr lang="en-US" dirty="0"/>
              <a:t>   please.3SG   that color</a:t>
            </a:r>
          </a:p>
          <a:p>
            <a:r>
              <a:rPr lang="en-US" i="1" dirty="0"/>
              <a:t>        		</a:t>
            </a:r>
            <a:r>
              <a:rPr lang="en-US" i="1" dirty="0" smtClean="0"/>
              <a:t>    </a:t>
            </a:r>
            <a:r>
              <a:rPr lang="en-US" i="1" dirty="0"/>
              <a:t> "I like that color".</a:t>
            </a:r>
            <a:endParaRPr lang="en-US" dirty="0"/>
          </a:p>
          <a:p>
            <a:r>
              <a:rPr lang="en-US" i="1" dirty="0"/>
              <a:t>    	</a:t>
            </a:r>
            <a:endParaRPr lang="en-US" dirty="0"/>
          </a:p>
          <a:p>
            <a:r>
              <a:rPr lang="en-US" i="1" dirty="0"/>
              <a:t> </a:t>
            </a:r>
            <a:r>
              <a:rPr lang="en-US" i="1" dirty="0" smtClean="0"/>
              <a:t>           </a:t>
            </a:r>
            <a:r>
              <a:rPr lang="en-US" dirty="0" smtClean="0"/>
              <a:t>b</a:t>
            </a:r>
            <a:r>
              <a:rPr lang="en-US" dirty="0"/>
              <a:t>. 	</a:t>
            </a:r>
            <a:r>
              <a:rPr lang="en-US" dirty="0" smtClean="0">
                <a:solidFill>
                  <a:srgbClr val="FF0000"/>
                </a:solidFill>
              </a:rPr>
              <a:t>(A </a:t>
            </a:r>
            <a:r>
              <a:rPr lang="en-US" dirty="0" err="1" smtClean="0">
                <a:solidFill>
                  <a:srgbClr val="FF0000"/>
                </a:solidFill>
              </a:rPr>
              <a:t>mí</a:t>
            </a:r>
            <a:r>
              <a:rPr lang="en-US" dirty="0">
                <a:solidFill>
                  <a:srgbClr val="FF0000"/>
                </a:solidFill>
              </a:rPr>
              <a:t>)</a:t>
            </a:r>
            <a:r>
              <a:rPr lang="en-US" dirty="0"/>
              <a:t>              </a:t>
            </a:r>
            <a:r>
              <a:rPr lang="en-US" dirty="0">
                <a:solidFill>
                  <a:srgbClr val="FF0000"/>
                </a:solidFill>
              </a:rPr>
              <a:t>me</a:t>
            </a:r>
            <a:r>
              <a:rPr lang="en-US" dirty="0"/>
              <a:t>                    </a:t>
            </a:r>
            <a:r>
              <a:rPr lang="en-US" dirty="0" err="1"/>
              <a:t>gustan</a:t>
            </a:r>
            <a:r>
              <a:rPr lang="en-US" dirty="0"/>
              <a:t>           </a:t>
            </a:r>
            <a:r>
              <a:rPr lang="en-US" dirty="0" err="1"/>
              <a:t>esos</a:t>
            </a:r>
            <a:r>
              <a:rPr lang="en-US" dirty="0"/>
              <a:t> </a:t>
            </a:r>
            <a:r>
              <a:rPr lang="en-US" dirty="0" err="1"/>
              <a:t>colores</a:t>
            </a:r>
            <a:r>
              <a:rPr lang="en-US" dirty="0"/>
              <a:t>.</a:t>
            </a:r>
          </a:p>
          <a:p>
            <a:r>
              <a:rPr lang="en-US" dirty="0"/>
              <a:t>        		</a:t>
            </a:r>
            <a:r>
              <a:rPr lang="en-US" dirty="0" smtClean="0"/>
              <a:t>       To </a:t>
            </a:r>
            <a:r>
              <a:rPr lang="en-US" dirty="0" err="1"/>
              <a:t>me.DAT</a:t>
            </a:r>
            <a:r>
              <a:rPr lang="en-US" dirty="0"/>
              <a:t>    </a:t>
            </a:r>
            <a:r>
              <a:rPr lang="en-US" dirty="0">
                <a:hlinkClick r:id="rId2"/>
              </a:rPr>
              <a:t>1SG.DAT.CL</a:t>
            </a:r>
            <a:r>
              <a:rPr lang="en-US" dirty="0"/>
              <a:t>   please.3PL    those colors</a:t>
            </a:r>
          </a:p>
          <a:p>
            <a:r>
              <a:rPr lang="en-US" dirty="0"/>
              <a:t>         		</a:t>
            </a:r>
            <a:r>
              <a:rPr lang="en-US" i="1" dirty="0"/>
              <a:t>"I like those colors".</a:t>
            </a:r>
            <a:endParaRPr lang="en-US" dirty="0"/>
          </a:p>
          <a:p>
            <a:r>
              <a:rPr lang="en-US" dirty="0"/>
              <a:t>. Thanks to Imanol Suarez-Palma for bringing this point to our </a:t>
            </a:r>
            <a:r>
              <a:rPr lang="en-US" dirty="0" smtClean="0"/>
              <a:t>attention.</a:t>
            </a:r>
            <a:endParaRPr lang="en-US" dirty="0"/>
          </a:p>
          <a:p>
            <a:endParaRPr lang="en-US" dirty="0"/>
          </a:p>
        </p:txBody>
      </p:sp>
    </p:spTree>
    <p:extLst>
      <p:ext uri="{BB962C8B-B14F-4D97-AF65-F5344CB8AC3E}">
        <p14:creationId xmlns:p14="http://schemas.microsoft.com/office/powerpoint/2010/main" val="1612640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r>
              <a:rPr lang="en-US"/>
              <a:t/>
            </a:r>
            <a:br>
              <a:rPr lang="en-US"/>
            </a:br>
            <a:endParaRPr lang="en-US"/>
          </a:p>
        </p:txBody>
      </p:sp>
      <p:sp>
        <p:nvSpPr>
          <p:cNvPr id="3" name="Content Placeholder 2"/>
          <p:cNvSpPr>
            <a:spLocks noGrp="1"/>
          </p:cNvSpPr>
          <p:nvPr>
            <p:ph idx="1"/>
          </p:nvPr>
        </p:nvSpPr>
        <p:spPr/>
        <p:txBody>
          <a:bodyPr/>
          <a:lstStyle/>
          <a:p>
            <a:endParaRPr lang="en-US" sz="2400" dirty="0" smtClean="0"/>
          </a:p>
          <a:p>
            <a:r>
              <a:rPr lang="en-US" sz="2400" dirty="0" smtClean="0"/>
              <a:t>According </a:t>
            </a:r>
            <a:r>
              <a:rPr lang="en-US" sz="2400" dirty="0"/>
              <a:t>to </a:t>
            </a:r>
            <a:r>
              <a:rPr lang="en-US" sz="2400" dirty="0" err="1"/>
              <a:t>Cuervo</a:t>
            </a:r>
            <a:r>
              <a:rPr lang="en-US" sz="2400" dirty="0"/>
              <a:t> (2003), </a:t>
            </a:r>
            <a:r>
              <a:rPr lang="en-US" sz="2400" i="1" dirty="0">
                <a:solidFill>
                  <a:srgbClr val="FF0000"/>
                </a:solidFill>
              </a:rPr>
              <a:t>me</a:t>
            </a:r>
            <a:r>
              <a:rPr lang="en-US" sz="2400" dirty="0"/>
              <a:t> in this example is the phonetic realization of an </a:t>
            </a:r>
            <a:r>
              <a:rPr lang="en-US" sz="2400" dirty="0">
                <a:solidFill>
                  <a:srgbClr val="FF0000"/>
                </a:solidFill>
              </a:rPr>
              <a:t>applicative head</a:t>
            </a:r>
            <a:r>
              <a:rPr lang="en-US" sz="2400" dirty="0"/>
              <a:t>.  The Dative </a:t>
            </a:r>
            <a:r>
              <a:rPr lang="en-US" sz="2400" i="1" dirty="0">
                <a:solidFill>
                  <a:srgbClr val="FF0000"/>
                </a:solidFill>
              </a:rPr>
              <a:t>a mi</a:t>
            </a:r>
            <a:r>
              <a:rPr lang="en-US" sz="2400" dirty="0">
                <a:solidFill>
                  <a:srgbClr val="FF0000"/>
                </a:solidFill>
              </a:rPr>
              <a:t> </a:t>
            </a:r>
            <a:r>
              <a:rPr lang="en-US" sz="2400" dirty="0"/>
              <a:t>is merged in the Specifier of this head, where it </a:t>
            </a:r>
            <a:r>
              <a:rPr lang="en-US" sz="2400" dirty="0" smtClean="0"/>
              <a:t>receives </a:t>
            </a:r>
            <a:r>
              <a:rPr lang="en-US" sz="2400" dirty="0"/>
              <a:t>inherent case.  </a:t>
            </a:r>
          </a:p>
          <a:p>
            <a:endParaRPr lang="en-US" dirty="0"/>
          </a:p>
        </p:txBody>
      </p:sp>
    </p:spTree>
    <p:extLst>
      <p:ext uri="{BB962C8B-B14F-4D97-AF65-F5344CB8AC3E}">
        <p14:creationId xmlns:p14="http://schemas.microsoft.com/office/powerpoint/2010/main" val="260346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endParaRPr lang="en-US"/>
          </a:p>
        </p:txBody>
      </p:sp>
      <p:sp>
        <p:nvSpPr>
          <p:cNvPr id="3" name="Content Placeholder 2"/>
          <p:cNvSpPr>
            <a:spLocks noGrp="1"/>
          </p:cNvSpPr>
          <p:nvPr>
            <p:ph idx="1"/>
          </p:nvPr>
        </p:nvSpPr>
        <p:spPr/>
        <p:txBody>
          <a:bodyPr>
            <a:normAutofit/>
          </a:bodyPr>
          <a:lstStyle/>
          <a:p>
            <a:endParaRPr lang="en-US" sz="2400" smtClean="0"/>
          </a:p>
          <a:p>
            <a:r>
              <a:rPr lang="en-US" sz="2400" smtClean="0"/>
              <a:t>Note </a:t>
            </a:r>
            <a:r>
              <a:rPr lang="en-US" sz="2400"/>
              <a:t>that the Modern Persian version of (46) is the one in (48).  In this example the topic DP, co-indexed with the pronominal </a:t>
            </a:r>
            <a:r>
              <a:rPr lang="en-US" sz="2400" err="1"/>
              <a:t>clitic</a:t>
            </a:r>
            <a:r>
              <a:rPr lang="en-US" sz="2400"/>
              <a:t> attached to </a:t>
            </a:r>
            <a:r>
              <a:rPr lang="en-US" sz="2400" i="1" err="1"/>
              <a:t>xosh</a:t>
            </a:r>
            <a:r>
              <a:rPr lang="en-US" sz="2400"/>
              <a:t>, is </a:t>
            </a:r>
            <a:r>
              <a:rPr lang="en-US" sz="2400" err="1"/>
              <a:t>optinal</a:t>
            </a:r>
            <a:r>
              <a:rPr lang="en-US" sz="2400"/>
              <a:t>.  In addition, </a:t>
            </a:r>
            <a:r>
              <a:rPr lang="en-US" sz="2400" i="1" err="1"/>
              <a:t>xosh</a:t>
            </a:r>
            <a:r>
              <a:rPr lang="en-US" sz="2400"/>
              <a:t> is the subject of the sentence, evident by the fact that the verb invariantly carries 3</a:t>
            </a:r>
            <a:r>
              <a:rPr lang="en-US" sz="2400" baseline="30000"/>
              <a:t>rd</a:t>
            </a:r>
            <a:r>
              <a:rPr lang="en-US" sz="2400"/>
              <a:t> person singular inflection. </a:t>
            </a:r>
          </a:p>
          <a:p>
            <a:endParaRPr lang="en-US" sz="2400"/>
          </a:p>
        </p:txBody>
      </p:sp>
    </p:spTree>
    <p:extLst>
      <p:ext uri="{BB962C8B-B14F-4D97-AF65-F5344CB8AC3E}">
        <p14:creationId xmlns:p14="http://schemas.microsoft.com/office/powerpoint/2010/main" val="121412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a:t>Conclusions</a:t>
            </a:r>
            <a:r>
              <a:rPr lang="en-US"/>
              <a:t/>
            </a:r>
            <a:br>
              <a:rPr lang="en-US"/>
            </a:br>
            <a:endParaRPr lang="en-US"/>
          </a:p>
        </p:txBody>
      </p:sp>
      <p:sp>
        <p:nvSpPr>
          <p:cNvPr id="3" name="Content Placeholder 2"/>
          <p:cNvSpPr>
            <a:spLocks noGrp="1"/>
          </p:cNvSpPr>
          <p:nvPr>
            <p:ph idx="1"/>
          </p:nvPr>
        </p:nvSpPr>
        <p:spPr/>
        <p:txBody>
          <a:bodyPr>
            <a:normAutofit/>
          </a:bodyPr>
          <a:lstStyle/>
          <a:p>
            <a:endParaRPr lang="en-US" sz="2000" dirty="0" smtClean="0"/>
          </a:p>
          <a:p>
            <a:r>
              <a:rPr lang="en-US" sz="2000" dirty="0" smtClean="0"/>
              <a:t>(</a:t>
            </a:r>
            <a:r>
              <a:rPr lang="en-US" sz="2000" dirty="0"/>
              <a:t>48)	</a:t>
            </a:r>
            <a:r>
              <a:rPr lang="en-US" sz="2000" dirty="0">
                <a:solidFill>
                  <a:srgbClr val="FF0000"/>
                </a:solidFill>
              </a:rPr>
              <a:t>(</a:t>
            </a:r>
            <a:r>
              <a:rPr lang="en-US" sz="2000" dirty="0" err="1">
                <a:solidFill>
                  <a:srgbClr val="FF0000"/>
                </a:solidFill>
              </a:rPr>
              <a:t>mâ</a:t>
            </a:r>
            <a:r>
              <a:rPr lang="en-US" sz="2000" dirty="0">
                <a:solidFill>
                  <a:srgbClr val="FF0000"/>
                </a:solidFill>
              </a:rPr>
              <a:t>) </a:t>
            </a:r>
            <a:r>
              <a:rPr lang="en-US" sz="2000" dirty="0" err="1"/>
              <a:t>az</a:t>
            </a:r>
            <a:r>
              <a:rPr lang="en-US" sz="2000" dirty="0"/>
              <a:t> </a:t>
            </a:r>
            <a:r>
              <a:rPr lang="en-US" sz="2000" dirty="0" smtClean="0"/>
              <a:t> in    </a:t>
            </a:r>
            <a:r>
              <a:rPr lang="en-US" sz="2000" dirty="0"/>
              <a:t>rang/rang-</a:t>
            </a:r>
            <a:r>
              <a:rPr lang="en-US" sz="2000" dirty="0" err="1"/>
              <a:t>hâ</a:t>
            </a:r>
            <a:r>
              <a:rPr lang="en-US" sz="2000" dirty="0"/>
              <a:t>     </a:t>
            </a:r>
            <a:r>
              <a:rPr lang="en-US" sz="2000" dirty="0" err="1">
                <a:solidFill>
                  <a:srgbClr val="FF0000"/>
                </a:solidFill>
              </a:rPr>
              <a:t>xosh</a:t>
            </a:r>
            <a:r>
              <a:rPr lang="en-US" sz="2000" dirty="0" err="1"/>
              <a:t>-emun</a:t>
            </a:r>
            <a:r>
              <a:rPr lang="en-US" sz="2000" dirty="0"/>
              <a:t>    </a:t>
            </a:r>
            <a:r>
              <a:rPr lang="en-US" sz="2000" dirty="0">
                <a:solidFill>
                  <a:srgbClr val="FF0000"/>
                </a:solidFill>
              </a:rPr>
              <a:t>mi-</a:t>
            </a:r>
            <a:r>
              <a:rPr lang="en-US" sz="2000" dirty="0" err="1">
                <a:solidFill>
                  <a:srgbClr val="FF0000"/>
                </a:solidFill>
              </a:rPr>
              <a:t>yâd</a:t>
            </a:r>
            <a:endParaRPr lang="en-US" sz="2000" dirty="0">
              <a:solidFill>
                <a:srgbClr val="FF0000"/>
              </a:solidFill>
            </a:endParaRPr>
          </a:p>
          <a:p>
            <a:r>
              <a:rPr lang="en-US" sz="2000" dirty="0" smtClean="0"/>
              <a:t>   </a:t>
            </a:r>
            <a:r>
              <a:rPr lang="en-US" sz="2000" dirty="0"/>
              <a:t>	(we)  </a:t>
            </a:r>
            <a:r>
              <a:rPr lang="en-US" sz="2000" dirty="0" smtClean="0"/>
              <a:t>of  this  </a:t>
            </a:r>
            <a:r>
              <a:rPr lang="en-US" sz="2000" dirty="0"/>
              <a:t>color/color-Pl    pleasure-1PL   Asp-come-3SG</a:t>
            </a:r>
          </a:p>
          <a:p>
            <a:r>
              <a:rPr lang="en-US" sz="2000" dirty="0"/>
              <a:t>	</a:t>
            </a:r>
            <a:r>
              <a:rPr lang="en-US" sz="2000" dirty="0" smtClean="0"/>
              <a:t>      Lit</a:t>
            </a:r>
            <a:r>
              <a:rPr lang="en-US" sz="2000" dirty="0"/>
              <a:t>.  Pleasure </a:t>
            </a:r>
            <a:r>
              <a:rPr lang="en-US" sz="2000" dirty="0" smtClean="0"/>
              <a:t>to us </a:t>
            </a:r>
            <a:r>
              <a:rPr lang="en-US" sz="2000" dirty="0"/>
              <a:t>comes from this color.</a:t>
            </a:r>
          </a:p>
          <a:p>
            <a:endParaRPr lang="en-US" sz="2000" dirty="0" smtClean="0"/>
          </a:p>
          <a:p>
            <a:endParaRPr lang="en-US" sz="2000" dirty="0"/>
          </a:p>
        </p:txBody>
      </p:sp>
    </p:spTree>
    <p:extLst>
      <p:ext uri="{BB962C8B-B14F-4D97-AF65-F5344CB8AC3E}">
        <p14:creationId xmlns:p14="http://schemas.microsoft.com/office/powerpoint/2010/main" val="41848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Conclutions</a:t>
            </a:r>
            <a:endParaRPr lang="en-US" dirty="0"/>
          </a:p>
        </p:txBody>
      </p:sp>
      <p:sp>
        <p:nvSpPr>
          <p:cNvPr id="3" name="Content Placeholder 2"/>
          <p:cNvSpPr>
            <a:spLocks noGrp="1"/>
          </p:cNvSpPr>
          <p:nvPr>
            <p:ph idx="1"/>
          </p:nvPr>
        </p:nvSpPr>
        <p:spPr/>
        <p:txBody>
          <a:bodyPr>
            <a:normAutofit/>
          </a:bodyPr>
          <a:lstStyle/>
          <a:p>
            <a:r>
              <a:rPr lang="en-US" sz="2000" b="1" dirty="0" smtClean="0"/>
              <a:t>Spanish is similar to Modern Persian in two ways:</a:t>
            </a:r>
          </a:p>
          <a:p>
            <a:pPr lvl="1"/>
            <a:r>
              <a:rPr lang="en-US" sz="2000" b="1" dirty="0" smtClean="0"/>
              <a:t>The initial DP is optional</a:t>
            </a:r>
          </a:p>
          <a:p>
            <a:pPr lvl="1"/>
            <a:r>
              <a:rPr lang="en-US" sz="2000" b="1" dirty="0" smtClean="0"/>
              <a:t>There is an applicative head present (</a:t>
            </a:r>
            <a:r>
              <a:rPr lang="en-US" sz="2000" b="1" dirty="0" smtClean="0">
                <a:solidFill>
                  <a:srgbClr val="FF0000"/>
                </a:solidFill>
              </a:rPr>
              <a:t>me</a:t>
            </a:r>
            <a:r>
              <a:rPr lang="en-US" sz="2000" b="1" dirty="0" smtClean="0"/>
              <a:t> in Spanish, </a:t>
            </a:r>
            <a:r>
              <a:rPr lang="en-US" sz="2000" b="1" dirty="0" err="1" smtClean="0">
                <a:solidFill>
                  <a:srgbClr val="FF0000"/>
                </a:solidFill>
              </a:rPr>
              <a:t>emun</a:t>
            </a:r>
            <a:r>
              <a:rPr lang="en-US" sz="2000" b="1" dirty="0" smtClean="0"/>
              <a:t> in Persian)</a:t>
            </a:r>
          </a:p>
          <a:p>
            <a:r>
              <a:rPr lang="en-US" sz="2000" b="1" dirty="0" smtClean="0"/>
              <a:t>Spanish is different from Modern Persian in that the predicate invariably </a:t>
            </a:r>
            <a:r>
              <a:rPr lang="en-US" sz="2000" b="1" dirty="0" smtClean="0"/>
              <a:t>appears in </a:t>
            </a:r>
            <a:r>
              <a:rPr lang="en-US" sz="2000" b="1" dirty="0" smtClean="0"/>
              <a:t>3</a:t>
            </a:r>
            <a:r>
              <a:rPr lang="en-US" sz="2000" b="1" baseline="30000" dirty="0" smtClean="0"/>
              <a:t>rd</a:t>
            </a:r>
            <a:r>
              <a:rPr lang="en-US" sz="2000" b="1" dirty="0" smtClean="0"/>
              <a:t> </a:t>
            </a:r>
            <a:r>
              <a:rPr lang="en-US" sz="2000" b="1" dirty="0" smtClean="0"/>
              <a:t>SG </a:t>
            </a:r>
            <a:r>
              <a:rPr lang="en-US" sz="2000" b="1" dirty="0" smtClean="0"/>
              <a:t>in the latter, agreeing with </a:t>
            </a:r>
            <a:r>
              <a:rPr lang="en-US" sz="2000" b="1" i="1" dirty="0" err="1" smtClean="0">
                <a:solidFill>
                  <a:srgbClr val="FF0000"/>
                </a:solidFill>
              </a:rPr>
              <a:t>xosh</a:t>
            </a:r>
            <a:r>
              <a:rPr lang="en-US" sz="2000" b="1" dirty="0" smtClean="0"/>
              <a:t> ‘pleasure’.</a:t>
            </a:r>
          </a:p>
          <a:p>
            <a:r>
              <a:rPr lang="en-US" sz="2000" b="1" dirty="0" smtClean="0"/>
              <a:t>Spanish is </a:t>
            </a:r>
            <a:r>
              <a:rPr lang="en-US" sz="2000" b="1" dirty="0" smtClean="0"/>
              <a:t>different from</a:t>
            </a:r>
            <a:r>
              <a:rPr lang="en-US" sz="2000" b="1" dirty="0" smtClean="0"/>
              <a:t> </a:t>
            </a:r>
            <a:r>
              <a:rPr lang="en-US" sz="2000" b="1" dirty="0" smtClean="0"/>
              <a:t>CMP in that</a:t>
            </a:r>
          </a:p>
          <a:p>
            <a:pPr lvl="1"/>
            <a:r>
              <a:rPr lang="en-US" sz="2000" b="1" dirty="0" smtClean="0"/>
              <a:t>The </a:t>
            </a:r>
            <a:r>
              <a:rPr lang="en-US" sz="2000" b="1" dirty="0" smtClean="0"/>
              <a:t>Applicable Head is missing in the latter, while overt in the former.  </a:t>
            </a:r>
            <a:endParaRPr lang="en-US" sz="2000" b="1" dirty="0" smtClean="0"/>
          </a:p>
          <a:p>
            <a:endParaRPr lang="en-US" sz="2000" dirty="0"/>
          </a:p>
        </p:txBody>
      </p:sp>
    </p:spTree>
    <p:extLst>
      <p:ext uri="{BB962C8B-B14F-4D97-AF65-F5344CB8AC3E}">
        <p14:creationId xmlns:p14="http://schemas.microsoft.com/office/powerpoint/2010/main" val="386684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par>
                                <p:cTn id="28" presetID="18" presetClass="entr" presetSubtype="12"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strips(downLeft)">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p:txBody>
          <a:bodyPr/>
          <a:lstStyle/>
          <a:p>
            <a:r>
              <a:rPr lang="en-US" sz="2400" dirty="0" smtClean="0"/>
              <a:t>So basically, the difference between CMP and Spanish is that</a:t>
            </a:r>
          </a:p>
          <a:p>
            <a:endParaRPr lang="en-US" sz="2400" dirty="0" smtClean="0"/>
          </a:p>
          <a:p>
            <a:r>
              <a:rPr lang="en-US" sz="2400" dirty="0" smtClean="0"/>
              <a:t>the </a:t>
            </a:r>
            <a:r>
              <a:rPr lang="en-US" sz="2400" dirty="0"/>
              <a:t>applicative head is visible in the </a:t>
            </a:r>
            <a:r>
              <a:rPr lang="en-US" sz="2400" dirty="0" smtClean="0"/>
              <a:t>latter, </a:t>
            </a:r>
            <a:r>
              <a:rPr lang="en-US" sz="2400" dirty="0"/>
              <a:t>and the </a:t>
            </a:r>
            <a:r>
              <a:rPr lang="en-US" sz="2400" dirty="0" smtClean="0"/>
              <a:t>dative  </a:t>
            </a:r>
            <a:r>
              <a:rPr lang="en-US" sz="2400" i="1" dirty="0">
                <a:solidFill>
                  <a:srgbClr val="FF0000"/>
                </a:solidFill>
              </a:rPr>
              <a:t>a mi</a:t>
            </a:r>
            <a:r>
              <a:rPr lang="en-US" sz="2400" dirty="0">
                <a:solidFill>
                  <a:srgbClr val="FF0000"/>
                </a:solidFill>
              </a:rPr>
              <a:t> </a:t>
            </a:r>
            <a:r>
              <a:rPr lang="en-US" sz="2400" dirty="0"/>
              <a:t>is redundant and thus optional.  </a:t>
            </a:r>
            <a:endParaRPr lang="en-US" sz="2400" dirty="0" smtClean="0"/>
          </a:p>
          <a:p>
            <a:endParaRPr lang="en-US" sz="2400" dirty="0"/>
          </a:p>
          <a:p>
            <a:r>
              <a:rPr lang="en-US" sz="2400" dirty="0" smtClean="0"/>
              <a:t>the </a:t>
            </a:r>
            <a:r>
              <a:rPr lang="en-US" sz="2400" dirty="0"/>
              <a:t>applicative head is </a:t>
            </a:r>
            <a:r>
              <a:rPr lang="en-US" sz="2400" dirty="0" smtClean="0"/>
              <a:t>invisible in the former, </a:t>
            </a:r>
            <a:r>
              <a:rPr lang="en-US" sz="2400" dirty="0"/>
              <a:t>and thus the presence of the marked DP is obligatory.</a:t>
            </a:r>
          </a:p>
          <a:p>
            <a:endParaRPr lang="en-US" dirty="0"/>
          </a:p>
        </p:txBody>
      </p:sp>
    </p:spTree>
    <p:extLst>
      <p:ext uri="{BB962C8B-B14F-4D97-AF65-F5344CB8AC3E}">
        <p14:creationId xmlns:p14="http://schemas.microsoft.com/office/powerpoint/2010/main" val="34173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Conclusions</a:t>
            </a:r>
            <a:endParaRPr lang="en-US" b="1" dirty="0"/>
          </a:p>
        </p:txBody>
      </p:sp>
      <p:sp>
        <p:nvSpPr>
          <p:cNvPr id="3" name="Content Placeholder 2"/>
          <p:cNvSpPr>
            <a:spLocks noGrp="1"/>
          </p:cNvSpPr>
          <p:nvPr>
            <p:ph idx="1"/>
          </p:nvPr>
        </p:nvSpPr>
        <p:spPr/>
        <p:txBody>
          <a:bodyPr>
            <a:normAutofit/>
          </a:bodyPr>
          <a:lstStyle/>
          <a:p>
            <a:endParaRPr lang="en-US" sz="2400" b="1" dirty="0" smtClean="0"/>
          </a:p>
          <a:p>
            <a:r>
              <a:rPr lang="en-US" sz="2400" b="1" dirty="0" smtClean="0"/>
              <a:t>Spanish </a:t>
            </a:r>
            <a:r>
              <a:rPr lang="en-US" sz="2400" b="1" dirty="0"/>
              <a:t>seems to be in an intermediate stage between CMP and MP.  </a:t>
            </a:r>
          </a:p>
          <a:p>
            <a:endParaRPr lang="en-US" sz="2400" b="1" dirty="0"/>
          </a:p>
          <a:p>
            <a:r>
              <a:rPr lang="en-US" sz="2400" b="1" dirty="0"/>
              <a:t>We leave a thorough analysis of these constructions to future research.</a:t>
            </a:r>
          </a:p>
          <a:p>
            <a:endParaRPr lang="en-US" sz="2400" dirty="0"/>
          </a:p>
        </p:txBody>
      </p:sp>
    </p:spTree>
    <p:extLst>
      <p:ext uri="{BB962C8B-B14F-4D97-AF65-F5344CB8AC3E}">
        <p14:creationId xmlns:p14="http://schemas.microsoft.com/office/powerpoint/2010/main" val="32611510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286</TotalTime>
  <Words>3901</Words>
  <Application>Microsoft Macintosh PowerPoint</Application>
  <PresentationFormat>Widescreen</PresentationFormat>
  <Paragraphs>634</Paragraphs>
  <Slides>106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106</vt:i4>
      </vt:variant>
    </vt:vector>
  </HeadingPairs>
  <TitlesOfParts>
    <vt:vector size="110" baseType="lpstr">
      <vt:lpstr>Century Gothic</vt:lpstr>
      <vt:lpstr>Wingdings 3</vt:lpstr>
      <vt:lpstr>Arial</vt:lpstr>
      <vt:lpstr>Wisp</vt:lpstr>
      <vt:lpstr>Another Look at Persian Râ: A Single Formal Analysis of a Multi-Functional Morpheme Simin Karimi With Ryan Walter Smith and Mohsen Mahdavi University of Arizona</vt:lpstr>
      <vt:lpstr>Introduction</vt:lpstr>
      <vt:lpstr>Introduction</vt:lpstr>
      <vt:lpstr>Introduction</vt:lpstr>
      <vt:lpstr>Introduction</vt:lpstr>
      <vt:lpstr>Introduction</vt:lpstr>
      <vt:lpstr>Introduction</vt:lpstr>
      <vt:lpstr>Introduction</vt:lpstr>
      <vt:lpstr>Introduction</vt:lpstr>
      <vt:lpstr>Introduction</vt:lpstr>
      <vt:lpstr>Organization</vt:lpstr>
      <vt:lpstr>Data</vt:lpstr>
      <vt:lpstr>Data</vt:lpstr>
      <vt:lpstr>Data</vt:lpstr>
      <vt:lpstr>Data</vt:lpstr>
      <vt:lpstr>Data</vt:lpstr>
      <vt:lpstr>Data</vt:lpstr>
      <vt:lpstr>Data</vt:lpstr>
      <vt:lpstr>Data</vt:lpstr>
      <vt:lpstr>Data</vt:lpstr>
      <vt:lpstr>Data</vt:lpstr>
      <vt:lpstr>Data</vt:lpstr>
      <vt:lpstr>Theoretical background </vt:lpstr>
      <vt:lpstr>Theoretical background </vt:lpstr>
      <vt:lpstr>Theoretical background</vt:lpstr>
      <vt:lpstr>Theoretical background</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Theoretical background </vt:lpstr>
      <vt:lpstr>Analysis  </vt:lpstr>
      <vt:lpstr>Analysis </vt:lpstr>
      <vt:lpstr>Analysis</vt:lpstr>
      <vt:lpstr>Analysis </vt:lpstr>
      <vt:lpstr>Analysis </vt:lpstr>
      <vt:lpstr>Analysis</vt:lpstr>
      <vt:lpstr>Analysis </vt:lpstr>
      <vt:lpstr>Analysis </vt:lpstr>
      <vt:lpstr>Analysis </vt:lpstr>
      <vt:lpstr>Analysis </vt:lpstr>
      <vt:lpstr>Analysis </vt:lpstr>
      <vt:lpstr>Analysis </vt:lpstr>
      <vt:lpstr>Analysis </vt:lpstr>
      <vt:lpstr>Analysis </vt:lpstr>
      <vt:lpstr>Analysis </vt:lpstr>
      <vt:lpstr>Analysis </vt:lpstr>
      <vt:lpstr>Analysis </vt:lpstr>
      <vt:lpstr>Analysis</vt:lpstr>
      <vt:lpstr>Analysis</vt:lpstr>
      <vt:lpstr>Analysis </vt:lpstr>
      <vt:lpstr>Analysis </vt:lpstr>
      <vt:lpstr>Analysis </vt:lpstr>
      <vt:lpstr>Analysis </vt:lpstr>
      <vt:lpstr>Analysis </vt:lpstr>
      <vt:lpstr>Analysis</vt:lpstr>
      <vt:lpstr>Prediction </vt:lpstr>
      <vt:lpstr>Prediction </vt:lpstr>
      <vt:lpstr>Prediction </vt:lpstr>
      <vt:lpstr>Next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Classical Modern Persian (CMP) </vt:lpstr>
      <vt:lpstr>Conclusions  </vt:lpstr>
      <vt:lpstr>Conclusions </vt:lpstr>
      <vt:lpstr>Conclusions</vt:lpstr>
      <vt:lpstr>Conclusions </vt:lpstr>
      <vt:lpstr>Conclusions </vt:lpstr>
      <vt:lpstr>Conclusions</vt:lpstr>
      <vt:lpstr>Conclusions </vt:lpstr>
      <vt:lpstr>Conclusions</vt:lpstr>
      <vt:lpstr>Conclusions </vt:lpstr>
      <vt:lpstr>Conclutions</vt:lpstr>
      <vt:lpstr>Conclusion</vt:lpstr>
      <vt:lpstr>Conclusions</vt:lpstr>
      <vt:lpstr>PowerPoint Presentation</vt:lpstr>
      <vt:lpstr>References  </vt:lpstr>
      <vt:lpstr>References  </vt:lpstr>
      <vt:lpstr>References  </vt:lpstr>
      <vt:lpstr>References</vt:lpstr>
      <vt:lpstr>References</vt:lpstr>
      <vt:lpstr>References</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70</cp:revision>
  <dcterms:created xsi:type="dcterms:W3CDTF">2017-04-26T03:08:39Z</dcterms:created>
  <dcterms:modified xsi:type="dcterms:W3CDTF">2017-04-27T17:50:36Z</dcterms:modified>
</cp:coreProperties>
</file>