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sldIdLst>
    <p:sldId id="256" r:id="rId2"/>
    <p:sldId id="290" r:id="rId3"/>
    <p:sldId id="257" r:id="rId4"/>
    <p:sldId id="258" r:id="rId5"/>
    <p:sldId id="291" r:id="rId6"/>
    <p:sldId id="294" r:id="rId7"/>
    <p:sldId id="260" r:id="rId8"/>
    <p:sldId id="295" r:id="rId9"/>
    <p:sldId id="296" r:id="rId10"/>
    <p:sldId id="263" r:id="rId11"/>
    <p:sldId id="299" r:id="rId12"/>
    <p:sldId id="264" r:id="rId13"/>
    <p:sldId id="313" r:id="rId14"/>
    <p:sldId id="292" r:id="rId15"/>
    <p:sldId id="272" r:id="rId16"/>
    <p:sldId id="303" r:id="rId17"/>
    <p:sldId id="307" r:id="rId18"/>
    <p:sldId id="308" r:id="rId19"/>
    <p:sldId id="276" r:id="rId20"/>
    <p:sldId id="304" r:id="rId21"/>
    <p:sldId id="305" r:id="rId22"/>
    <p:sldId id="306" r:id="rId23"/>
    <p:sldId id="281" r:id="rId24"/>
    <p:sldId id="293" r:id="rId25"/>
    <p:sldId id="309" r:id="rId26"/>
    <p:sldId id="310" r:id="rId27"/>
    <p:sldId id="314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69" autoAdjust="0"/>
    <p:restoredTop sz="75676" autoAdjust="0"/>
  </p:normalViewPr>
  <p:slideViewPr>
    <p:cSldViewPr snapToGrid="0">
      <p:cViewPr varScale="1">
        <p:scale>
          <a:sx n="66" d="100"/>
          <a:sy n="66" d="100"/>
        </p:scale>
        <p:origin x="146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290C65-202A-46D4-B6FB-60AC01A4A87F}" type="datetimeFigureOut">
              <a:rPr lang="en-US" smtClean="0"/>
              <a:t>4/26/2017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B53209-AAA0-4CAC-A999-DC0AC3796F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0434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B53209-AAA0-4CAC-A999-DC0AC3796F3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8662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Example from </a:t>
            </a:r>
            <a:r>
              <a:rPr lang="en-US" dirty="0" err="1" smtClean="0"/>
              <a:t>Karimi’s</a:t>
            </a:r>
            <a:r>
              <a:rPr lang="en-US" dirty="0" smtClean="0"/>
              <a:t> book: *Ki </a:t>
            </a:r>
            <a:r>
              <a:rPr lang="en-US" dirty="0" err="1" smtClean="0"/>
              <a:t>emruz</a:t>
            </a:r>
            <a:r>
              <a:rPr lang="en-US" dirty="0" smtClean="0"/>
              <a:t> </a:t>
            </a:r>
            <a:r>
              <a:rPr lang="en-US" dirty="0" err="1" smtClean="0"/>
              <a:t>ba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fek</a:t>
            </a:r>
            <a:r>
              <a:rPr lang="en-US" dirty="0" smtClean="0"/>
              <a:t> </a:t>
            </a:r>
            <a:r>
              <a:rPr lang="en-US" dirty="0" err="1" smtClean="0"/>
              <a:t>mikoni</a:t>
            </a:r>
            <a:r>
              <a:rPr lang="en-US" dirty="0" smtClean="0"/>
              <a:t> </a:t>
            </a:r>
            <a:r>
              <a:rPr lang="en-US" dirty="0" err="1" smtClean="0"/>
              <a:t>beraghse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r>
              <a:rPr lang="en-US" dirty="0" smtClean="0"/>
              <a:t>So they are not in the specifiers of the same </a:t>
            </a:r>
            <a:r>
              <a:rPr lang="en-US" dirty="0" err="1" smtClean="0"/>
              <a:t>focp</a:t>
            </a:r>
            <a:r>
              <a:rPr lang="en-US" dirty="0" smtClean="0"/>
              <a:t>.</a:t>
            </a:r>
          </a:p>
          <a:p>
            <a:r>
              <a:rPr lang="en-US" sz="12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Conditional clauses may be focused. Under my analysis nothing prevents a conditional clause to be modified by </a:t>
            </a:r>
            <a:r>
              <a:rPr lang="en-US" sz="1200" b="1" i="1" dirty="0" err="1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f</a:t>
            </a:r>
            <a:r>
              <a:rPr lang="en-US" sz="1200" b="1" dirty="0" err="1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æ</a:t>
            </a:r>
            <a:r>
              <a:rPr lang="en-US" sz="1200" b="1" i="1" dirty="0" err="1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q</a:t>
            </a:r>
            <a:r>
              <a:rPr lang="en-US" sz="1200" b="1" dirty="0" err="1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æ</a:t>
            </a:r>
            <a:r>
              <a:rPr lang="en-US" sz="1200" b="1" i="1" dirty="0" err="1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t</a:t>
            </a:r>
            <a:r>
              <a:rPr lang="en-US" sz="12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B53209-AAA0-4CAC-A999-DC0AC3796F3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7872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Following the literature of various languages, I treat conditional clauses as adverbial clauses in adjunct positions (</a:t>
            </a:r>
            <a:r>
              <a:rPr lang="en-US" sz="1200" dirty="0" err="1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Haegeman</a:t>
            </a:r>
            <a:r>
              <a:rPr lang="en-US" sz="12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2004, </a:t>
            </a:r>
            <a:r>
              <a:rPr lang="en-US" sz="1200" dirty="0" err="1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Iatridoue</a:t>
            </a:r>
            <a:r>
              <a:rPr lang="en-US" sz="12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1991) as they are not triggered by the need to check features (Chomsky 1995).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They propose that the conditional is adjoined to CP when preceding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wh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-arguments in English. I suggest that in Persian when the sentence-initial conditional precedes the focused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wh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-arguments, it adjoins to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FocP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B53209-AAA0-4CAC-A999-DC0AC3796F3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0691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B53209-AAA0-4CAC-A999-DC0AC3796F3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451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If we stick to our </a:t>
            </a:r>
            <a:r>
              <a:rPr lang="en-US" dirty="0" err="1" smtClean="0"/>
              <a:t>tp</a:t>
            </a:r>
            <a:r>
              <a:rPr lang="en-US" dirty="0" smtClean="0"/>
              <a:t> and </a:t>
            </a:r>
            <a:r>
              <a:rPr lang="en-US" dirty="0" err="1" smtClean="0"/>
              <a:t>focp</a:t>
            </a:r>
            <a:r>
              <a:rPr lang="en-US" dirty="0" smtClean="0"/>
              <a:t> adjunction,…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B53209-AAA0-4CAC-A999-DC0AC3796F31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3148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B53209-AAA0-4CAC-A999-DC0AC3796F31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8122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B53209-AAA0-4CAC-A999-DC0AC3796F31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4366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 fact sentence medial clause and sentence initial are the same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Do they suggest a revised version of either one?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B53209-AAA0-4CAC-A999-DC0AC3796F3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9007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Following the literature of various languages, I treat conditional clauses as adverbial clauses in adjunct positions (</a:t>
            </a:r>
            <a:r>
              <a:rPr lang="en-US" sz="1200" dirty="0" err="1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Haegeman</a:t>
            </a:r>
            <a:r>
              <a:rPr lang="en-US" sz="12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2004, </a:t>
            </a:r>
            <a:r>
              <a:rPr lang="en-US" sz="1200" dirty="0" err="1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Iatridoue</a:t>
            </a:r>
            <a:r>
              <a:rPr lang="en-US" sz="12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1991) as they are not triggered by the need to check features (Chomsky 1995).</a:t>
            </a:r>
          </a:p>
          <a:p>
            <a:r>
              <a:rPr lang="en-US" dirty="0" smtClean="0"/>
              <a:t>There is no literature on this topic</a:t>
            </a:r>
            <a:r>
              <a:rPr lang="en-US" baseline="0" dirty="0" smtClean="0"/>
              <a:t> in Persian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B53209-AAA0-4CAC-A999-DC0AC3796F3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6252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B53209-AAA0-4CAC-A999-DC0AC3796F3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1899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/>
              <a:t>main difference between these two is that one of them</a:t>
            </a:r>
            <a:r>
              <a:rPr lang="en-US" baseline="0" dirty="0" smtClean="0"/>
              <a:t> adjoins conditionals and one of them places it in the spec position.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B53209-AAA0-4CAC-A999-DC0AC3796F3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0863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B53209-AAA0-4CAC-A999-DC0AC3796F3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3135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Dislocating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Kimea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a position where it is no longer c-commanded by the matrix subject does not improve the grammaticality of the sentence as evidenced in (4b).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B53209-AAA0-4CAC-A999-DC0AC3796F3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3284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x-non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Note that we depart from Karimi (2005) and maintain that the [EPP] feature on T in Persian is strong as in English (Radford 2009). Therefore, the subject moves from the Spec of vP to the Spec of TP in overt syntax.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B53209-AAA0-4CAC-A999-DC0AC3796F3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79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Considering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the distribution of higher adverbs and the position of focused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wh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-argument: 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Higher 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adverbs may adjoin to </a:t>
            </a: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vP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, TP, and </a:t>
            </a: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TopP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(</a:t>
            </a: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Karimi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2005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).</a:t>
            </a:r>
            <a:r>
              <a:rPr lang="en-US" sz="2200" baseline="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</a:p>
          <a:p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Assuming 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that </a:t>
            </a:r>
            <a:r>
              <a:rPr lang="en-US" sz="2200" i="1" dirty="0" err="1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mote</a:t>
            </a: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æ</a:t>
            </a:r>
            <a:r>
              <a:rPr lang="en-US" sz="2200" i="1" dirty="0" err="1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ssefane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‘unfortunately’ is adjoined to the TP in 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(4), 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in which the conditional clause precedes the </a:t>
            </a: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wh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-argument:</a:t>
            </a:r>
          </a:p>
          <a:p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Persian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data is consistent with Bhatt and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Pancheva’s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(2006) analysis</a:t>
            </a:r>
          </a:p>
          <a:p>
            <a:pPr lvl="1"/>
            <a:endParaRPr lang="en-US" sz="2200" dirty="0" smtClean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lvl="2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B53209-AAA0-4CAC-A999-DC0AC3796F3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9760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25D35-D73E-469F-BA60-39247BBA1BB7}" type="datetimeFigureOut">
              <a:rPr lang="en-US" smtClean="0"/>
              <a:t>4/26/2017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BD374-4C51-4C0E-8E17-85D1EB92B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296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25D35-D73E-469F-BA60-39247BBA1BB7}" type="datetimeFigureOut">
              <a:rPr lang="en-US" smtClean="0"/>
              <a:t>4/26/2017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BD374-4C51-4C0E-8E17-85D1EB92B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943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25D35-D73E-469F-BA60-39247BBA1BB7}" type="datetimeFigureOut">
              <a:rPr lang="en-US" smtClean="0"/>
              <a:t>4/26/2017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BD374-4C51-4C0E-8E17-85D1EB92B320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253071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25D35-D73E-469F-BA60-39247BBA1BB7}" type="datetimeFigureOut">
              <a:rPr lang="en-US" smtClean="0"/>
              <a:t>4/26/2017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BD374-4C51-4C0E-8E17-85D1EB92B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2135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25D35-D73E-469F-BA60-39247BBA1BB7}" type="datetimeFigureOut">
              <a:rPr lang="en-US" smtClean="0"/>
              <a:t>4/26/2017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BD374-4C51-4C0E-8E17-85D1EB92B320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37496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25D35-D73E-469F-BA60-39247BBA1BB7}" type="datetimeFigureOut">
              <a:rPr lang="en-US" smtClean="0"/>
              <a:t>4/26/2017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BD374-4C51-4C0E-8E17-85D1EB92B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7811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25D35-D73E-469F-BA60-39247BBA1BB7}" type="datetimeFigureOut">
              <a:rPr lang="en-US" smtClean="0"/>
              <a:t>4/26/2017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BD374-4C51-4C0E-8E17-85D1EB92B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3967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25D35-D73E-469F-BA60-39247BBA1BB7}" type="datetimeFigureOut">
              <a:rPr lang="en-US" smtClean="0"/>
              <a:t>4/26/2017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BD374-4C51-4C0E-8E17-85D1EB92B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197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25D35-D73E-469F-BA60-39247BBA1BB7}" type="datetimeFigureOut">
              <a:rPr lang="en-US" smtClean="0"/>
              <a:t>4/26/2017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BD374-4C51-4C0E-8E17-85D1EB92B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125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25D35-D73E-469F-BA60-39247BBA1BB7}" type="datetimeFigureOut">
              <a:rPr lang="en-US" smtClean="0"/>
              <a:t>4/26/2017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BD374-4C51-4C0E-8E17-85D1EB92B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930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25D35-D73E-469F-BA60-39247BBA1BB7}" type="datetimeFigureOut">
              <a:rPr lang="en-US" smtClean="0"/>
              <a:t>4/26/2017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BD374-4C51-4C0E-8E17-85D1EB92B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492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25D35-D73E-469F-BA60-39247BBA1BB7}" type="datetimeFigureOut">
              <a:rPr lang="en-US" smtClean="0"/>
              <a:t>4/26/2017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BD374-4C51-4C0E-8E17-85D1EB92B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942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25D35-D73E-469F-BA60-39247BBA1BB7}" type="datetimeFigureOut">
              <a:rPr lang="en-US" smtClean="0"/>
              <a:t>4/26/2017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BD374-4C51-4C0E-8E17-85D1EB92B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754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25D35-D73E-469F-BA60-39247BBA1BB7}" type="datetimeFigureOut">
              <a:rPr lang="en-US" smtClean="0"/>
              <a:t>4/26/2017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BD374-4C51-4C0E-8E17-85D1EB92B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353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25D35-D73E-469F-BA60-39247BBA1BB7}" type="datetimeFigureOut">
              <a:rPr lang="en-US" smtClean="0"/>
              <a:t>4/26/2017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BD374-4C51-4C0E-8E17-85D1EB92B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41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25D35-D73E-469F-BA60-39247BBA1BB7}" type="datetimeFigureOut">
              <a:rPr lang="en-US" smtClean="0"/>
              <a:t>4/26/2017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BD374-4C51-4C0E-8E17-85D1EB92B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48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E25D35-D73E-469F-BA60-39247BBA1BB7}" type="datetimeFigureOut">
              <a:rPr lang="en-US" smtClean="0"/>
              <a:t>4/26/2017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11BD374-4C51-4C0E-8E17-85D1EB92B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031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3848" y="342433"/>
            <a:ext cx="8137003" cy="2238721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A syntactic analysis of Conditionals </a:t>
            </a:r>
            <a:br>
              <a:rPr lang="en-US" sz="4400" b="1" dirty="0" smtClean="0">
                <a:latin typeface="Andalus" panose="02020603050405020304" pitchFamily="18" charset="-78"/>
                <a:cs typeface="Andalus" panose="02020603050405020304" pitchFamily="18" charset="-78"/>
              </a:rPr>
            </a:br>
            <a:r>
              <a:rPr lang="en-US" sz="4400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in Persian</a:t>
            </a:r>
            <a:endParaRPr lang="en-US" sz="4400" b="1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9" y="3602037"/>
            <a:ext cx="7052841" cy="2324201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Roya </a:t>
            </a: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Kabiri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, Ali </a:t>
            </a: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Darzi</a:t>
            </a:r>
            <a:endParaRPr lang="en-US" sz="2400" b="1" dirty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ctr"/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University of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Arizona, University of Tehran</a:t>
            </a:r>
            <a:endParaRPr lang="en-US" sz="2400" b="1" dirty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ctr"/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 First North American Conference in Iranian Linguistics (NACIL1)</a:t>
            </a:r>
          </a:p>
          <a:p>
            <a:pPr algn="ctr"/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April 28-30, 2017</a:t>
            </a:r>
          </a:p>
        </p:txBody>
      </p:sp>
    </p:spTree>
    <p:extLst>
      <p:ext uri="{BB962C8B-B14F-4D97-AF65-F5344CB8AC3E}">
        <p14:creationId xmlns:p14="http://schemas.microsoft.com/office/powerpoint/2010/main" val="5640836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0228" y="1169044"/>
            <a:ext cx="8634714" cy="5046562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If the conditional clause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is generated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in a position following the main clause and then moved to its surface position, it should be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ungrammatical since: </a:t>
            </a:r>
          </a:p>
          <a:p>
            <a:pPr lvl="2" indent="-342900"/>
            <a:r>
              <a:rPr lang="en-US" sz="20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R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econstruction </a:t>
            </a:r>
            <a:r>
              <a:rPr lang="en-US" sz="20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is well-known to be obligatory for principle C at LF (See </a:t>
            </a:r>
            <a:r>
              <a:rPr lang="en-US" sz="2000" dirty="0" err="1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Iatridou</a:t>
            </a:r>
            <a:r>
              <a:rPr lang="en-US" sz="20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1991, </a:t>
            </a:r>
            <a:r>
              <a:rPr lang="en-US" sz="2000" dirty="0" err="1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Sportiche</a:t>
            </a:r>
            <a:r>
              <a:rPr lang="en-US" sz="20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2005, </a:t>
            </a:r>
            <a:r>
              <a:rPr lang="en-US" sz="2000" dirty="0" err="1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Valmala</a:t>
            </a:r>
            <a:r>
              <a:rPr lang="en-US" sz="20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2009) </a:t>
            </a:r>
            <a:endParaRPr lang="en-US" sz="2000" dirty="0" smtClean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lvl="2" indent="-342900"/>
            <a:r>
              <a:rPr lang="en-US" sz="20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S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crambling </a:t>
            </a:r>
            <a:r>
              <a:rPr lang="en-US" sz="20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does not bleed principle C in Persian (</a:t>
            </a:r>
            <a:r>
              <a:rPr lang="en-US" sz="2000" dirty="0" err="1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Karimi</a:t>
            </a:r>
            <a:r>
              <a:rPr lang="en-US" sz="20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, 2005: 179). </a:t>
            </a:r>
          </a:p>
          <a:p>
            <a:pPr marL="0" indent="0">
              <a:buNone/>
            </a:pPr>
            <a:endParaRPr lang="en-US" sz="2400" dirty="0" smtClean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Thus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, the sentence-initial conditional clause is externally merged as an adjunct to TP which is not c-commanded by the subject in the main clause. </a:t>
            </a:r>
          </a:p>
          <a:p>
            <a:pPr marL="0" indent="0" algn="just">
              <a:buNone/>
            </a:pPr>
            <a:endParaRPr lang="en-US" sz="2400" dirty="0" smtClean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845857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4480" y="1180619"/>
            <a:ext cx="8579521" cy="5590572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Taking into account principle C and the distribution of lower adverbs in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Persian (lower adverbs are adjoined to the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vP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(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Karimi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, 2005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: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125)):</a:t>
            </a:r>
          </a:p>
          <a:p>
            <a:pPr marL="685800" lvl="1"/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The </a:t>
            </a:r>
            <a:r>
              <a:rPr lang="en-US" sz="22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sentence-initial conditional clause is 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adjoined </a:t>
            </a:r>
            <a:r>
              <a:rPr lang="en-US" sz="22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to 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TP.</a:t>
            </a:r>
          </a:p>
          <a:p>
            <a:pPr marL="0" indent="0">
              <a:buNone/>
            </a:pPr>
            <a:endParaRPr lang="en-US" sz="2200" dirty="0" smtClean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(3)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5718" y="3478192"/>
            <a:ext cx="8371821" cy="178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11195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8653" y="636608"/>
            <a:ext cx="8808334" cy="5914663"/>
          </a:xfrm>
        </p:spPr>
        <p:txBody>
          <a:bodyPr>
            <a:normAutofit/>
          </a:bodyPr>
          <a:lstStyle/>
          <a:p>
            <a:pPr algn="just"/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If a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matrix clause containing a focused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wh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-argument (occupying the Spec of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FocP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upon movement in Persian (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Karimi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2005)),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is preceded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by a conditional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clause, it can be argued:</a:t>
            </a:r>
          </a:p>
          <a:p>
            <a:pPr lvl="1" algn="just"/>
            <a:r>
              <a:rPr lang="en-US" sz="20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If the </a:t>
            </a:r>
            <a:r>
              <a:rPr lang="en-US" sz="2000" dirty="0" err="1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wh</a:t>
            </a:r>
            <a:r>
              <a:rPr lang="en-US" sz="20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-argument </a:t>
            </a:r>
            <a:r>
              <a:rPr lang="en-US" sz="2000" i="1" dirty="0" err="1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ki</a:t>
            </a:r>
            <a:r>
              <a:rPr lang="en-US" sz="2000" i="1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‘</a:t>
            </a:r>
            <a:r>
              <a:rPr lang="en-US" sz="20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who’ is in the Spec of </a:t>
            </a:r>
            <a:r>
              <a:rPr lang="en-US" sz="2000" dirty="0" err="1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FocP</a:t>
            </a:r>
            <a:r>
              <a:rPr lang="en-US" sz="20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, it is not possible for the conditional clause to simultaneously occupy this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position. </a:t>
            </a:r>
          </a:p>
          <a:p>
            <a:pPr lvl="2" algn="just"/>
            <a:r>
              <a:rPr lang="en-US" sz="18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Persian allows two elements bearing contrastive focus in the same sentence only if at least one of them bears an inherent focus. </a:t>
            </a:r>
          </a:p>
          <a:p>
            <a:pPr lvl="2" algn="just"/>
            <a:r>
              <a:rPr lang="en-US" sz="18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Focus position is argued to be unique in </a:t>
            </a:r>
            <a:r>
              <a:rPr lang="en-US" sz="1800" dirty="0" err="1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Karimi</a:t>
            </a:r>
            <a:r>
              <a:rPr lang="en-US" sz="18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(2005</a:t>
            </a:r>
            <a:r>
              <a:rPr lang="en-US" sz="18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). Following what Bhatt and </a:t>
            </a:r>
            <a:r>
              <a:rPr lang="en-US" sz="1800" dirty="0" err="1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Pancheva</a:t>
            </a:r>
            <a:r>
              <a:rPr lang="en-US" sz="18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(2006) proposed for English, </a:t>
            </a:r>
            <a:r>
              <a:rPr lang="en-US" sz="18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t</a:t>
            </a:r>
            <a:r>
              <a:rPr lang="en-US" sz="18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he </a:t>
            </a:r>
            <a:r>
              <a:rPr lang="en-US" sz="18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conditional clause may adjoin to </a:t>
            </a:r>
            <a:r>
              <a:rPr lang="en-US" sz="1800" dirty="0" err="1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FocP</a:t>
            </a:r>
            <a:r>
              <a:rPr lang="en-US" sz="18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as well. </a:t>
            </a:r>
            <a:endParaRPr lang="en-US" sz="1800" dirty="0" smtClean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(4)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5342" y="4137306"/>
            <a:ext cx="8200447" cy="1904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01087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2906" y="300943"/>
            <a:ext cx="9054084" cy="57404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It may be argued that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they are in the multiple specifiers of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FocP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:</a:t>
            </a:r>
          </a:p>
          <a:p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Karimi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(2005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):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two focused elements moved to Specs of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FocP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may not be separated by other syntactic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objects.</a:t>
            </a:r>
          </a:p>
          <a:p>
            <a:r>
              <a:rPr lang="en-US" sz="2400" i="1" dirty="0" err="1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Færda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‘tomorrow’ may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be construed as a temporal adverb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for both the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conditional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clause and the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matrix clause, indicating that there is no adjacency requirement between the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wh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-argument and the conditional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clause. </a:t>
            </a:r>
            <a:endParaRPr lang="en-US" sz="2400" dirty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(5)</a:t>
            </a:r>
            <a:endParaRPr lang="en-US" sz="2000" dirty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8530" y="3310360"/>
            <a:ext cx="8558460" cy="1388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9602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9204" y="729205"/>
            <a:ext cx="8808335" cy="531215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Syntactic 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position of the sentence-initial conditional 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clause:</a:t>
            </a:r>
            <a:endParaRPr lang="en-US" sz="2800" dirty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just"/>
            <a:endParaRPr lang="en-US" sz="2400" dirty="0" smtClean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just"/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It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involves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TP-adjunction and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FocP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-adjunction (when preceding the focused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wh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-arguments which have moved to Spec of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FocP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). </a:t>
            </a:r>
          </a:p>
          <a:p>
            <a:pPr algn="just"/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This analysis offers support for the Bhatt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and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Pancheva’s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(2006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) analysis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.</a:t>
            </a:r>
            <a:endParaRPr lang="en-US" sz="2400" dirty="0" smtClean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just"/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It is also consistent with some other studies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(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Haegeman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2004,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Iatridoue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1991)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which consider conditional clauses as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adverbial clauses in adjunct positions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as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they are not triggered by the need to check features (Chomsky 1995).</a:t>
            </a:r>
          </a:p>
          <a:p>
            <a:pPr algn="just"/>
            <a:endParaRPr lang="en-US" sz="2400" dirty="0" smtClean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just"/>
            <a:endParaRPr lang="en-US" sz="2400" dirty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924280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7630" y="609600"/>
            <a:ext cx="8556372" cy="84881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The sentence-final conditional clause</a:t>
            </a:r>
            <a:endParaRPr lang="en-US" sz="4000" b="1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7630" y="1458410"/>
            <a:ext cx="8646289" cy="4855303"/>
          </a:xfrm>
        </p:spPr>
        <p:txBody>
          <a:bodyPr>
            <a:normAutofit/>
          </a:bodyPr>
          <a:lstStyle/>
          <a:p>
            <a:pPr algn="just"/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Sentence-final conditional clauses involve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vP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-adjunction:</a:t>
            </a:r>
          </a:p>
          <a:p>
            <a:pPr lvl="1" algn="just"/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Principle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C of the Binding Theory </a:t>
            </a:r>
            <a:endParaRPr lang="en-US" sz="2400" dirty="0" smtClean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lvl="1" algn="just"/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vP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deletion</a:t>
            </a:r>
          </a:p>
          <a:p>
            <a:pPr marL="0" indent="0" algn="just">
              <a:buNone/>
            </a:pPr>
            <a:endParaRPr lang="en-US" sz="2400" dirty="0" smtClean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just"/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Since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the adjunction-based approach accounted for the sentence-initial conditionals, to maintain consistency I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extend the adjunction-based approach to sentence-final conditionals as well. </a:t>
            </a:r>
            <a:endParaRPr lang="en-US" sz="2400" dirty="0" smtClean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0" indent="0" algn="just">
              <a:buNone/>
            </a:pPr>
            <a:endParaRPr lang="en-US" sz="2400" dirty="0" smtClean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0" indent="0" algn="just">
              <a:buNone/>
            </a:pPr>
            <a:endParaRPr lang="en-US" sz="2400" dirty="0" smtClean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0" indent="0" algn="just">
              <a:buNone/>
            </a:pPr>
            <a:endParaRPr lang="en-US" sz="2400" dirty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0" indent="0" algn="just">
              <a:buNone/>
            </a:pPr>
            <a:endParaRPr lang="en-US" sz="2400" dirty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762001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8653" y="717630"/>
            <a:ext cx="8912505" cy="6140369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Ill-formedness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of sentence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(6)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is due to a principle C violation because the pronominal subject of the main clause binds the subject of the embedded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clause adjoined to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vP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. </a:t>
            </a:r>
          </a:p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The sentence-final conditional clause is adjoined to a position lower than TP (the most likely candidate being the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vP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)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inducing principle C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violation.</a:t>
            </a:r>
          </a:p>
          <a:p>
            <a:endParaRPr lang="en-US" sz="2400" dirty="0" smtClean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(6)</a:t>
            </a:r>
          </a:p>
          <a:p>
            <a:pPr marL="0" indent="0">
              <a:buNone/>
            </a:pPr>
            <a:endParaRPr lang="en-US" sz="2400" dirty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0" indent="0">
              <a:buNone/>
            </a:pPr>
            <a:endParaRPr lang="en-US" sz="2400" dirty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0" indent="0">
              <a:buNone/>
            </a:pPr>
            <a:endParaRPr lang="en-US" sz="2400" dirty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endParaRPr lang="en-US" sz="2400" dirty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4108" y="3787814"/>
            <a:ext cx="8397050" cy="1268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40302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0780" y="729205"/>
            <a:ext cx="8533222" cy="5312157"/>
          </a:xfrm>
        </p:spPr>
        <p:txBody>
          <a:bodyPr>
            <a:normAutofit/>
          </a:bodyPr>
          <a:lstStyle/>
          <a:p>
            <a:pPr algn="just"/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The asymmetry observed in the behavior of sentence-initial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and sentence-final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conditional clauses:</a:t>
            </a:r>
          </a:p>
          <a:p>
            <a:pPr lvl="1" algn="just"/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It is possible to have </a:t>
            </a:r>
            <a:r>
              <a:rPr lang="en-US" sz="22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a referential expression in the 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sentence-initial conditional </a:t>
            </a:r>
            <a:r>
              <a:rPr lang="en-US" sz="22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clause </a:t>
            </a: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coreferent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en-US" sz="22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with a pronominal subject in the main 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clause. </a:t>
            </a:r>
          </a:p>
          <a:p>
            <a:pPr lvl="1" algn="just"/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It is impossible to </a:t>
            </a:r>
            <a:r>
              <a:rPr lang="en-US" sz="22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have a referential expression in the 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sentence-final </a:t>
            </a:r>
            <a:r>
              <a:rPr lang="en-US" sz="22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conditional clause </a:t>
            </a: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coreferent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en-US" sz="22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with a pronominal subject in the main clause. 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endParaRPr lang="en-US" sz="2200" dirty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lvl="1" algn="just"/>
            <a:endParaRPr lang="en-US" sz="2200" dirty="0" smtClean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just"/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Sentence-initial and sentence-final conditional clauses are merged in different positions in the derivation. </a:t>
            </a:r>
            <a:endParaRPr lang="en-US" sz="2400" dirty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408438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8182" y="578735"/>
            <a:ext cx="9201874" cy="5462628"/>
          </a:xfrm>
        </p:spPr>
        <p:txBody>
          <a:bodyPr>
            <a:normAutofit/>
          </a:bodyPr>
          <a:lstStyle/>
          <a:p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vP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deletion shows the sentence-final conditional clause is in a position lower than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NegP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, the most likely candidate being the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vP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. In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(7),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all constituents below the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NegP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, including the conditional clause are elided, leaving the subject and the head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Neg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intact. </a:t>
            </a:r>
            <a:endParaRPr lang="en-US" sz="2400" dirty="0" smtClean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0" indent="0">
              <a:buNone/>
            </a:pPr>
            <a:endParaRPr lang="en-US" dirty="0" smtClean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(7) </a:t>
            </a:r>
            <a:endParaRPr lang="en-US" dirty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endParaRPr lang="en-US" sz="2400" dirty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9205" y="2986268"/>
            <a:ext cx="9120851" cy="1549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3210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608" y="590309"/>
            <a:ext cx="8877782" cy="545105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Syntactic position of the 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sentence-final 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conditional clause:</a:t>
            </a:r>
            <a:endParaRPr lang="en-US" sz="2800" dirty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0" indent="0" algn="just">
              <a:buNone/>
            </a:pPr>
            <a:endParaRPr lang="en-US" sz="2400" dirty="0" smtClean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just"/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It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is adjoined to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the right of the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vP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. </a:t>
            </a:r>
          </a:p>
          <a:p>
            <a:pPr algn="just"/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It is compatible with Bhatt and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Pancheva’s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(2006) analysis.  </a:t>
            </a:r>
            <a:endParaRPr lang="en-US" sz="2400" dirty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0" indent="0" algn="just">
              <a:buNone/>
            </a:pPr>
            <a:endParaRPr lang="en-US" sz="2400" dirty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just"/>
            <a:endParaRPr lang="en-US" sz="2400" dirty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872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4881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Outline</a:t>
            </a:r>
            <a:endParaRPr lang="en-US" sz="4000" b="1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58411"/>
            <a:ext cx="8906504" cy="4571999"/>
          </a:xfrm>
        </p:spPr>
        <p:txBody>
          <a:bodyPr>
            <a:normAutofit/>
          </a:bodyPr>
          <a:lstStyle/>
          <a:p>
            <a:pPr algn="just"/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Provide definition of conditional propositions.</a:t>
            </a:r>
          </a:p>
          <a:p>
            <a:pPr algn="just"/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Introduce two distinct views on the structural position of the conditionals in the literature:</a:t>
            </a:r>
          </a:p>
          <a:p>
            <a:pPr lvl="1" algn="just"/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Bhatt and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Pancheva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(2006)</a:t>
            </a:r>
          </a:p>
          <a:p>
            <a:pPr lvl="1" algn="just"/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Valmala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(2009)</a:t>
            </a:r>
          </a:p>
          <a:p>
            <a:pPr algn="just"/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Introduce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sentence-initial, sentence-final and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seemingly sentence-medial conditional clauses in Persian. </a:t>
            </a:r>
          </a:p>
          <a:p>
            <a:pPr algn="just"/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Examine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Persian conditionals in order to understand how these constructions are structured, and whether or not the existing theories can account for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them.</a:t>
            </a:r>
          </a:p>
          <a:p>
            <a:pPr marL="0" indent="0" algn="just">
              <a:buNone/>
            </a:pPr>
            <a:endParaRPr lang="en-US" sz="2400" dirty="0" smtClean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just"/>
            <a:endParaRPr lang="en-US" sz="2400" dirty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161740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4481" y="972273"/>
            <a:ext cx="9016677" cy="5578998"/>
          </a:xfrm>
        </p:spPr>
        <p:txBody>
          <a:bodyPr>
            <a:noAutofit/>
          </a:bodyPr>
          <a:lstStyle/>
          <a:p>
            <a:pPr algn="just"/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O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ur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proposal for the TP and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FocP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adjunction of sentence-initial conditional clauses can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also account for:</a:t>
            </a:r>
          </a:p>
          <a:p>
            <a:pPr lvl="1" algn="just"/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The </a:t>
            </a:r>
            <a:r>
              <a:rPr lang="en-US" sz="22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grammaticality and ungrammaticality of all the sentences in which the conditional clause appears in the medial 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position. </a:t>
            </a:r>
          </a:p>
          <a:p>
            <a:pPr lvl="1" algn="just"/>
            <a:endParaRPr lang="en-US" sz="2400" dirty="0" smtClean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0" indent="0" algn="just"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(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8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)</a:t>
            </a:r>
          </a:p>
          <a:p>
            <a:pPr marL="0" indent="0" algn="just">
              <a:buNone/>
            </a:pPr>
            <a:endParaRPr lang="en-US" sz="2400" dirty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12280" y="2905245"/>
            <a:ext cx="7496054" cy="1458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51001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1331" y="567159"/>
            <a:ext cx="8900931" cy="5474203"/>
          </a:xfrm>
        </p:spPr>
        <p:txBody>
          <a:bodyPr>
            <a:normAutofit/>
          </a:bodyPr>
          <a:lstStyle/>
          <a:p>
            <a:pPr algn="just"/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T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he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sentence in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(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9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)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with two topicalized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DPs preceding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the conditional clause is also explained under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our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proposal. </a:t>
            </a:r>
            <a:endParaRPr lang="en-US" sz="2400" dirty="0" smtClean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lvl="1" algn="just"/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More </a:t>
            </a:r>
            <a:r>
              <a:rPr lang="en-US" sz="22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than one syntactic object may be 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topicalized in Persian (</a:t>
            </a: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Karimi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2005).</a:t>
            </a:r>
          </a:p>
          <a:p>
            <a:pPr algn="just"/>
            <a:endParaRPr lang="en-US" sz="2400" dirty="0" smtClean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0" indent="0" algn="just"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(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9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)</a:t>
            </a:r>
            <a:endParaRPr lang="en-US" dirty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0" indent="0">
              <a:buNone/>
            </a:pPr>
            <a:endParaRPr lang="en-US" sz="2400" dirty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5342" y="2820715"/>
            <a:ext cx="8275037" cy="1592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71328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734" y="636608"/>
            <a:ext cx="9097702" cy="5427904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The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ungrammaticality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of (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10) is due to:</a:t>
            </a:r>
          </a:p>
          <a:p>
            <a:pPr lvl="1"/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Topicalization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en-US" sz="22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of the pronominal </a:t>
            </a:r>
            <a:r>
              <a:rPr lang="en-US" sz="2200" b="1" i="1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un</a:t>
            </a:r>
            <a:r>
              <a:rPr lang="en-US" sz="22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‘he’ </a:t>
            </a:r>
            <a:r>
              <a:rPr lang="en-US" sz="22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from the main clause subject to the front of the 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sentence, places </a:t>
            </a:r>
            <a:r>
              <a:rPr lang="en-US" sz="22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it in a structural position from which it binds the 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referential expression </a:t>
            </a:r>
            <a:r>
              <a:rPr lang="en-US" sz="22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in the conditional clause, inducing principle C violation. </a:t>
            </a:r>
            <a:endParaRPr lang="en-US" sz="2200" dirty="0" smtClean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lvl="1"/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Scrambling feeds principle C in Persian (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Karimi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2005: 180). </a:t>
            </a:r>
            <a:endParaRPr lang="en-US" sz="2200" dirty="0" smtClean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 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(10)</a:t>
            </a:r>
          </a:p>
          <a:p>
            <a:pPr marL="0" indent="0">
              <a:buNone/>
            </a:pPr>
            <a:endParaRPr lang="en-US" sz="2400" dirty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2906" y="3576577"/>
            <a:ext cx="8449519" cy="1134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81826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3928" y="486137"/>
            <a:ext cx="8843059" cy="55552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Syntactic position of 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the seemingly sentence-medial 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conditional clause:</a:t>
            </a:r>
            <a:endParaRPr lang="en-US" sz="2800" dirty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0" indent="0" algn="just">
              <a:buNone/>
            </a:pPr>
            <a:endParaRPr lang="en-US" sz="2400" dirty="0" smtClean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just"/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The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merge position of the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seemingly sentence-medial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conditional clause is in no way different from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the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sentence-initial position. </a:t>
            </a:r>
            <a:endParaRPr lang="en-US" sz="2400" dirty="0" smtClean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just"/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The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relative ordering between the conditional clause and the constituents preceding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it,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is due to scrambling of syntactic constituents to the sentence-initial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position.</a:t>
            </a:r>
            <a:endParaRPr lang="en-US" sz="2400" dirty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00717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480" y="609600"/>
            <a:ext cx="8579521" cy="721488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Conclusions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8654" y="1747777"/>
            <a:ext cx="8599990" cy="4953964"/>
          </a:xfrm>
        </p:spPr>
        <p:txBody>
          <a:bodyPr>
            <a:noAutofit/>
          </a:bodyPr>
          <a:lstStyle/>
          <a:p>
            <a:pPr algn="just"/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The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adjunction-based approach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of conditionals proposed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by Bhatt and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Pancheva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(2006) best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accounted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for the data in Persian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over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the other approach advocated by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Valmala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(2009). </a:t>
            </a:r>
            <a:endParaRPr lang="en-US" sz="2400" dirty="0" smtClean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just"/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The conditional clause was argued to be an adverbial clause in Persian adjoined to the TP or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FocP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in sentence-initial position, and to the right of the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vP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in sentence-final position.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sz="2400" dirty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852740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64557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Future Research</a:t>
            </a:r>
            <a:endParaRPr lang="en-US" sz="4000" b="1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66754"/>
            <a:ext cx="8596668" cy="4664597"/>
          </a:xfrm>
        </p:spPr>
        <p:txBody>
          <a:bodyPr>
            <a:normAutofit/>
          </a:bodyPr>
          <a:lstStyle/>
          <a:p>
            <a:pPr lvl="1" algn="just"/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Why </a:t>
            </a:r>
            <a:r>
              <a:rPr lang="en-US" sz="22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left-adjunction is restricted to TP or higher projections such as </a:t>
            </a:r>
            <a:r>
              <a:rPr lang="en-US" sz="2200" dirty="0" err="1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FocP</a:t>
            </a:r>
            <a:r>
              <a:rPr lang="en-US" sz="22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whereas right-adjunction is restricted to </a:t>
            </a:r>
            <a:r>
              <a:rPr lang="en-US" sz="2200" dirty="0" err="1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vP</a:t>
            </a:r>
            <a:r>
              <a:rPr lang="en-US" sz="22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?  </a:t>
            </a:r>
          </a:p>
          <a:p>
            <a:pPr lvl="1" algn="just"/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Is there </a:t>
            </a:r>
            <a:r>
              <a:rPr lang="en-US" sz="22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syntactic differences among various kinds of conditional clauses classified in terms of syntax/semantic 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grounds?</a:t>
            </a:r>
          </a:p>
          <a:p>
            <a:pPr lvl="1" algn="just"/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Is there any </a:t>
            </a:r>
            <a:r>
              <a:rPr lang="en-US" sz="22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connectivity effects that hold relative to tense/aspect, especially with counterfactuals that may have implications for the syntactic 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analysis</a:t>
            </a:r>
            <a:r>
              <a:rPr lang="en-US" sz="22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?</a:t>
            </a:r>
            <a:endParaRPr lang="en-US" sz="2200" dirty="0" smtClean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lvl="1" algn="just"/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How does conditional clause interact </a:t>
            </a:r>
            <a:r>
              <a:rPr lang="en-US" sz="22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with 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negation? </a:t>
            </a:r>
          </a:p>
          <a:p>
            <a:pPr lvl="1" algn="just"/>
            <a:r>
              <a:rPr lang="en-US" sz="22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How phase theory can account for </a:t>
            </a:r>
            <a:r>
              <a:rPr lang="en-US" sz="220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the </a:t>
            </a:r>
            <a:r>
              <a:rPr lang="en-US" sz="220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syntactic position </a:t>
            </a:r>
            <a:r>
              <a:rPr lang="en-US" sz="22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of the conditionals?</a:t>
            </a:r>
          </a:p>
        </p:txBody>
      </p:sp>
    </p:spTree>
    <p:extLst>
      <p:ext uri="{BB962C8B-B14F-4D97-AF65-F5344CB8AC3E}">
        <p14:creationId xmlns:p14="http://schemas.microsoft.com/office/powerpoint/2010/main" val="7745731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6056" y="567159"/>
            <a:ext cx="8567946" cy="54742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4000" b="1" dirty="0" smtClean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0" indent="0" algn="ctr">
              <a:buNone/>
            </a:pPr>
            <a:endParaRPr lang="en-US" sz="4000" b="1" dirty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0" indent="0" algn="ctr">
              <a:buNone/>
            </a:pPr>
            <a:endParaRPr lang="en-US" sz="4000" b="1" dirty="0" smtClean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0" indent="0" algn="ctr">
              <a:buNone/>
            </a:pPr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Thanks for your attention!</a:t>
            </a:r>
          </a:p>
          <a:p>
            <a:pPr marL="0" indent="0" algn="ctr">
              <a:buNone/>
            </a:pPr>
            <a:r>
              <a:rPr lang="fa-IR" sz="4000" b="1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متشکرم</a:t>
            </a:r>
            <a:endParaRPr lang="en-US" sz="4000" b="1" dirty="0" smtClean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0" indent="0" algn="ctr">
              <a:buNone/>
            </a:pPr>
            <a:endParaRPr lang="en-US" sz="4000" b="1" dirty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0777483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7630" y="821803"/>
            <a:ext cx="8556372" cy="5613720"/>
          </a:xfrm>
        </p:spPr>
        <p:txBody>
          <a:bodyPr>
            <a:normAutofit/>
          </a:bodyPr>
          <a:lstStyle/>
          <a:p>
            <a:pPr algn="just"/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Conditional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clauses may be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focused.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U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nder my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analysis nothing prevents a conditional clause to be modified by </a:t>
            </a:r>
            <a:r>
              <a:rPr lang="en-US" sz="2400" b="1" i="1" dirty="0" err="1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f</a:t>
            </a: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æ</a:t>
            </a:r>
            <a:r>
              <a:rPr lang="en-US" sz="2400" b="1" i="1" dirty="0" err="1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q</a:t>
            </a: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æ</a:t>
            </a:r>
            <a:r>
              <a:rPr lang="en-US" sz="2400" b="1" i="1" dirty="0" err="1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t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as in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(6). </a:t>
            </a:r>
          </a:p>
          <a:p>
            <a:pPr algn="just"/>
            <a:endParaRPr lang="en-US" sz="2400" dirty="0" smtClean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just"/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I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t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doesn’t mean that it is base-generated in that position. Actually, it is base-generated in the adjunct position of the TP and then may optionally move to Spec of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FocP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. </a:t>
            </a:r>
          </a:p>
          <a:p>
            <a:pPr marL="0" indent="0" algn="just"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(6)</a:t>
            </a:r>
          </a:p>
          <a:p>
            <a:pPr marL="0" indent="0" algn="just">
              <a:buNone/>
            </a:pPr>
            <a:endParaRPr lang="en-US" dirty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just"/>
            <a:endParaRPr lang="en-US" sz="2400" dirty="0" smtClean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just"/>
            <a:endParaRPr lang="en-US" sz="2400" dirty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7933" y="3761772"/>
            <a:ext cx="8016539" cy="1169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240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71959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Conditional </a:t>
            </a:r>
            <a:r>
              <a:rPr lang="en-US" sz="4000" b="1" dirty="0">
                <a:latin typeface="Andalus" panose="02020603050405020304" pitchFamily="18" charset="-78"/>
                <a:cs typeface="Andalus" panose="02020603050405020304" pitchFamily="18" charset="-78"/>
              </a:rPr>
              <a:t>s</a:t>
            </a:r>
            <a:r>
              <a:rPr lang="en-US" sz="4000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tructures</a:t>
            </a:r>
            <a:endParaRPr lang="en-US" sz="4000" b="1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20457"/>
            <a:ext cx="8596668" cy="4420906"/>
          </a:xfrm>
        </p:spPr>
        <p:txBody>
          <a:bodyPr>
            <a:normAutofit/>
          </a:bodyPr>
          <a:lstStyle/>
          <a:p>
            <a:pPr algn="just"/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Conditionals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are linguistic expressions expressed by means of syntactically complex forms which consist of a conditional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clause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(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protasis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or antecedent) and a main clause (apodosis or consequent). </a:t>
            </a:r>
            <a:endParaRPr lang="en-US" sz="2400" dirty="0" smtClean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0" indent="0" algn="just">
              <a:buNone/>
            </a:pPr>
            <a:endParaRPr lang="en-US" sz="2400" dirty="0" smtClean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just"/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Conditionals involve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an adverbial clause which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makes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the occurrence of one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event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dependent on the occurrence of another (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Inchaurralde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2005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).</a:t>
            </a:r>
            <a:endParaRPr lang="en-US" sz="2400" dirty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02515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0310" y="1169043"/>
            <a:ext cx="8958804" cy="5046562"/>
          </a:xfrm>
        </p:spPr>
        <p:txBody>
          <a:bodyPr>
            <a:normAutofit/>
          </a:bodyPr>
          <a:lstStyle/>
          <a:p>
            <a:pPr algn="just"/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Conditionals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have been one of the most significant topics in the areas of semantics, pragmatics and philosophy of language, and have been studied within different approaches (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Kratzer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1986,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Kaufmann 2001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).</a:t>
            </a:r>
          </a:p>
          <a:p>
            <a:pPr algn="just"/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T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hey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have not been analyzed syntactically in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detail,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specifically in Persian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. </a:t>
            </a:r>
          </a:p>
          <a:p>
            <a:pPr marL="0" indent="0" algn="just">
              <a:buNone/>
            </a:pPr>
            <a:endParaRPr lang="en-US" sz="2400" dirty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0" indent="0" algn="just">
              <a:buNone/>
            </a:pPr>
            <a:endParaRPr lang="en-US" sz="2400" dirty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just"/>
            <a:endParaRPr lang="en-US" sz="2400" dirty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72099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906" y="609601"/>
            <a:ext cx="8715737" cy="779361"/>
          </a:xfrm>
        </p:spPr>
        <p:txBody>
          <a:bodyPr>
            <a:noAutofit/>
          </a:bodyPr>
          <a:lstStyle/>
          <a:p>
            <a:r>
              <a:rPr lang="en-US" b="1" dirty="0">
                <a:latin typeface="Andalus" panose="02020603050405020304" pitchFamily="18" charset="-78"/>
                <a:cs typeface="Andalus" panose="02020603050405020304" pitchFamily="18" charset="-78"/>
              </a:rPr>
              <a:t>S</a:t>
            </a:r>
            <a:r>
              <a:rPr lang="en-US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tructural position </a:t>
            </a:r>
            <a:r>
              <a:rPr lang="en-US" b="1" dirty="0">
                <a:latin typeface="Andalus" panose="02020603050405020304" pitchFamily="18" charset="-78"/>
                <a:cs typeface="Andalus" panose="02020603050405020304" pitchFamily="18" charset="-78"/>
              </a:rPr>
              <a:t>of conditionals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2906" y="1655180"/>
            <a:ext cx="9109276" cy="520281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Syntactically, there is a debate as to how these expressions are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constructed: </a:t>
            </a:r>
          </a:p>
          <a:p>
            <a:pPr algn="just"/>
            <a:r>
              <a:rPr lang="en-US" sz="2600" b="1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First approach due to Bhatt </a:t>
            </a:r>
            <a:r>
              <a:rPr lang="en-US" sz="2600" b="1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and </a:t>
            </a:r>
            <a:r>
              <a:rPr lang="en-US" sz="2600" b="1" dirty="0" err="1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Pancheva</a:t>
            </a:r>
            <a:r>
              <a:rPr lang="en-US" sz="2600" b="1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(2006): </a:t>
            </a:r>
            <a:endParaRPr lang="en-US" sz="2600" b="1" dirty="0" smtClean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lvl="1" indent="-342900" algn="just"/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It is an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adjunction-based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approach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(proposed as equivalent to external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merge).</a:t>
            </a:r>
          </a:p>
          <a:p>
            <a:pPr lvl="1" indent="-342900" algn="just"/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T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he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sentence-initial conditional clause in English adjoins to TP and in some cases to CP (when preceding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wh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-arguments in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questions).</a:t>
            </a:r>
          </a:p>
          <a:p>
            <a:pPr lvl="1" indent="-342900" algn="just"/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T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he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sentence-final conditional clause involves VP-adjunction to the right. </a:t>
            </a:r>
          </a:p>
          <a:p>
            <a:pPr algn="just"/>
            <a:endParaRPr lang="en-US" sz="2400" dirty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540537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8183" y="879675"/>
            <a:ext cx="8625820" cy="5161687"/>
          </a:xfrm>
        </p:spPr>
        <p:txBody>
          <a:bodyPr>
            <a:normAutofit/>
          </a:bodyPr>
          <a:lstStyle/>
          <a:p>
            <a:pPr marL="342900" lvl="1" indent="-342900" algn="just"/>
            <a:r>
              <a:rPr lang="en-US" sz="2600" b="1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Second approach due to </a:t>
            </a:r>
            <a:r>
              <a:rPr lang="en-US" sz="2600" b="1" dirty="0" err="1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Valmala</a:t>
            </a:r>
            <a:r>
              <a:rPr lang="en-US" sz="2600" b="1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en-US" sz="2600" b="1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(2009): </a:t>
            </a:r>
            <a:endParaRPr lang="en-US" sz="2600" b="1" dirty="0" smtClean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742950" lvl="2" indent="-342900" algn="just"/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Spanish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and English sentence-initial conditional clauses are in the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Spec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of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TopP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or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FocP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.</a:t>
            </a:r>
            <a:endParaRPr lang="en-US" sz="2400" dirty="0" smtClean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742950" lvl="2" indent="-342900" algn="just"/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T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he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sentence-final conditional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clauses are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in the Spec of a functional projection,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CondP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. </a:t>
            </a:r>
          </a:p>
          <a:p>
            <a:pPr marL="742950" lvl="2" indent="-342900" algn="just"/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This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analysis is based on movement (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proposed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as equivalent to internal merge) in some cases. </a:t>
            </a:r>
            <a:endParaRPr lang="en-US" sz="2400" dirty="0" smtClean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742950" lvl="2" indent="-342900" algn="just"/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The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sentence-initial conditional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clause has a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topic or focus interpretation, and it is usually derived via movement from a post verbal position to the front of the sentence. </a:t>
            </a:r>
          </a:p>
          <a:p>
            <a:pPr marL="0" indent="0" algn="just">
              <a:buNone/>
            </a:pPr>
            <a:endParaRPr lang="en-US" sz="2400" dirty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621706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906" y="609600"/>
            <a:ext cx="8591096" cy="871959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Andalus" panose="02020603050405020304" pitchFamily="18" charset="-78"/>
                <a:cs typeface="Andalus" panose="02020603050405020304" pitchFamily="18" charset="-78"/>
              </a:rPr>
              <a:t>C</a:t>
            </a:r>
            <a:r>
              <a:rPr lang="en-US" sz="4000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onditionals </a:t>
            </a:r>
            <a:r>
              <a:rPr lang="en-US" sz="4000" b="1" dirty="0">
                <a:latin typeface="Andalus" panose="02020603050405020304" pitchFamily="18" charset="-78"/>
                <a:cs typeface="Andalus" panose="02020603050405020304" pitchFamily="18" charset="-78"/>
              </a:rPr>
              <a:t>in </a:t>
            </a:r>
            <a:r>
              <a:rPr lang="en-US" sz="4000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Persian</a:t>
            </a:r>
            <a:endParaRPr lang="en-US" sz="4000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690688"/>
            <a:ext cx="8803511" cy="4860584"/>
          </a:xfrm>
        </p:spPr>
        <p:txBody>
          <a:bodyPr>
            <a:normAutofit/>
          </a:bodyPr>
          <a:lstStyle/>
          <a:p>
            <a:pPr algn="just"/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C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onditional marker: </a:t>
            </a:r>
            <a:r>
              <a:rPr lang="en-US" sz="2400" i="1" dirty="0" err="1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ægær</a:t>
            </a:r>
            <a:r>
              <a:rPr lang="en-US" sz="2400" i="1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en-US" sz="2400" i="1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‘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if’ or more informally </a:t>
            </a:r>
            <a:r>
              <a:rPr lang="en-US" sz="2400" i="1" dirty="0" err="1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æge</a:t>
            </a:r>
            <a:r>
              <a:rPr lang="en-US" sz="2400" i="1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.</a:t>
            </a:r>
          </a:p>
          <a:p>
            <a:pPr algn="just"/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Three different positions of the conditional clause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: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sentence-initial (1a), sentence-final (1b) and seemingly sentence-medial (1c):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 algn="just">
              <a:buNone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(1) </a:t>
            </a:r>
          </a:p>
          <a:p>
            <a:pPr marL="0" indent="0" algn="just">
              <a:buNone/>
            </a:pPr>
            <a:endParaRPr lang="en-US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0" indent="0">
              <a:buNone/>
            </a:pPr>
            <a:endParaRPr lang="en-US" sz="2400" dirty="0"/>
          </a:p>
          <a:p>
            <a:endParaRPr lang="en-US" sz="2400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6089" y="3483979"/>
            <a:ext cx="7164730" cy="1944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88405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8653" y="891251"/>
            <a:ext cx="8507393" cy="5285712"/>
          </a:xfrm>
        </p:spPr>
        <p:txBody>
          <a:bodyPr>
            <a:normAutofit/>
          </a:bodyPr>
          <a:lstStyle/>
          <a:p>
            <a:pPr algn="just"/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We show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that the adjunction-based approach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(proposed by Bhatt and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Pancheva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(2006)) rather than the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other approach advocated by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Valmala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(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2009) best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accounts for the data in Persian. </a:t>
            </a:r>
            <a:endParaRPr lang="en-US" sz="2400" dirty="0" smtClean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0" indent="0" algn="just">
              <a:buNone/>
            </a:pPr>
            <a:endParaRPr lang="en-US" sz="2400" dirty="0" smtClean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0" indent="0" algn="just">
              <a:buNone/>
            </a:pPr>
            <a:endParaRPr lang="en-US" sz="2400" dirty="0" smtClean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just"/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I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ndependent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syntactic properties such as the interaction of scrambling and principle C of Binding Theory, the structural position of focused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wh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-arguments, distribution of higher and lower adverbs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and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vP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deletion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provide evidence for our analysis.</a:t>
            </a:r>
          </a:p>
          <a:p>
            <a:pPr marL="0" indent="0" algn="just">
              <a:buNone/>
            </a:pPr>
            <a:endParaRPr lang="en-US" sz="2400" dirty="0" smtClean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252816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7619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Andalus" panose="02020603050405020304" pitchFamily="18" charset="-78"/>
                <a:cs typeface="Andalus" panose="02020603050405020304" pitchFamily="18" charset="-78"/>
              </a:rPr>
              <a:t>The sentence-initial conditional clause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226916"/>
            <a:ext cx="9278073" cy="5185459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T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he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movement-based analysis cannot account for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a sentence-initial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conditional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clause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containing a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referential expression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,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coindexed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with a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pronominal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in the matrix clause. </a:t>
            </a:r>
            <a:endParaRPr lang="en-US" sz="2400" dirty="0" smtClean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Taking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into account the interaction of scrambling and principle C of Binding Theory, the sentence in (2) would be predicted to be ill-formed under the movement-based analysis due to the principle C violation, contrary to facts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.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(2)</a:t>
            </a:r>
          </a:p>
          <a:p>
            <a:pPr marL="0" indent="0">
              <a:buNone/>
            </a:pPr>
            <a:endParaRPr lang="en-US" sz="2400" dirty="0" smtClean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endParaRPr lang="en-US" sz="2400" dirty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5813" y="4034675"/>
            <a:ext cx="8055980" cy="1069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57776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2722</TotalTime>
  <Words>1983</Words>
  <Application>Microsoft Office PowerPoint</Application>
  <PresentationFormat>Widescreen</PresentationFormat>
  <Paragraphs>168</Paragraphs>
  <Slides>27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4" baseType="lpstr">
      <vt:lpstr>Andalus</vt:lpstr>
      <vt:lpstr>Arial</vt:lpstr>
      <vt:lpstr>Calibri</vt:lpstr>
      <vt:lpstr>Trebuchet MS</vt:lpstr>
      <vt:lpstr>Wingdings</vt:lpstr>
      <vt:lpstr>Wingdings 3</vt:lpstr>
      <vt:lpstr>Facet</vt:lpstr>
      <vt:lpstr>A syntactic analysis of Conditionals  in Persian</vt:lpstr>
      <vt:lpstr>Outline</vt:lpstr>
      <vt:lpstr>Conditional structures</vt:lpstr>
      <vt:lpstr>PowerPoint Presentation</vt:lpstr>
      <vt:lpstr>Structural position of conditionals</vt:lpstr>
      <vt:lpstr>PowerPoint Presentation</vt:lpstr>
      <vt:lpstr>Conditionals in Persian</vt:lpstr>
      <vt:lpstr>PowerPoint Presentation</vt:lpstr>
      <vt:lpstr>The sentence-initial conditional clause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sentence-final conditional clause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Conclusions </vt:lpstr>
      <vt:lpstr>Future Research</vt:lpstr>
      <vt:lpstr>PowerPoint Presentation</vt:lpstr>
      <vt:lpstr>PowerPoint Presentation</vt:lpstr>
    </vt:vector>
  </TitlesOfParts>
  <Company>Novin Pendar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 the syntax of the event conditional clauses in Persian</dc:title>
  <dc:creator>NP</dc:creator>
  <cp:lastModifiedBy>NP</cp:lastModifiedBy>
  <cp:revision>188</cp:revision>
  <dcterms:created xsi:type="dcterms:W3CDTF">2017-03-05T17:11:36Z</dcterms:created>
  <dcterms:modified xsi:type="dcterms:W3CDTF">2017-04-27T03:40:09Z</dcterms:modified>
</cp:coreProperties>
</file>