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434" r:id="rId2"/>
    <p:sldId id="522" r:id="rId3"/>
    <p:sldId id="530" r:id="rId4"/>
    <p:sldId id="531" r:id="rId5"/>
    <p:sldId id="528" r:id="rId6"/>
    <p:sldId id="546" r:id="rId7"/>
    <p:sldId id="533" r:id="rId8"/>
    <p:sldId id="534" r:id="rId9"/>
    <p:sldId id="549" r:id="rId10"/>
    <p:sldId id="535" r:id="rId11"/>
    <p:sldId id="536" r:id="rId12"/>
    <p:sldId id="537" r:id="rId13"/>
    <p:sldId id="544" r:id="rId14"/>
    <p:sldId id="547" r:id="rId15"/>
    <p:sldId id="548" r:id="rId16"/>
    <p:sldId id="538" r:id="rId17"/>
    <p:sldId id="541" r:id="rId18"/>
    <p:sldId id="543" r:id="rId19"/>
    <p:sldId id="542" r:id="rId20"/>
    <p:sldId id="545" r:id="rId21"/>
    <p:sldId id="52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31" autoAdjust="0"/>
    <p:restoredTop sz="94660"/>
  </p:normalViewPr>
  <p:slideViewPr>
    <p:cSldViewPr>
      <p:cViewPr varScale="1">
        <p:scale>
          <a:sx n="68" d="100"/>
          <a:sy n="68" d="100"/>
        </p:scale>
        <p:origin x="4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AB386-5E0F-4149-AE31-BDFF0EA471A0}" type="datetimeFigureOut">
              <a:rPr lang="en-CA" smtClean="0"/>
              <a:t>2017-04-24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963D8-FEA0-4738-BFD5-A2AA40A535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15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695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638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18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039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388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1483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304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211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0245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754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15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298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5463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68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90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61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367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21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90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4974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89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7407-6AD9-4D1D-8EB6-4C762C8DEFB7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89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672-A7E4-4BEA-9069-6C2A1530FF0D}" type="datetime1">
              <a:rPr lang="en-CA" smtClean="0"/>
              <a:t>2017-04-24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56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EF88-D98A-4922-B2E1-95B37C6CCBAC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9779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54DC-2BC1-47A4-8230-2193F97DF149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98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8770-D7A8-4C9C-868B-5A988D2CA0D6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35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798C-78B7-43E0-AD23-DCB1907682D7}" type="datetime1">
              <a:rPr lang="en-CA" smtClean="0"/>
              <a:t>2017-04-24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59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3D7-511A-4402-8A56-03B002E86481}" type="datetime1">
              <a:rPr lang="en-CA" smtClean="0"/>
              <a:t>2017-04-24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26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95C1-0C94-4CBE-9F39-3ABBB8B6EE17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68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0704-28DA-4458-8CD2-2A9568F8323D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200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2EF9-3094-41A4-94C4-4F6A14C26AB6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33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2A6A-C11D-4E95-9555-1F2E6425D4E9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39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E00F-C603-4CA0-84AD-CBB957A2DFD0}" type="datetime1">
              <a:rPr lang="en-CA" smtClean="0"/>
              <a:t>2017-04-24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09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917B-B864-4E89-90EA-19224E95B3E4}" type="datetime1">
              <a:rPr lang="en-CA" smtClean="0"/>
              <a:t>2017-04-24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77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775-966C-440E-930B-94C862F3D2A4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72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A0CA-56A7-4E43-BD15-B648E7D3ACF2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82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009-F024-480E-853E-8B414004EBB6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21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549-037E-43E4-8ACB-46E972596F63}" type="datetime1">
              <a:rPr lang="en-CA" smtClean="0"/>
              <a:t>2017-04-24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28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BAF311-498D-4933-9E71-08BB2A56985E}" type="datetime1">
              <a:rPr lang="en-CA" smtClean="0"/>
              <a:t>2017-04-24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20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anatlas.net/index.html?module=module.taxonomy.selectMap_labell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://iranatlas.net/index.html?module=module.taxonomy.selectMap_labelled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://iranatlas.net/index.html?module=module.taxonomy.selectMa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http://iranatlas.net/index.html?module=module.taxonomy.selectMa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png"/><Relationship Id="rId7" Type="http://schemas.openxmlformats.org/officeDocument/2006/relationships/hyperlink" Target="https://carleton.ca/iran/questionnair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anatlas.net/index.html?module=module.language-distribution.kordestan" TargetMode="External"/><Relationship Id="rId5" Type="http://schemas.openxmlformats.org/officeDocument/2006/relationships/hyperlink" Target="http://iranatlas.net/index.html?module=module.atlasteam" TargetMode="External"/><Relationship Id="rId4" Type="http://schemas.openxmlformats.org/officeDocument/2006/relationships/hyperlink" Target="http://nunaliit.org/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anatlas.net/index.html?module=module.classific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492595"/>
          </a:xfrm>
        </p:spPr>
        <p:txBody>
          <a:bodyPr>
            <a:noAutofit/>
          </a:bodyPr>
          <a:lstStyle/>
          <a:p>
            <a:pPr>
              <a:spcAft>
                <a:spcPts val="4800"/>
              </a:spcAft>
            </a:pPr>
            <a:r>
              <a:rPr lang="en-CA" sz="2200" cap="small" dirty="0" smtClean="0">
                <a:solidFill>
                  <a:schemeClr val="tx1">
                    <a:lumMod val="65000"/>
                  </a:schemeClr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NACIL1, Stony Brook University, 28-30 April 2017</a:t>
            </a:r>
            <a:br>
              <a:rPr lang="en-CA" sz="2200" cap="small" dirty="0" smtClean="0">
                <a:solidFill>
                  <a:schemeClr val="tx1">
                    <a:lumMod val="65000"/>
                  </a:schemeClr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CA" sz="800" cap="small" dirty="0" smtClean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CA" sz="800" cap="small" dirty="0" smtClean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CA" sz="3200" cap="small" dirty="0" smtClean="0">
                <a:solidFill>
                  <a:schemeClr val="tx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a t</a:t>
            </a:r>
            <a:r>
              <a:rPr lang="en-CA" sz="3200" cap="small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hree-dimensional approach </a:t>
            </a:r>
            <a:br>
              <a:rPr lang="en-CA" sz="3200" cap="small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CA" sz="3200" cap="small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to classification </a:t>
            </a:r>
            <a:r>
              <a:rPr lang="en-CA" sz="3200" cap="smal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of Iran’s Languages</a:t>
            </a:r>
            <a:endParaRPr lang="fr-FR" sz="3200" i="1" cap="small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5597794"/>
            <a:ext cx="8640960" cy="99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en-CA" sz="22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Erik Anonby</a:t>
            </a:r>
          </a:p>
          <a:p>
            <a:pPr>
              <a:spcAft>
                <a:spcPts val="1200"/>
              </a:spcAft>
            </a:pPr>
            <a:r>
              <a:rPr lang="en-CA" sz="2200" dirty="0" smtClean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Carleton University &amp;</a:t>
            </a:r>
            <a:r>
              <a:rPr lang="en-CA" sz="2200" dirty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CA" sz="2200" dirty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CA" sz="2200" dirty="0" err="1" smtClean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Universität</a:t>
            </a:r>
            <a:r>
              <a:rPr lang="en-CA" sz="2200" dirty="0" smtClean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Bamberg</a:t>
            </a:r>
          </a:p>
        </p:txBody>
      </p:sp>
      <p:pic>
        <p:nvPicPr>
          <p:cNvPr id="1026" name="Picture 2" descr="http://newsroom.carleton.ca/logos/CarletonWide_K_1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75809"/>
            <a:ext cx="1944216" cy="766948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 descr="C:\Users\Erik\Documents\Carleton\Recherches et carriere\Atlas\Atlas team and team meetings\Atlas project header 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 bwMode="auto">
          <a:xfrm>
            <a:off x="-324544" y="2027721"/>
            <a:ext cx="9468544" cy="2769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http://academicpositions.eu/uploads/2013/08/University-of-Bamber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3604"/>
            <a:ext cx="1477899" cy="14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1628800"/>
            <a:ext cx="835292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Inventory of language varieties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Traditional tree structure as a working classification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Backgrounding assessments of “language” vs. “dialect”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From 2D to 3D models of language classification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Differentiation and visualization of links between varieties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ALI classification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33530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1628800"/>
            <a:ext cx="835292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Inventory of language varieties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Traditional tree structure as a working classification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Backgrounding assessments of “language” vs. “dialect”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From 2D to 3D models of language classification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Differentiation and visualization of links between varieties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ALI classification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7678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1628800"/>
            <a:ext cx="835292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CA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2D models of classification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372187" y="615026"/>
            <a:ext cx="7265201" cy="1919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914443"/>
            <a:ext cx="3590661" cy="2250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623266"/>
            <a:ext cx="3607362" cy="2124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928" y="2916723"/>
            <a:ext cx="2963922" cy="32485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440" y="1671683"/>
            <a:ext cx="106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bg2"/>
                </a:solidFill>
              </a:rPr>
              <a:t>TREE</a:t>
            </a:r>
            <a:endParaRPr lang="en-CA" sz="28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6674" y="3889826"/>
            <a:ext cx="1260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bg2"/>
                </a:solidFill>
              </a:rPr>
              <a:t>WAVE</a:t>
            </a:r>
            <a:endParaRPr lang="en-CA" sz="28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3391" y="4171727"/>
            <a:ext cx="1690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bg2"/>
                </a:solidFill>
              </a:rPr>
              <a:t>WAVE (2)</a:t>
            </a:r>
          </a:p>
          <a:p>
            <a:r>
              <a:rPr lang="en-CA" sz="1600" b="1" dirty="0" smtClean="0">
                <a:solidFill>
                  <a:schemeClr val="bg2"/>
                </a:solidFill>
              </a:rPr>
              <a:t>“</a:t>
            </a:r>
            <a:r>
              <a:rPr lang="en-CA" sz="1600" b="1" dirty="0" err="1" smtClean="0">
                <a:solidFill>
                  <a:schemeClr val="bg2"/>
                </a:solidFill>
              </a:rPr>
              <a:t>NeighborNet</a:t>
            </a:r>
            <a:r>
              <a:rPr lang="en-CA" sz="1600" b="1" dirty="0" smtClean="0">
                <a:solidFill>
                  <a:schemeClr val="bg2"/>
                </a:solidFill>
              </a:rPr>
              <a:t>”</a:t>
            </a:r>
            <a:endParaRPr lang="en-CA" sz="16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45086" y="5207328"/>
            <a:ext cx="1919402" cy="9579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7209391" y="5301208"/>
            <a:ext cx="1628247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2800" b="1" dirty="0" smtClean="0">
                <a:solidFill>
                  <a:schemeClr val="bg2"/>
                </a:solidFill>
              </a:rPr>
              <a:t>WAVE (3)</a:t>
            </a:r>
          </a:p>
          <a:p>
            <a:pPr algn="ctr"/>
            <a:r>
              <a:rPr lang="en-CA" sz="1600" b="1" dirty="0" smtClean="0">
                <a:solidFill>
                  <a:schemeClr val="bg2"/>
                </a:solidFill>
              </a:rPr>
              <a:t>“</a:t>
            </a:r>
            <a:r>
              <a:rPr lang="en-CA" sz="1600" b="1" dirty="0" err="1" smtClean="0">
                <a:solidFill>
                  <a:schemeClr val="bg2"/>
                </a:solidFill>
              </a:rPr>
              <a:t>Glottometic</a:t>
            </a:r>
            <a:r>
              <a:rPr lang="en-CA" sz="1600" b="1" dirty="0" smtClean="0">
                <a:solidFill>
                  <a:schemeClr val="bg2"/>
                </a:solidFill>
              </a:rPr>
              <a:t> diagram”</a:t>
            </a:r>
            <a:endParaRPr lang="en-CA" sz="1600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4655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(Fran</a:t>
            </a:r>
            <a:r>
              <a:rPr lang="fr-FR" dirty="0" err="1" smtClean="0"/>
              <a:t>çois</a:t>
            </a:r>
            <a:r>
              <a:rPr lang="fr-FR" dirty="0" smtClean="0"/>
              <a:t> 2014)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653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1628800"/>
            <a:ext cx="835292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Inventory of language varieties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Traditional tree structure as a working classification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Backgrounding assessments of “language” vs. “dialect”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From 2D to 3D models of language classification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Differentiation and visualization of links between varieties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ALI classification research process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827" y="5756919"/>
            <a:ext cx="83529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900" dirty="0" smtClean="0">
                <a:hlinkClick r:id="rId4"/>
              </a:rPr>
              <a:t>http</a:t>
            </a:r>
            <a:r>
              <a:rPr lang="en-CA" sz="1900" dirty="0">
                <a:hlinkClick r:id="rId4"/>
              </a:rPr>
              <a:t>://iranatlas.net/index.html?module=module.taxonomy.selectMap_labelled</a:t>
            </a:r>
            <a:r>
              <a:rPr lang="en-CA" sz="1900" dirty="0" smtClean="0">
                <a:hlinkClick r:id="rId4"/>
              </a:rPr>
              <a:t>#</a:t>
            </a:r>
            <a:r>
              <a:rPr lang="en-CA" sz="1900" dirty="0" smtClean="0"/>
              <a:t>  </a:t>
            </a: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18038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58"/>
            <a:ext cx="9232271" cy="69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28"/>
            <a:ext cx="7346775" cy="68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1628800"/>
            <a:ext cx="835292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Inventory of language varieties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Traditional tree structure as a working classification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Backgrounding assessments of “language” vs. “dialect”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From 2D to 3D models of language classification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Differentiation and visualization of links between varieties</a:t>
            </a:r>
          </a:p>
          <a:p>
            <a:pPr marL="857256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Relation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through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genealogical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inheritance</a:t>
            </a:r>
            <a:endParaRPr lang="fr-FR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857256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Structural relation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through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contact</a:t>
            </a:r>
          </a:p>
          <a:p>
            <a:pPr marL="857256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Relation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through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ethnic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identification</a:t>
            </a:r>
            <a:endParaRPr lang="en-CA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ALI classification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16330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3006244"/>
            <a:ext cx="8352928" cy="2943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cf. 2D tree structure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CA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32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3D language relation web:</a:t>
            </a:r>
          </a:p>
          <a:p>
            <a:r>
              <a:rPr lang="en-CA" sz="32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1. Relation through genealogical inheritance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279" t="19484" r="38931" b="20469"/>
          <a:stretch/>
        </p:blipFill>
        <p:spPr>
          <a:xfrm>
            <a:off x="558306" y="3501008"/>
            <a:ext cx="3739694" cy="2304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710" y="1996638"/>
            <a:ext cx="83529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900" dirty="0">
                <a:hlinkClick r:id="rId5"/>
              </a:rPr>
              <a:t>http://iranatlas.net/index.html?module=module.taxonomy.selectMap_labelled</a:t>
            </a:r>
            <a:r>
              <a:rPr lang="en-CA" sz="1900" dirty="0" smtClean="0">
                <a:hlinkClick r:id="rId5"/>
              </a:rPr>
              <a:t>#</a:t>
            </a:r>
            <a:r>
              <a:rPr lang="en-CA" sz="1900" dirty="0" smtClean="0"/>
              <a:t> </a:t>
            </a:r>
            <a:endParaRPr lang="en-CA" sz="1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9574"/>
            <a:ext cx="3559376" cy="29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2060848"/>
            <a:ext cx="8352928" cy="388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Case study: </a:t>
            </a:r>
            <a:r>
              <a:rPr lang="en-CA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Tabaroid</a:t>
            </a: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(Borjian 2013, p.c. 2014; Stilo p.c. 2014)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32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3D language relation web:</a:t>
            </a:r>
          </a:p>
          <a:p>
            <a:r>
              <a:rPr lang="fr-FR" sz="3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2. Structural relation </a:t>
            </a:r>
            <a:r>
              <a:rPr lang="fr-FR" sz="32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through</a:t>
            </a:r>
            <a:r>
              <a:rPr lang="fr-FR" sz="3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contact</a:t>
            </a:r>
            <a:endParaRPr lang="en-CA" sz="3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492896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200" dirty="0">
                <a:hlinkClick r:id="rId4"/>
              </a:rPr>
              <a:t>http://</a:t>
            </a:r>
            <a:r>
              <a:rPr lang="en-CA" sz="2200" dirty="0" smtClean="0">
                <a:hlinkClick r:id="rId4"/>
              </a:rPr>
              <a:t>iranatlas.net/index.html?module=module.taxonomy.selectMap</a:t>
            </a:r>
            <a:r>
              <a:rPr lang="en-CA" sz="2200" dirty="0" smtClean="0"/>
              <a:t> </a:t>
            </a:r>
            <a:endParaRPr lang="en-CA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89755"/>
            <a:ext cx="2710113" cy="20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2060848"/>
            <a:ext cx="8352928" cy="388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err="1">
                <a:latin typeface="Gisha" panose="020B0502040204020203" pitchFamily="34" charset="-79"/>
                <a:cs typeface="Gisha" panose="020B0502040204020203" pitchFamily="34" charset="-79"/>
              </a:rPr>
              <a:t>Rarely</a:t>
            </a:r>
            <a:r>
              <a:rPr lang="fr-FR" sz="22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>
                <a:latin typeface="Gisha" panose="020B0502040204020203" pitchFamily="34" charset="-79"/>
                <a:cs typeface="Gisha" panose="020B0502040204020203" pitchFamily="34" charset="-79"/>
              </a:rPr>
              <a:t>acknowledged</a:t>
            </a:r>
            <a:r>
              <a:rPr lang="fr-FR" sz="22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>
                <a:latin typeface="Gisha" panose="020B0502040204020203" pitchFamily="34" charset="-79"/>
                <a:cs typeface="Gisha" panose="020B0502040204020203" pitchFamily="34" charset="-79"/>
              </a:rPr>
              <a:t>explicitly</a:t>
            </a:r>
            <a:r>
              <a:rPr lang="fr-FR" sz="2200" dirty="0">
                <a:latin typeface="Gisha" panose="020B0502040204020203" pitchFamily="34" charset="-79"/>
                <a:cs typeface="Gisha" panose="020B0502040204020203" pitchFamily="34" charset="-79"/>
              </a:rPr>
              <a:t> in the </a:t>
            </a:r>
            <a:r>
              <a:rPr lang="fr-FR" sz="2200" dirty="0" err="1">
                <a:latin typeface="Gisha" panose="020B0502040204020203" pitchFamily="34" charset="-79"/>
                <a:cs typeface="Gisha" panose="020B0502040204020203" pitchFamily="34" charset="-79"/>
              </a:rPr>
              <a:t>linguistic</a:t>
            </a:r>
            <a:r>
              <a:rPr lang="fr-FR" sz="22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>
                <a:latin typeface="Gisha" panose="020B0502040204020203" pitchFamily="34" charset="-79"/>
                <a:cs typeface="Gisha" panose="020B0502040204020203" pitchFamily="34" charset="-79"/>
              </a:rPr>
              <a:t>literature</a:t>
            </a:r>
            <a:endParaRPr lang="en-CA" sz="2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Varies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greatly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between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social groups and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even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individuals</a:t>
            </a:r>
            <a:endParaRPr lang="fr-FR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err="1">
                <a:latin typeface="Gisha" panose="020B0502040204020203" pitchFamily="34" charset="-79"/>
                <a:cs typeface="Gisha" panose="020B0502040204020203" pitchFamily="34" charset="-79"/>
              </a:rPr>
              <a:t>Linguists</a:t>
            </a:r>
            <a:r>
              <a:rPr lang="fr-FR" sz="22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>
                <a:latin typeface="Gisha" panose="020B0502040204020203" pitchFamily="34" charset="-79"/>
                <a:cs typeface="Gisha" panose="020B0502040204020203" pitchFamily="34" charset="-79"/>
              </a:rPr>
              <a:t>try</a:t>
            </a:r>
            <a:r>
              <a:rPr lang="fr-FR" sz="2200" dirty="0">
                <a:latin typeface="Gisha" panose="020B0502040204020203" pitchFamily="34" charset="-79"/>
                <a:cs typeface="Gisha" panose="020B0502040204020203" pitchFamily="34" charset="-79"/>
              </a:rPr>
              <a:t> to use 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“objective”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measures</a:t>
            </a:r>
            <a:endParaRPr lang="fr-FR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However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,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ethnicity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is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a </a:t>
            </a:r>
            <a:r>
              <a:rPr lang="fr-FR" sz="2200" dirty="0">
                <a:latin typeface="Gisha" panose="020B0502040204020203" pitchFamily="34" charset="-79"/>
                <a:cs typeface="Gisha" panose="020B0502040204020203" pitchFamily="34" charset="-79"/>
              </a:rPr>
              <a:t>persistent </a:t>
            </a:r>
            <a:r>
              <a:rPr lang="fr-FR" sz="2200" dirty="0" err="1">
                <a:latin typeface="Gisha" panose="020B0502040204020203" pitchFamily="34" charset="-79"/>
                <a:cs typeface="Gisha" panose="020B0502040204020203" pitchFamily="34" charset="-79"/>
              </a:rPr>
              <a:t>determining</a:t>
            </a:r>
            <a:r>
              <a:rPr lang="fr-FR" sz="2200" dirty="0">
                <a:latin typeface="Gisha" panose="020B0502040204020203" pitchFamily="34" charset="-79"/>
                <a:cs typeface="Gisha" panose="020B0502040204020203" pitchFamily="34" charset="-79"/>
              </a:rPr>
              <a:t> factor in </a:t>
            </a:r>
            <a:r>
              <a:rPr lang="fr-FR" sz="2200" dirty="0" err="1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sz="2200" dirty="0">
                <a:latin typeface="Gisha" panose="020B0502040204020203" pitchFamily="34" charset="-79"/>
                <a:cs typeface="Gisha" panose="020B0502040204020203" pitchFamily="34" charset="-79"/>
              </a:rPr>
              <a:t> classification, </a:t>
            </a:r>
            <a:r>
              <a:rPr lang="fr-FR" sz="2200" dirty="0" err="1">
                <a:latin typeface="Gisha" panose="020B0502040204020203" pitchFamily="34" charset="-79"/>
                <a:cs typeface="Gisha" panose="020B0502040204020203" pitchFamily="34" charset="-79"/>
              </a:rPr>
              <a:t>even</a:t>
            </a:r>
            <a:r>
              <a:rPr lang="fr-FR" sz="22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>
                <a:latin typeface="Gisha" panose="020B0502040204020203" pitchFamily="34" charset="-79"/>
                <a:cs typeface="Gisha" panose="020B0502040204020203" pitchFamily="34" charset="-79"/>
              </a:rPr>
              <a:t>among</a:t>
            </a:r>
            <a:r>
              <a:rPr lang="fr-FR" sz="22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linguists</a:t>
            </a:r>
            <a:endParaRPr lang="fr-FR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Assessments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based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on social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considerations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need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to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be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made explicit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Case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study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: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Laki</a:t>
            </a:r>
            <a:endParaRPr lang="fr-FR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32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3D language relation web:</a:t>
            </a:r>
          </a:p>
          <a:p>
            <a:r>
              <a:rPr lang="fr-FR" sz="3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3. Relation </a:t>
            </a:r>
            <a:r>
              <a:rPr lang="fr-FR" sz="32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through</a:t>
            </a:r>
            <a:r>
              <a:rPr lang="fr-FR" sz="3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ethnic</a:t>
            </a:r>
            <a:r>
              <a:rPr lang="fr-FR" sz="3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identification</a:t>
            </a:r>
            <a:endParaRPr lang="en-CA" sz="3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10" y="5518392"/>
            <a:ext cx="5815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200" dirty="0">
                <a:hlinkClick r:id="rId4"/>
              </a:rPr>
              <a:t>http://</a:t>
            </a:r>
            <a:r>
              <a:rPr lang="en-CA" sz="2200" dirty="0" smtClean="0">
                <a:hlinkClick r:id="rId4"/>
              </a:rPr>
              <a:t>iranatlas.net/index.html?module=module.taxonomy.selectMap</a:t>
            </a:r>
            <a:r>
              <a:rPr lang="en-CA" sz="2200" dirty="0" smtClean="0"/>
              <a:t> </a:t>
            </a:r>
            <a:endParaRPr lang="en-CA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91954"/>
            <a:ext cx="2177406" cy="21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1628800"/>
            <a:ext cx="835292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Language atlases approach language mapping from two directions: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Distribution of language varieties in space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An account of linguistic forms associated with these </a:t>
            </a: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varieties</a:t>
            </a:r>
            <a:endParaRPr lang="en-CA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Introduction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3" y="3140968"/>
            <a:ext cx="2966183" cy="2769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055" y="5857527"/>
            <a:ext cx="2772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Irancarto</a:t>
            </a:r>
            <a:r>
              <a:rPr lang="fr-FR" sz="1400" dirty="0" smtClean="0"/>
              <a:t> (</a:t>
            </a:r>
            <a:r>
              <a:rPr lang="fr-FR" sz="1400" dirty="0" err="1" smtClean="0"/>
              <a:t>Hourcade</a:t>
            </a:r>
            <a:r>
              <a:rPr lang="fr-FR" sz="1400" dirty="0" smtClean="0"/>
              <a:t> et al. 2012)</a:t>
            </a:r>
            <a:endParaRPr lang="en-C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44218" y="5858108"/>
            <a:ext cx="476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 err="1" smtClean="0"/>
              <a:t>Sprachatlas</a:t>
            </a:r>
            <a:r>
              <a:rPr lang="en-CA" sz="1400" i="1" dirty="0" smtClean="0"/>
              <a:t> </a:t>
            </a:r>
            <a:r>
              <a:rPr lang="en-CA" sz="1400" i="1" dirty="0"/>
              <a:t>der </a:t>
            </a:r>
            <a:r>
              <a:rPr lang="en-CA" sz="1400" i="1" dirty="0" err="1"/>
              <a:t>deutschen</a:t>
            </a:r>
            <a:r>
              <a:rPr lang="en-CA" sz="1400" i="1" dirty="0"/>
              <a:t> </a:t>
            </a:r>
            <a:r>
              <a:rPr lang="en-CA" sz="1400" i="1" dirty="0" err="1" smtClean="0"/>
              <a:t>Schweiz</a:t>
            </a:r>
            <a:r>
              <a:rPr lang="en-CA" sz="1400" i="1" dirty="0" smtClean="0"/>
              <a:t> </a:t>
            </a:r>
          </a:p>
          <a:p>
            <a:r>
              <a:rPr lang="en-CA" sz="1400" dirty="0" smtClean="0"/>
              <a:t>(Baumgartner et al. 1962-1997)</a:t>
            </a:r>
            <a:endParaRPr lang="en-CA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2600" r="30032" b="-1"/>
          <a:stretch/>
        </p:blipFill>
        <p:spPr>
          <a:xfrm>
            <a:off x="4423103" y="3140968"/>
            <a:ext cx="2957209" cy="27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1628800"/>
            <a:ext cx="811973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A three-dimensional model addresses …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Non-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linear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ordering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of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varieties</a:t>
            </a:r>
            <a:endParaRPr lang="fr-FR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Transitional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or mixed nature of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some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varieties</a:t>
            </a:r>
            <a:endParaRPr lang="fr-FR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Persistence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of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socially-based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factors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in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determining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relations</a:t>
            </a:r>
            <a:endParaRPr lang="en-CA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Applications and prospects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Consistency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in data management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Makes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assumptions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about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relations explicit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err="1">
                <a:latin typeface="Gisha" panose="020B0502040204020203" pitchFamily="34" charset="-79"/>
                <a:cs typeface="Gisha" panose="020B0502040204020203" pitchFamily="34" charset="-79"/>
              </a:rPr>
              <a:t>D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ynamic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relation of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relation 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web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with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distribution and 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data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maps</a:t>
            </a:r>
            <a:endParaRPr lang="fr-FR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Effects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of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individual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and group taxonomies 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on the 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structure of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language</a:t>
            </a:r>
            <a:r>
              <a:rPr lang="fr-FR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fr-FR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maps</a:t>
            </a:r>
            <a:endParaRPr lang="fr-FR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Conclusion</a:t>
            </a:r>
            <a:endParaRPr lang="en-CA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Summary and reflection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 descr="View Quicklink: Language Classif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236099"/>
            <a:ext cx="3419872" cy="26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4625"/>
            <a:ext cx="8784976" cy="1636610"/>
          </a:xfrm>
        </p:spPr>
        <p:txBody>
          <a:bodyPr>
            <a:noAutofit/>
          </a:bodyPr>
          <a:lstStyle/>
          <a:p>
            <a:pPr>
              <a:spcAft>
                <a:spcPts val="4800"/>
              </a:spcAft>
            </a:pPr>
            <a:endParaRPr lang="fr-FR" sz="3200" i="1" cap="small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Picture 5" descr="C:\Users\Erik\Documents\Carleton\Recherches et carriere\Atlas\Atlas team and team meetings\Atlas project header 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 bwMode="auto">
          <a:xfrm>
            <a:off x="-324544" y="1955713"/>
            <a:ext cx="9468544" cy="2769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21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2276872"/>
            <a:ext cx="835292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History of efforts for an atlas of Iran’s languages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Important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maps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: </a:t>
            </a:r>
            <a:r>
              <a:rPr lang="fr-FR" sz="22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Atlas </a:t>
            </a:r>
            <a:r>
              <a:rPr lang="fr-FR" sz="2200" i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Narodov</a:t>
            </a:r>
            <a:r>
              <a:rPr lang="fr-FR" sz="22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 Mira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, </a:t>
            </a:r>
            <a:r>
              <a:rPr lang="fr-FR" sz="22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TAVO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,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Izady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, </a:t>
            </a:r>
            <a:r>
              <a:rPr lang="fr-FR" sz="2200" i="1" dirty="0" smtClean="0">
                <a:latin typeface="Gisha" panose="020B0502040204020203" pitchFamily="34" charset="-79"/>
                <a:cs typeface="Gisha" panose="020B0502040204020203" pitchFamily="34" charset="-79"/>
              </a:rPr>
              <a:t>Irancarto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, …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Reasons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for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lack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 of </a:t>
            </a:r>
            <a:r>
              <a:rPr lang="fr-FR" sz="2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progress</a:t>
            </a:r>
            <a:r>
              <a:rPr lang="fr-FR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  <a:endParaRPr lang="en-CA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Complex language situation </a:t>
            </a:r>
            <a:endParaRPr lang="en-CA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Fragmentary documentation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L</a:t>
            </a: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ogistical </a:t>
            </a: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problems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Shortcomings </a:t>
            </a: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in research </a:t>
            </a: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design</a:t>
            </a:r>
            <a:endParaRPr lang="en-CA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U</a:t>
            </a: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npublished </a:t>
            </a: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results </a:t>
            </a:r>
            <a:endParaRPr lang="en-CA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Lack </a:t>
            </a: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of </a:t>
            </a: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consensus on listing </a:t>
            </a: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and classification of </a:t>
            </a: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languages</a:t>
            </a:r>
            <a:endParaRPr lang="en-CA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Language mapping </a:t>
            </a:r>
          </a:p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 atlases of Iran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69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2276872"/>
            <a:ext cx="8352928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200" dirty="0">
                <a:latin typeface="Gisha" panose="020B0502040204020203" pitchFamily="34" charset="-79"/>
                <a:cs typeface="Gisha" panose="020B0502040204020203" pitchFamily="34" charset="-79"/>
              </a:rPr>
              <a:t>P</a:t>
            </a:r>
            <a:r>
              <a:rPr lang="en-CA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lanning and progress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Open-source Nunaliit </a:t>
            </a: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Atlas Framework </a:t>
            </a:r>
          </a:p>
          <a:p>
            <a:pPr marL="457207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	</a:t>
            </a: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  <a:hlinkClick r:id="rId4"/>
              </a:rPr>
              <a:t>http://nunaliit.org</a:t>
            </a: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 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Research team </a:t>
            </a:r>
          </a:p>
          <a:p>
            <a:pPr marL="457207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	</a:t>
            </a: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  <a:hlinkClick r:id="rId5"/>
              </a:rPr>
              <a:t>http://iranatlas.net/index.html?module=module.atlasteam</a:t>
            </a: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Province-level language distribution maps </a:t>
            </a:r>
          </a:p>
          <a:p>
            <a:pPr marL="914416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1800" dirty="0">
                <a:latin typeface="Gisha" panose="020B0502040204020203" pitchFamily="34" charset="-79"/>
                <a:cs typeface="Gisha" panose="020B0502040204020203" pitchFamily="34" charset="-79"/>
                <a:hlinkClick r:id="rId6"/>
              </a:rPr>
              <a:t>http://</a:t>
            </a:r>
            <a:r>
              <a:rPr lang="en-CA" sz="1800" dirty="0" smtClean="0">
                <a:latin typeface="Gisha" panose="020B0502040204020203" pitchFamily="34" charset="-79"/>
                <a:cs typeface="Gisha" panose="020B0502040204020203" pitchFamily="34" charset="-79"/>
                <a:hlinkClick r:id="rId6"/>
              </a:rPr>
              <a:t>iranatlas.net/index.html?module=module.language-distribution.kordestan</a:t>
            </a:r>
            <a:r>
              <a:rPr lang="en-CA" sz="1800" dirty="0" smtClean="0">
                <a:latin typeface="Gisha" panose="020B0502040204020203" pitchFamily="34" charset="-79"/>
                <a:cs typeface="Gisha" panose="020B0502040204020203" pitchFamily="34" charset="-79"/>
              </a:rPr>
              <a:t> 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Atlas questionnaire </a:t>
            </a:r>
          </a:p>
          <a:p>
            <a:pPr marL="457207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	</a:t>
            </a: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  <a:hlinkClick r:id="rId7"/>
              </a:rPr>
              <a:t>https</a:t>
            </a:r>
            <a:r>
              <a:rPr lang="en-CA" dirty="0">
                <a:latin typeface="Gisha" panose="020B0502040204020203" pitchFamily="34" charset="-79"/>
                <a:cs typeface="Gisha" panose="020B0502040204020203" pitchFamily="34" charset="-79"/>
                <a:hlinkClick r:id="rId7"/>
              </a:rPr>
              <a:t>://</a:t>
            </a: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  <a:hlinkClick r:id="rId7"/>
              </a:rPr>
              <a:t>carleton.ca/iran/questionnaires</a:t>
            </a:r>
            <a:endParaRPr lang="en-CA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dirty="0" smtClean="0">
                <a:latin typeface="Gisha" panose="020B0502040204020203" pitchFamily="34" charset="-79"/>
                <a:cs typeface="Gisha" panose="020B0502040204020203" pitchFamily="34" charset="-79"/>
              </a:rPr>
              <a:t>Language classification … 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</a:t>
            </a:r>
            <a:r>
              <a:rPr lang="en-CA" i="1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Atlas of the Languages of Iran </a:t>
            </a:r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(ALI) research programme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" name="Picture 9" descr="C:\Users\Erik\Documents\Carleton\Recherches et carriere\Atlas\Atlas team and team meetings\Atlas project header 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 bwMode="auto">
          <a:xfrm>
            <a:off x="-219702" y="2204864"/>
            <a:ext cx="9468544" cy="2769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8530" t="13579" r="6102" b="7673"/>
          <a:stretch/>
        </p:blipFill>
        <p:spPr>
          <a:xfrm>
            <a:off x="539552" y="3429000"/>
            <a:ext cx="8064897" cy="41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84710" y="68397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Research process</a:t>
            </a:r>
            <a:endParaRPr lang="en-CA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2594" r="23435" b="4721"/>
          <a:stretch/>
        </p:blipFill>
        <p:spPr>
          <a:xfrm>
            <a:off x="-36512" y="-33252"/>
            <a:ext cx="11294895" cy="69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ALI classification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22122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1628800"/>
            <a:ext cx="835292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Inventory of language varieties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Traditional tree structure as a working classification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Backgrounding assessments of “language” vs. “dialect”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From 2D to 3D models of language classification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Differentiation and visualization of links between varieties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ALI classification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2906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710" y="1628800"/>
            <a:ext cx="835292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Inventory of language varieties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Traditional tree structure as a working classification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Backgrounding assessments of “language” vs. “dialect”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From 2D to 3D models of language classification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Differentiation and visualization of links between varieties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79486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ALI classification research 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484710" y="5518393"/>
            <a:ext cx="81197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200" dirty="0">
                <a:hlinkClick r:id="rId4"/>
              </a:rPr>
              <a:t>http://</a:t>
            </a:r>
            <a:r>
              <a:rPr lang="en-CA" sz="2200" dirty="0" smtClean="0">
                <a:hlinkClick r:id="rId4"/>
              </a:rPr>
              <a:t>iranatlas.net/index.html?module=module.classification</a:t>
            </a:r>
            <a:r>
              <a:rPr lang="en-CA" sz="2200" dirty="0" smtClean="0"/>
              <a:t> 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0964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891481"/>
            <a:ext cx="14856901" cy="83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36225</TotalTime>
  <Words>616</Words>
  <Application>Microsoft Office PowerPoint</Application>
  <PresentationFormat>On-screen Show (4:3)</PresentationFormat>
  <Paragraphs>132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Gisha</vt:lpstr>
      <vt:lpstr>Wingdings</vt:lpstr>
      <vt:lpstr>Wingdings 3</vt:lpstr>
      <vt:lpstr>Ion</vt:lpstr>
      <vt:lpstr>NACIL1, Stony Brook University, 28-30 April 2017  a three-dimensional approach  to classification of Iran’s Languages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Erik</cp:lastModifiedBy>
  <cp:revision>499</cp:revision>
  <dcterms:created xsi:type="dcterms:W3CDTF">2011-12-14T19:07:14Z</dcterms:created>
  <dcterms:modified xsi:type="dcterms:W3CDTF">2017-04-24T14:48:07Z</dcterms:modified>
</cp:coreProperties>
</file>