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8" r:id="rId4"/>
    <p:sldId id="259" r:id="rId5"/>
    <p:sldId id="262" r:id="rId6"/>
    <p:sldId id="263" r:id="rId7"/>
    <p:sldId id="264" r:id="rId8"/>
    <p:sldId id="291" r:id="rId9"/>
    <p:sldId id="292" r:id="rId10"/>
    <p:sldId id="267" r:id="rId11"/>
    <p:sldId id="265" r:id="rId12"/>
    <p:sldId id="261" r:id="rId13"/>
    <p:sldId id="257" r:id="rId14"/>
    <p:sldId id="260" r:id="rId15"/>
    <p:sldId id="278" r:id="rId16"/>
    <p:sldId id="281" r:id="rId17"/>
    <p:sldId id="280" r:id="rId18"/>
    <p:sldId id="282" r:id="rId19"/>
    <p:sldId id="284" r:id="rId20"/>
    <p:sldId id="285" r:id="rId21"/>
    <p:sldId id="287" r:id="rId22"/>
    <p:sldId id="288" r:id="rId23"/>
    <p:sldId id="286" r:id="rId24"/>
    <p:sldId id="266" r:id="rId25"/>
    <p:sldId id="289" r:id="rId26"/>
    <p:sldId id="290" r:id="rId27"/>
    <p:sldId id="268" r:id="rId28"/>
    <p:sldId id="269" r:id="rId29"/>
    <p:sldId id="270" r:id="rId30"/>
    <p:sldId id="271" r:id="rId31"/>
    <p:sldId id="272" r:id="rId32"/>
    <p:sldId id="273" r:id="rId33"/>
    <p:sldId id="277" r:id="rId34"/>
    <p:sldId id="274" r:id="rId35"/>
    <p:sldId id="275" r:id="rId36"/>
    <p:sldId id="2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8747-F3D8-4158-A5C4-FE1405C88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DC5862-9F00-41CE-8CB0-0B4ACC3C8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BCB4F-3B8C-4CDC-B9F9-352A8FB5142F}"/>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5" name="Footer Placeholder 4">
            <a:extLst>
              <a:ext uri="{FF2B5EF4-FFF2-40B4-BE49-F238E27FC236}">
                <a16:creationId xmlns:a16="http://schemas.microsoft.com/office/drawing/2014/main" id="{32FF9B98-9361-4A1D-8148-FC5A9046D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DD74E-D9CE-4D1A-A58E-D25573F5DA07}"/>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289134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E832-F89C-4606-87F4-849E5D29B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0FDD57-CDA6-4E82-ACE7-F7E338699A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8781D-6879-4AB8-8F71-5B45B88B7BB8}"/>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5" name="Footer Placeholder 4">
            <a:extLst>
              <a:ext uri="{FF2B5EF4-FFF2-40B4-BE49-F238E27FC236}">
                <a16:creationId xmlns:a16="http://schemas.microsoft.com/office/drawing/2014/main" id="{EE21086F-900A-4199-A2C1-F1073EC79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BC562-2D59-49E2-98E3-364CA016BA0D}"/>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109265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C39F03-2FF0-4D2F-B051-93C9639D65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CA24F-5041-4D1A-A244-ACB19FE761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6CB23-FA49-48C2-B831-1192D1C4A1CD}"/>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5" name="Footer Placeholder 4">
            <a:extLst>
              <a:ext uri="{FF2B5EF4-FFF2-40B4-BE49-F238E27FC236}">
                <a16:creationId xmlns:a16="http://schemas.microsoft.com/office/drawing/2014/main" id="{BEFC52E3-593B-4BA4-80BD-520A95832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BD056-D2A8-4712-BFCE-7818FEE24BAB}"/>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348231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4C71-2DE1-47BF-A04E-BC22D733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D3F2A-0450-44B4-AEE9-8C8EC282EA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A40D0-4F5B-4D8C-BBEE-D8FC29D1EAA0}"/>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5" name="Footer Placeholder 4">
            <a:extLst>
              <a:ext uri="{FF2B5EF4-FFF2-40B4-BE49-F238E27FC236}">
                <a16:creationId xmlns:a16="http://schemas.microsoft.com/office/drawing/2014/main" id="{E93B7992-1D9F-47EE-831B-C367BF89D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F899E-D71B-4A70-B2EC-E866AC3D2764}"/>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185038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1229-CB0D-46CC-8A6C-74E663A2E2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D2847-E1D5-4D92-95C5-2E74ED482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1E2503-CE4E-4E37-9462-06BB3D84DEA1}"/>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5" name="Footer Placeholder 4">
            <a:extLst>
              <a:ext uri="{FF2B5EF4-FFF2-40B4-BE49-F238E27FC236}">
                <a16:creationId xmlns:a16="http://schemas.microsoft.com/office/drawing/2014/main" id="{2D6EF515-2357-4E5E-9E9A-9FE383C71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73CC9-D4E8-4F66-BDC0-24C510702C12}"/>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428292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825A-0D05-4D49-9930-3ED2D1D231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9A9A3-E4C1-4C2A-8BF3-17C8B26B1A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993136-E355-4DB9-BB7E-D53C4E27EC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7D649-3314-4184-A7A6-B6084485C138}"/>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6" name="Footer Placeholder 5">
            <a:extLst>
              <a:ext uri="{FF2B5EF4-FFF2-40B4-BE49-F238E27FC236}">
                <a16:creationId xmlns:a16="http://schemas.microsoft.com/office/drawing/2014/main" id="{B4C058F9-7C7C-44A0-9B55-232FBE472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AB071-7ACC-4E6B-A63A-7142F5A58203}"/>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406337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6F90-661B-481E-890D-4E25AFCD68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0DAB69-6EE1-4690-8EF7-98AF455D9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6D680A-ADEA-4254-A528-6F61A1A51D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C1446C-1FE0-484F-A861-D914BFE64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E8017A-F177-4163-A1C3-FF9FEE3F97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04E24-ACCC-4AB2-86FC-77EAEA9B0C50}"/>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8" name="Footer Placeholder 7">
            <a:extLst>
              <a:ext uri="{FF2B5EF4-FFF2-40B4-BE49-F238E27FC236}">
                <a16:creationId xmlns:a16="http://schemas.microsoft.com/office/drawing/2014/main" id="{651F811C-C889-4896-9378-26666ECF5B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63C0D-469C-4C46-9226-86F42C4856C3}"/>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310308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D3B4-31F5-4875-9AAC-FDA6A21976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3A2DEB-159D-4CE5-8FB3-15D014835D6A}"/>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4" name="Footer Placeholder 3">
            <a:extLst>
              <a:ext uri="{FF2B5EF4-FFF2-40B4-BE49-F238E27FC236}">
                <a16:creationId xmlns:a16="http://schemas.microsoft.com/office/drawing/2014/main" id="{90B872A7-BFA3-4CC2-833B-34D69EB698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404C8F-D34D-4685-96E0-86D09E4578EE}"/>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126534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E0DCF8-A82A-42C7-A222-FD89DE2EDD50}"/>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3" name="Footer Placeholder 2">
            <a:extLst>
              <a:ext uri="{FF2B5EF4-FFF2-40B4-BE49-F238E27FC236}">
                <a16:creationId xmlns:a16="http://schemas.microsoft.com/office/drawing/2014/main" id="{E8475990-735B-42D4-8671-F0BD3F356F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BA483E-B2A8-4194-ABD4-F9B478C2DBD6}"/>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137230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53BF-B396-4BCB-9182-0327D7230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84A49-55DF-45E6-A242-513FD2A96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76F181-969B-452E-BE6E-8FFC63575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FDD40C-0758-43E5-8F73-E53D452D474E}"/>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6" name="Footer Placeholder 5">
            <a:extLst>
              <a:ext uri="{FF2B5EF4-FFF2-40B4-BE49-F238E27FC236}">
                <a16:creationId xmlns:a16="http://schemas.microsoft.com/office/drawing/2014/main" id="{02FE6CB1-1B33-4F54-9E53-563CE4FD0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4D673-9A1E-4501-9080-AC05AEC40AE8}"/>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321941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9454-68ED-45B9-A0E6-0AA6E652D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650DC6-AF5E-4CFC-9BE9-D8F1A182C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862D7F-733E-4596-8025-D65DB3C71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A9E000-7DE0-47E4-A9F7-78F90B87248B}"/>
              </a:ext>
            </a:extLst>
          </p:cNvPr>
          <p:cNvSpPr>
            <a:spLocks noGrp="1"/>
          </p:cNvSpPr>
          <p:nvPr>
            <p:ph type="dt" sz="half" idx="10"/>
          </p:nvPr>
        </p:nvSpPr>
        <p:spPr/>
        <p:txBody>
          <a:bodyPr/>
          <a:lstStyle/>
          <a:p>
            <a:fld id="{197D9092-95EA-4B0B-9192-3BFF04423889}" type="datetimeFigureOut">
              <a:rPr lang="en-US" smtClean="0"/>
              <a:t>5/21/2023</a:t>
            </a:fld>
            <a:endParaRPr lang="en-US"/>
          </a:p>
        </p:txBody>
      </p:sp>
      <p:sp>
        <p:nvSpPr>
          <p:cNvPr id="6" name="Footer Placeholder 5">
            <a:extLst>
              <a:ext uri="{FF2B5EF4-FFF2-40B4-BE49-F238E27FC236}">
                <a16:creationId xmlns:a16="http://schemas.microsoft.com/office/drawing/2014/main" id="{E339DCBD-44D1-4156-A009-BBA94D514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A7666-4FF8-4170-84E0-EBB9FB0A3A5F}"/>
              </a:ext>
            </a:extLst>
          </p:cNvPr>
          <p:cNvSpPr>
            <a:spLocks noGrp="1"/>
          </p:cNvSpPr>
          <p:nvPr>
            <p:ph type="sldNum" sz="quarter" idx="12"/>
          </p:nvPr>
        </p:nvSpPr>
        <p:spPr/>
        <p:txBody>
          <a:bodyPr/>
          <a:lstStyle/>
          <a:p>
            <a:fld id="{415E01FF-2142-485A-9851-3A4415697D02}" type="slidenum">
              <a:rPr lang="en-US" smtClean="0"/>
              <a:t>‹#›</a:t>
            </a:fld>
            <a:endParaRPr lang="en-US"/>
          </a:p>
        </p:txBody>
      </p:sp>
    </p:spTree>
    <p:extLst>
      <p:ext uri="{BB962C8B-B14F-4D97-AF65-F5344CB8AC3E}">
        <p14:creationId xmlns:p14="http://schemas.microsoft.com/office/powerpoint/2010/main" val="2687079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5E862-0A39-4C9C-999F-929071DE4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BCDB42-5173-48F4-983D-A7BDCC1E0B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BC10A-8A96-48C9-81D8-20F1CB998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D9092-95EA-4B0B-9192-3BFF04423889}" type="datetimeFigureOut">
              <a:rPr lang="en-US" smtClean="0"/>
              <a:t>5/21/2023</a:t>
            </a:fld>
            <a:endParaRPr lang="en-US"/>
          </a:p>
        </p:txBody>
      </p:sp>
      <p:sp>
        <p:nvSpPr>
          <p:cNvPr id="5" name="Footer Placeholder 4">
            <a:extLst>
              <a:ext uri="{FF2B5EF4-FFF2-40B4-BE49-F238E27FC236}">
                <a16:creationId xmlns:a16="http://schemas.microsoft.com/office/drawing/2014/main" id="{1862E6F0-F483-408A-A6C5-3298EDF32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6DA795-8216-480D-856E-3023D2C38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E01FF-2142-485A-9851-3A4415697D02}" type="slidenum">
              <a:rPr lang="en-US" smtClean="0"/>
              <a:t>‹#›</a:t>
            </a:fld>
            <a:endParaRPr lang="en-US"/>
          </a:p>
        </p:txBody>
      </p:sp>
    </p:spTree>
    <p:extLst>
      <p:ext uri="{BB962C8B-B14F-4D97-AF65-F5344CB8AC3E}">
        <p14:creationId xmlns:p14="http://schemas.microsoft.com/office/powerpoint/2010/main" val="3725771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62B0-70EA-4809-9A3D-6EB495A73ADF}"/>
              </a:ext>
            </a:extLst>
          </p:cNvPr>
          <p:cNvSpPr>
            <a:spLocks noGrp="1"/>
          </p:cNvSpPr>
          <p:nvPr>
            <p:ph type="title"/>
          </p:nvPr>
        </p:nvSpPr>
        <p:spPr>
          <a:xfrm>
            <a:off x="3197582" y="246619"/>
            <a:ext cx="3836013" cy="362123"/>
          </a:xfrm>
        </p:spPr>
        <p:txBody>
          <a:bodyPr>
            <a:noAutofit/>
          </a:bodyPr>
          <a:lstStyle/>
          <a:p>
            <a:pPr algn="ctr"/>
            <a:r>
              <a:rPr lang="en-US" sz="2000" b="1" dirty="0"/>
              <a:t>PLOTLVP – GETTING STARTED</a:t>
            </a:r>
          </a:p>
        </p:txBody>
      </p:sp>
      <p:sp>
        <p:nvSpPr>
          <p:cNvPr id="7" name="Content Placeholder 6">
            <a:extLst>
              <a:ext uri="{FF2B5EF4-FFF2-40B4-BE49-F238E27FC236}">
                <a16:creationId xmlns:a16="http://schemas.microsoft.com/office/drawing/2014/main" id="{423AFF5A-5A7A-47FD-B458-6CA422DA840B}"/>
              </a:ext>
            </a:extLst>
          </p:cNvPr>
          <p:cNvSpPr>
            <a:spLocks noGrp="1"/>
          </p:cNvSpPr>
          <p:nvPr>
            <p:ph sz="half" idx="2"/>
          </p:nvPr>
        </p:nvSpPr>
        <p:spPr>
          <a:xfrm>
            <a:off x="-1050125" y="2089146"/>
            <a:ext cx="4838199" cy="2211977"/>
          </a:xfrm>
        </p:spPr>
        <p:txBody>
          <a:bodyPr/>
          <a:lstStyle/>
          <a:p>
            <a:pPr marL="0" indent="0">
              <a:buNone/>
            </a:pPr>
            <a:endParaRPr lang="en-US" dirty="0"/>
          </a:p>
          <a:p>
            <a:endParaRPr lang="en-US" dirty="0"/>
          </a:p>
        </p:txBody>
      </p:sp>
      <p:sp>
        <p:nvSpPr>
          <p:cNvPr id="11" name="Title 1">
            <a:extLst>
              <a:ext uri="{FF2B5EF4-FFF2-40B4-BE49-F238E27FC236}">
                <a16:creationId xmlns:a16="http://schemas.microsoft.com/office/drawing/2014/main" id="{8B6A90EA-B8A9-472F-BB2D-3AC2262FD48C}"/>
              </a:ext>
            </a:extLst>
          </p:cNvPr>
          <p:cNvSpPr txBox="1">
            <a:spLocks/>
          </p:cNvSpPr>
          <p:nvPr/>
        </p:nvSpPr>
        <p:spPr>
          <a:xfrm>
            <a:off x="1368975" y="689453"/>
            <a:ext cx="2326725" cy="3621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Create a Shortcut</a:t>
            </a:r>
          </a:p>
        </p:txBody>
      </p:sp>
      <p:sp>
        <p:nvSpPr>
          <p:cNvPr id="14" name="Text Placeholder 3">
            <a:extLst>
              <a:ext uri="{FF2B5EF4-FFF2-40B4-BE49-F238E27FC236}">
                <a16:creationId xmlns:a16="http://schemas.microsoft.com/office/drawing/2014/main" id="{3A0B0BCC-58F3-4E49-8380-231E5BCDD67C}"/>
              </a:ext>
            </a:extLst>
          </p:cNvPr>
          <p:cNvSpPr txBox="1">
            <a:spLocks/>
          </p:cNvSpPr>
          <p:nvPr/>
        </p:nvSpPr>
        <p:spPr>
          <a:xfrm>
            <a:off x="539343" y="1084823"/>
            <a:ext cx="5215732" cy="161185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Right Click on </a:t>
            </a:r>
            <a:r>
              <a:rPr lang="en-US" sz="2000" i="1" dirty="0"/>
              <a:t>Plotlvp.exe </a:t>
            </a:r>
            <a:r>
              <a:rPr lang="en-US" sz="2000" dirty="0"/>
              <a:t>and select create shortcut</a:t>
            </a:r>
          </a:p>
          <a:p>
            <a:r>
              <a:rPr lang="en-US" sz="2000" dirty="0"/>
              <a:t>Right Click on the shortcut and select properties</a:t>
            </a:r>
          </a:p>
          <a:p>
            <a:r>
              <a:rPr lang="en-US" sz="2000" dirty="0"/>
              <a:t>In </a:t>
            </a:r>
            <a:r>
              <a:rPr lang="en-US" sz="2000" b="1" dirty="0"/>
              <a:t>Target:</a:t>
            </a:r>
            <a:r>
              <a:rPr lang="en-US" sz="2000" dirty="0"/>
              <a:t> field set size of plot85 text window.</a:t>
            </a:r>
          </a:p>
          <a:p>
            <a:pPr marL="0" indent="0">
              <a:buNone/>
            </a:pPr>
            <a:r>
              <a:rPr lang="en-US" sz="2000" dirty="0"/>
              <a:t>     ex: 800 rows by 120 columns</a:t>
            </a:r>
          </a:p>
          <a:p>
            <a:r>
              <a:rPr lang="en-US" sz="2000" dirty="0"/>
              <a:t>In </a:t>
            </a:r>
            <a:r>
              <a:rPr lang="en-US" sz="2000" b="1" dirty="0"/>
              <a:t>Start in: </a:t>
            </a:r>
            <a:r>
              <a:rPr lang="en-US" sz="2000" dirty="0"/>
              <a:t>select a directory to become the current working directory. Especially useful if running Auto GPLS by Directory</a:t>
            </a:r>
          </a:p>
        </p:txBody>
      </p:sp>
      <p:sp>
        <p:nvSpPr>
          <p:cNvPr id="4" name="TextBox 3">
            <a:extLst>
              <a:ext uri="{FF2B5EF4-FFF2-40B4-BE49-F238E27FC236}">
                <a16:creationId xmlns:a16="http://schemas.microsoft.com/office/drawing/2014/main" id="{7B3C82D4-DF01-4E3B-BA9F-48C83ADAA264}"/>
              </a:ext>
            </a:extLst>
          </p:cNvPr>
          <p:cNvSpPr txBox="1"/>
          <p:nvPr/>
        </p:nvSpPr>
        <p:spPr>
          <a:xfrm>
            <a:off x="6436926" y="670459"/>
            <a:ext cx="4520338" cy="400110"/>
          </a:xfrm>
          <a:prstGeom prst="rect">
            <a:avLst/>
          </a:prstGeom>
          <a:noFill/>
        </p:spPr>
        <p:txBody>
          <a:bodyPr wrap="square" rtlCol="0">
            <a:spAutoFit/>
          </a:bodyPr>
          <a:lstStyle/>
          <a:p>
            <a:r>
              <a:rPr lang="en-US" dirty="0"/>
              <a:t>Define </a:t>
            </a:r>
            <a:r>
              <a:rPr lang="en-US" sz="2000" dirty="0"/>
              <a:t>Environment</a:t>
            </a:r>
            <a:r>
              <a:rPr lang="en-US" dirty="0"/>
              <a:t> Variable for grfont.dat</a:t>
            </a:r>
          </a:p>
        </p:txBody>
      </p:sp>
      <p:sp>
        <p:nvSpPr>
          <p:cNvPr id="5" name="TextBox 4">
            <a:extLst>
              <a:ext uri="{FF2B5EF4-FFF2-40B4-BE49-F238E27FC236}">
                <a16:creationId xmlns:a16="http://schemas.microsoft.com/office/drawing/2014/main" id="{A1DDBAD5-EF8A-4670-A428-5E89F447D30C}"/>
              </a:ext>
            </a:extLst>
          </p:cNvPr>
          <p:cNvSpPr txBox="1"/>
          <p:nvPr/>
        </p:nvSpPr>
        <p:spPr>
          <a:xfrm>
            <a:off x="6095998" y="1084823"/>
            <a:ext cx="5886451" cy="307777"/>
          </a:xfrm>
          <a:prstGeom prst="rect">
            <a:avLst/>
          </a:prstGeom>
          <a:noFill/>
        </p:spPr>
        <p:txBody>
          <a:bodyPr wrap="square" rtlCol="0">
            <a:spAutoFit/>
          </a:bodyPr>
          <a:lstStyle/>
          <a:p>
            <a:r>
              <a:rPr lang="en-US" sz="1400" dirty="0"/>
              <a:t>Control Panel </a:t>
            </a:r>
            <a:r>
              <a:rPr lang="en-US" sz="1400" dirty="0">
                <a:sym typeface="Wingdings" panose="05000000000000000000" pitchFamily="2" charset="2"/>
              </a:rPr>
              <a:t> System Advanced System </a:t>
            </a:r>
            <a:r>
              <a:rPr lang="en-US" sz="1400" dirty="0" err="1">
                <a:sym typeface="Wingdings" panose="05000000000000000000" pitchFamily="2" charset="2"/>
              </a:rPr>
              <a:t>SettingsEnvironment</a:t>
            </a:r>
            <a:r>
              <a:rPr lang="en-US" sz="1400" dirty="0">
                <a:sym typeface="Wingdings" panose="05000000000000000000" pitchFamily="2" charset="2"/>
              </a:rPr>
              <a:t> Variables</a:t>
            </a:r>
            <a:endParaRPr lang="en-US" sz="1400" dirty="0"/>
          </a:p>
        </p:txBody>
      </p:sp>
      <p:pic>
        <p:nvPicPr>
          <p:cNvPr id="16" name="Picture 15">
            <a:extLst>
              <a:ext uri="{FF2B5EF4-FFF2-40B4-BE49-F238E27FC236}">
                <a16:creationId xmlns:a16="http://schemas.microsoft.com/office/drawing/2014/main" id="{612AFFD8-31BB-4F76-AEFB-B10348F20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926" y="1442762"/>
            <a:ext cx="4717461" cy="4583577"/>
          </a:xfrm>
          <a:prstGeom prst="rect">
            <a:avLst/>
          </a:prstGeom>
        </p:spPr>
      </p:pic>
      <p:pic>
        <p:nvPicPr>
          <p:cNvPr id="6" name="Picture 5">
            <a:extLst>
              <a:ext uri="{FF2B5EF4-FFF2-40B4-BE49-F238E27FC236}">
                <a16:creationId xmlns:a16="http://schemas.microsoft.com/office/drawing/2014/main" id="{30A33987-2789-4465-95E4-25DC36576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613" y="2725675"/>
            <a:ext cx="4319939" cy="3817621"/>
          </a:xfrm>
          <a:prstGeom prst="rect">
            <a:avLst/>
          </a:prstGeom>
        </p:spPr>
      </p:pic>
    </p:spTree>
    <p:extLst>
      <p:ext uri="{BB962C8B-B14F-4D97-AF65-F5344CB8AC3E}">
        <p14:creationId xmlns:p14="http://schemas.microsoft.com/office/powerpoint/2010/main" val="379057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23897D-9BC2-47C8-950E-D29FB753BD8F}"/>
              </a:ext>
            </a:extLst>
          </p:cNvPr>
          <p:cNvSpPr txBox="1"/>
          <p:nvPr/>
        </p:nvSpPr>
        <p:spPr>
          <a:xfrm>
            <a:off x="3529414" y="572569"/>
            <a:ext cx="4324171" cy="523220"/>
          </a:xfrm>
          <a:prstGeom prst="rect">
            <a:avLst/>
          </a:prstGeom>
          <a:noFill/>
        </p:spPr>
        <p:txBody>
          <a:bodyPr wrap="square" rtlCol="0">
            <a:spAutoFit/>
          </a:bodyPr>
          <a:lstStyle/>
          <a:p>
            <a:r>
              <a:rPr lang="en-US" sz="2800" b="1" dirty="0"/>
              <a:t>GPLS </a:t>
            </a:r>
            <a:r>
              <a:rPr lang="en-US" sz="2000" b="1" dirty="0"/>
              <a:t>G</a:t>
            </a:r>
            <a:r>
              <a:rPr lang="en-US" sz="2000" dirty="0"/>
              <a:t>eneral </a:t>
            </a:r>
            <a:r>
              <a:rPr lang="en-US" sz="2000" b="1" dirty="0"/>
              <a:t>P</a:t>
            </a:r>
            <a:r>
              <a:rPr lang="en-US" sz="2000" dirty="0"/>
              <a:t>urpose </a:t>
            </a:r>
            <a:r>
              <a:rPr lang="en-US" sz="2000" b="1" dirty="0"/>
              <a:t>L</a:t>
            </a:r>
            <a:r>
              <a:rPr lang="en-US" sz="2000" dirty="0"/>
              <a:t>east </a:t>
            </a:r>
            <a:r>
              <a:rPr lang="en-US" sz="2000" b="1" dirty="0"/>
              <a:t>S</a:t>
            </a:r>
            <a:r>
              <a:rPr lang="en-US" sz="2000" dirty="0"/>
              <a:t>quares</a:t>
            </a:r>
          </a:p>
        </p:txBody>
      </p:sp>
      <p:sp>
        <p:nvSpPr>
          <p:cNvPr id="4" name="TextBox 3">
            <a:extLst>
              <a:ext uri="{FF2B5EF4-FFF2-40B4-BE49-F238E27FC236}">
                <a16:creationId xmlns:a16="http://schemas.microsoft.com/office/drawing/2014/main" id="{A0CB8FA3-F6D1-49B8-87A6-7DC90ADD497F}"/>
              </a:ext>
            </a:extLst>
          </p:cNvPr>
          <p:cNvSpPr txBox="1"/>
          <p:nvPr/>
        </p:nvSpPr>
        <p:spPr>
          <a:xfrm>
            <a:off x="503296" y="4172015"/>
            <a:ext cx="7735096" cy="2246769"/>
          </a:xfrm>
          <a:prstGeom prst="rect">
            <a:avLst/>
          </a:prstGeom>
          <a:noFill/>
        </p:spPr>
        <p:txBody>
          <a:bodyPr wrap="square" rtlCol="0">
            <a:spAutoFit/>
          </a:bodyPr>
          <a:lstStyle/>
          <a:p>
            <a:r>
              <a:rPr lang="en-US" sz="1400" dirty="0"/>
              <a:t>Step 2. Read a data file.</a:t>
            </a:r>
          </a:p>
          <a:p>
            <a:r>
              <a:rPr lang="en-US" sz="1400" dirty="0"/>
              <a:t>Step 3. Read and plot a JCPDS file. Not required but recommended to capture HKLs.</a:t>
            </a:r>
          </a:p>
          <a:p>
            <a:r>
              <a:rPr lang="en-US" sz="1400" dirty="0"/>
              <a:t>Step 4. Optionally select multiple detectors from GPLS General Setup</a:t>
            </a:r>
          </a:p>
          <a:p>
            <a:r>
              <a:rPr lang="en-US" sz="1400" dirty="0"/>
              <a:t>Step 5. Select a region of data with . . /</a:t>
            </a:r>
          </a:p>
          <a:p>
            <a:r>
              <a:rPr lang="en-US" sz="1400" dirty="0"/>
              <a:t>Step 6. Follow the on screen directions. If you did step 3, remember to point to the peak with the appropriate number to capture the </a:t>
            </a:r>
            <a:r>
              <a:rPr lang="en-US" sz="1400" dirty="0" err="1"/>
              <a:t>hkl</a:t>
            </a:r>
            <a:r>
              <a:rPr lang="en-US" sz="1400" dirty="0"/>
              <a:t> indices.</a:t>
            </a:r>
          </a:p>
          <a:p>
            <a:endParaRPr lang="en-US" sz="1400" dirty="0"/>
          </a:p>
          <a:p>
            <a:r>
              <a:rPr lang="en-US" sz="1400" dirty="0"/>
              <a:t>Note:  If you want to sum the data from multiple detectors then select Sum detector-fast or</a:t>
            </a:r>
          </a:p>
          <a:p>
            <a:r>
              <a:rPr lang="en-US" sz="1400" dirty="0"/>
              <a:t>              Sum detector-slow. This needs to be done before reading the datafile.  Fast just sums channel</a:t>
            </a:r>
          </a:p>
          <a:p>
            <a:r>
              <a:rPr lang="en-US" sz="1400" dirty="0"/>
              <a:t>               by channel. Slow sums by energy to match the energy from detector 1.</a:t>
            </a:r>
          </a:p>
        </p:txBody>
      </p:sp>
      <p:sp>
        <p:nvSpPr>
          <p:cNvPr id="5" name="TextBox 4">
            <a:extLst>
              <a:ext uri="{FF2B5EF4-FFF2-40B4-BE49-F238E27FC236}">
                <a16:creationId xmlns:a16="http://schemas.microsoft.com/office/drawing/2014/main" id="{B33E5F45-22C1-4DC1-B109-75F7D7140F62}"/>
              </a:ext>
            </a:extLst>
          </p:cNvPr>
          <p:cNvSpPr txBox="1"/>
          <p:nvPr/>
        </p:nvSpPr>
        <p:spPr>
          <a:xfrm>
            <a:off x="1145136" y="1213503"/>
            <a:ext cx="5076202" cy="307777"/>
          </a:xfrm>
          <a:prstGeom prst="rect">
            <a:avLst/>
          </a:prstGeom>
          <a:noFill/>
        </p:spPr>
        <p:txBody>
          <a:bodyPr wrap="square" rtlCol="0">
            <a:spAutoFit/>
          </a:bodyPr>
          <a:lstStyle/>
          <a:p>
            <a:r>
              <a:rPr lang="en-US" sz="1400" dirty="0"/>
              <a:t>Step 1. Select the general refinement parameters</a:t>
            </a:r>
          </a:p>
        </p:txBody>
      </p:sp>
      <p:pic>
        <p:nvPicPr>
          <p:cNvPr id="7" name="Picture 6">
            <a:extLst>
              <a:ext uri="{FF2B5EF4-FFF2-40B4-BE49-F238E27FC236}">
                <a16:creationId xmlns:a16="http://schemas.microsoft.com/office/drawing/2014/main" id="{99A590C8-B04E-4935-9173-03CC37468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960" y="1638994"/>
            <a:ext cx="2034552" cy="2288746"/>
          </a:xfrm>
          <a:prstGeom prst="rect">
            <a:avLst/>
          </a:prstGeom>
        </p:spPr>
      </p:pic>
      <p:sp>
        <p:nvSpPr>
          <p:cNvPr id="8" name="TextBox 7">
            <a:extLst>
              <a:ext uri="{FF2B5EF4-FFF2-40B4-BE49-F238E27FC236}">
                <a16:creationId xmlns:a16="http://schemas.microsoft.com/office/drawing/2014/main" id="{43C5EAF7-B114-42C9-88C6-93962638FD09}"/>
              </a:ext>
            </a:extLst>
          </p:cNvPr>
          <p:cNvSpPr txBox="1"/>
          <p:nvPr/>
        </p:nvSpPr>
        <p:spPr>
          <a:xfrm>
            <a:off x="3555051" y="1828562"/>
            <a:ext cx="6298252" cy="1600438"/>
          </a:xfrm>
          <a:prstGeom prst="rect">
            <a:avLst/>
          </a:prstGeom>
          <a:noFill/>
        </p:spPr>
        <p:txBody>
          <a:bodyPr wrap="square" rtlCol="0">
            <a:spAutoFit/>
          </a:bodyPr>
          <a:lstStyle/>
          <a:p>
            <a:r>
              <a:rPr lang="en-US" sz="1400" dirty="0"/>
              <a:t>5 Cycles is generally sufficient.</a:t>
            </a:r>
          </a:p>
          <a:p>
            <a:r>
              <a:rPr lang="en-US" sz="1400" dirty="0"/>
              <a:t>Set the number of peaks to fit. If the number of peaks will be different in different ranges you can select 0 and then use ‘q’ for peak position after selecting the peaks. Not recommended when creating a template file.</a:t>
            </a:r>
          </a:p>
          <a:p>
            <a:r>
              <a:rPr lang="en-US" sz="1400" dirty="0"/>
              <a:t>If a JCPDS reference file is active select peak position with the peak number from the reference file to tag ‘</a:t>
            </a:r>
            <a:r>
              <a:rPr lang="en-US" sz="1400" dirty="0" err="1"/>
              <a:t>hkl’s</a:t>
            </a:r>
            <a:r>
              <a:rPr lang="en-US" sz="1400" dirty="0"/>
              <a:t>.</a:t>
            </a:r>
          </a:p>
          <a:p>
            <a:r>
              <a:rPr lang="en-US" sz="1400" dirty="0"/>
              <a:t>If fitting multiple peaks you can refine a single peak width or individual peak widths.</a:t>
            </a:r>
          </a:p>
        </p:txBody>
      </p:sp>
      <p:pic>
        <p:nvPicPr>
          <p:cNvPr id="10" name="Picture 9">
            <a:extLst>
              <a:ext uri="{FF2B5EF4-FFF2-40B4-BE49-F238E27FC236}">
                <a16:creationId xmlns:a16="http://schemas.microsoft.com/office/drawing/2014/main" id="{5CAAF29C-2D2B-4E6D-AEBB-B1EF6D63C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647" y="4172015"/>
            <a:ext cx="2915057" cy="1448002"/>
          </a:xfrm>
          <a:prstGeom prst="rect">
            <a:avLst/>
          </a:prstGeom>
        </p:spPr>
      </p:pic>
      <p:cxnSp>
        <p:nvCxnSpPr>
          <p:cNvPr id="12" name="Straight Arrow Connector 11">
            <a:extLst>
              <a:ext uri="{FF2B5EF4-FFF2-40B4-BE49-F238E27FC236}">
                <a16:creationId xmlns:a16="http://schemas.microsoft.com/office/drawing/2014/main" id="{79776F64-6B7D-416B-88ED-F443397C9E65}"/>
              </a:ext>
            </a:extLst>
          </p:cNvPr>
          <p:cNvCxnSpPr>
            <a:cxnSpLocks/>
          </p:cNvCxnSpPr>
          <p:nvPr/>
        </p:nvCxnSpPr>
        <p:spPr>
          <a:xfrm>
            <a:off x="7853585" y="4786997"/>
            <a:ext cx="9200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24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26AA-F27A-4732-B562-9D3CC8D7F050}"/>
              </a:ext>
            </a:extLst>
          </p:cNvPr>
          <p:cNvSpPr>
            <a:spLocks noGrp="1"/>
          </p:cNvSpPr>
          <p:nvPr>
            <p:ph type="title"/>
          </p:nvPr>
        </p:nvSpPr>
        <p:spPr>
          <a:xfrm>
            <a:off x="838200" y="365126"/>
            <a:ext cx="10515600" cy="848378"/>
          </a:xfrm>
        </p:spPr>
        <p:txBody>
          <a:bodyPr>
            <a:normAutofit/>
          </a:bodyPr>
          <a:lstStyle/>
          <a:p>
            <a:pPr algn="ctr"/>
            <a:r>
              <a:rPr lang="en-US" sz="2400" b="1" dirty="0" err="1"/>
              <a:t>PlotLVP</a:t>
            </a:r>
            <a:r>
              <a:rPr lang="en-US" sz="2400" b="1" dirty="0"/>
              <a:t> </a:t>
            </a:r>
            <a:br>
              <a:rPr lang="en-US" sz="2400" dirty="0"/>
            </a:br>
            <a:r>
              <a:rPr lang="en-US" sz="2400" dirty="0"/>
              <a:t> Plot window Hot Keys</a:t>
            </a:r>
          </a:p>
        </p:txBody>
      </p:sp>
      <p:sp>
        <p:nvSpPr>
          <p:cNvPr id="4" name="TextBox 3">
            <a:extLst>
              <a:ext uri="{FF2B5EF4-FFF2-40B4-BE49-F238E27FC236}">
                <a16:creationId xmlns:a16="http://schemas.microsoft.com/office/drawing/2014/main" id="{434EB79E-17F1-4F14-80DE-125A0CF68379}"/>
              </a:ext>
            </a:extLst>
          </p:cNvPr>
          <p:cNvSpPr txBox="1"/>
          <p:nvPr/>
        </p:nvSpPr>
        <p:spPr>
          <a:xfrm>
            <a:off x="273465" y="1213504"/>
            <a:ext cx="11810287" cy="5355312"/>
          </a:xfrm>
          <a:prstGeom prst="rect">
            <a:avLst/>
          </a:prstGeom>
          <a:noFill/>
        </p:spPr>
        <p:txBody>
          <a:bodyPr wrap="square" rtlCol="0">
            <a:spAutoFit/>
          </a:bodyPr>
          <a:lstStyle/>
          <a:p>
            <a:r>
              <a:rPr lang="en-US" dirty="0"/>
              <a:t>      When the plot window is active:</a:t>
            </a:r>
          </a:p>
          <a:p>
            <a:pPr marL="285750" indent="-285750">
              <a:buFont typeface="Arial" panose="020B0604020202020204" pitchFamily="34" charset="0"/>
              <a:buChar char="•"/>
            </a:pPr>
            <a:r>
              <a:rPr lang="en-US" dirty="0"/>
              <a:t>Pressing any key will display the character at the cursor position and print channel number, intensity, energy, d-spacing</a:t>
            </a:r>
          </a:p>
          <a:p>
            <a:pPr marL="285750" indent="-285750">
              <a:buFont typeface="Arial" panose="020B0604020202020204" pitchFamily="34" charset="0"/>
              <a:buChar char="•"/>
            </a:pPr>
            <a:r>
              <a:rPr lang="en-US" dirty="0"/>
              <a:t>If a JCPDS reference material has been selected the number and shifted number keys point to the corresponding reference line. Information for that line can later be used by GPLS. E or e indicate the position corresponds to an energy peak and not a diffraction peak.</a:t>
            </a:r>
          </a:p>
          <a:p>
            <a:pPr marL="285750" indent="-285750">
              <a:buFont typeface="Arial" panose="020B0604020202020204" pitchFamily="34" charset="0"/>
              <a:buChar char="•"/>
            </a:pPr>
            <a:r>
              <a:rPr lang="en-US" dirty="0"/>
              <a:t>The selection commands "..." and "../" will expand the range pointed to by the first two dots. A third dot will expand what is displayed, while the / will expand and invoke GPLS.</a:t>
            </a:r>
          </a:p>
          <a:p>
            <a:pPr marL="285750" indent="-285750">
              <a:buFont typeface="Arial" panose="020B0604020202020204" pitchFamily="34" charset="0"/>
              <a:buChar char="•"/>
            </a:pPr>
            <a:r>
              <a:rPr lang="en-US" dirty="0"/>
              <a:t>N and n will read the next/previous data file in the sequence.</a:t>
            </a:r>
          </a:p>
          <a:p>
            <a:pPr marL="285750" indent="-285750">
              <a:buFont typeface="Arial" panose="020B0604020202020204" pitchFamily="34" charset="0"/>
              <a:buChar char="•"/>
            </a:pPr>
            <a:r>
              <a:rPr lang="en-US" dirty="0"/>
              <a:t> Q or q will quit and return to the menu.</a:t>
            </a:r>
          </a:p>
          <a:p>
            <a:pPr marL="285750" indent="-285750">
              <a:buFont typeface="Arial" panose="020B0604020202020204" pitchFamily="34" charset="0"/>
              <a:buChar char="•"/>
            </a:pPr>
            <a:r>
              <a:rPr lang="en-US" dirty="0"/>
              <a:t> S, s, esc: S and esc will redisplay the original data, and s will redisplay the current data selection. Position and JCPDS markers will be lost.</a:t>
            </a:r>
          </a:p>
          <a:p>
            <a:pPr marL="285750" indent="-285750">
              <a:buFont typeface="Arial" panose="020B0604020202020204" pitchFamily="34" charset="0"/>
              <a:buChar char="•"/>
            </a:pPr>
            <a:r>
              <a:rPr lang="en-US" dirty="0"/>
              <a:t>Function keys F1 through F10 will select detectors 1-10 respectively. Calibration of each detector is maintained. With some keyboards, after pressing F10, you may have to press F1 before pressing any other function key.</a:t>
            </a:r>
          </a:p>
          <a:p>
            <a:pPr marL="285750" indent="-285750">
              <a:buFont typeface="Arial" panose="020B0604020202020204" pitchFamily="34" charset="0"/>
              <a:buChar char="•"/>
            </a:pPr>
            <a:r>
              <a:rPr lang="en-US" dirty="0"/>
              <a:t>Control x, y and z will invoke the first, second and third template files respectively.</a:t>
            </a:r>
          </a:p>
          <a:p>
            <a:pPr marL="285750" indent="-285750">
              <a:buFont typeface="Arial" panose="020B0604020202020204" pitchFamily="34" charset="0"/>
              <a:buChar char="•"/>
            </a:pPr>
            <a:r>
              <a:rPr lang="en-US" dirty="0"/>
              <a:t> "I" and "</a:t>
            </a:r>
            <a:r>
              <a:rPr lang="en-US" dirty="0" err="1"/>
              <a:t>i</a:t>
            </a:r>
            <a:r>
              <a:rPr lang="en-US" dirty="0"/>
              <a:t>" will increment/decrement the cell edges of the active JCPDS reference material , recalculate the d-spacing and replot the data. See menu item </a:t>
            </a:r>
            <a:r>
              <a:rPr lang="en-US" i="1" dirty="0"/>
              <a:t>JCPDS</a:t>
            </a:r>
            <a:r>
              <a:rPr lang="en-US" i="1" dirty="0">
                <a:sym typeface="Wingdings" panose="05000000000000000000" pitchFamily="2" charset="2"/>
              </a:rPr>
              <a:t> Profile/General Setup </a:t>
            </a:r>
            <a:r>
              <a:rPr lang="en-US" dirty="0">
                <a:sym typeface="Wingdings" panose="05000000000000000000" pitchFamily="2" charset="2"/>
              </a:rPr>
              <a:t>to select t</a:t>
            </a:r>
            <a:r>
              <a:rPr lang="en-US" dirty="0"/>
              <a:t>he active JCPDS reference material. </a:t>
            </a:r>
          </a:p>
          <a:p>
            <a:pPr marL="285750" indent="-285750">
              <a:buFont typeface="Arial" panose="020B0604020202020204" pitchFamily="34" charset="0"/>
              <a:buChar char="•"/>
            </a:pPr>
            <a:r>
              <a:rPr lang="en-US" dirty="0"/>
              <a:t>T or t decrement/increment </a:t>
            </a:r>
            <a:r>
              <a:rPr lang="en-US" dirty="0" err="1"/>
              <a:t>edf</a:t>
            </a:r>
            <a:r>
              <a:rPr lang="en-US" dirty="0"/>
              <a:t> parameter </a:t>
            </a:r>
            <a:r>
              <a:rPr lang="en-US" dirty="0" err="1"/>
              <a:t>tth</a:t>
            </a:r>
            <a:r>
              <a:rPr lang="en-US" dirty="0"/>
              <a:t> and replot. Must be activated. See E-</a:t>
            </a:r>
            <a:r>
              <a:rPr lang="en-US" dirty="0" err="1"/>
              <a:t>caleb</a:t>
            </a:r>
            <a:r>
              <a:rPr lang="en-US" dirty="0"/>
              <a:t> setup</a:t>
            </a:r>
          </a:p>
          <a:p>
            <a:pPr marL="285750" indent="-285750">
              <a:buFont typeface="Arial" panose="020B0604020202020204" pitchFamily="34" charset="0"/>
              <a:buChar char="•"/>
            </a:pPr>
            <a:r>
              <a:rPr lang="en-US" dirty="0"/>
              <a:t>Y or y will reset the y-scale factor to that position</a:t>
            </a:r>
          </a:p>
          <a:p>
            <a:pPr marL="285750" indent="-285750">
              <a:buFont typeface="Arial" panose="020B0604020202020204" pitchFamily="34" charset="0"/>
              <a:buChar char="•"/>
            </a:pPr>
            <a:r>
              <a:rPr lang="en-US" dirty="0"/>
              <a:t>P or p create a print file if a printer has been defined</a:t>
            </a:r>
          </a:p>
        </p:txBody>
      </p:sp>
    </p:spTree>
    <p:extLst>
      <p:ext uri="{BB962C8B-B14F-4D97-AF65-F5344CB8AC3E}">
        <p14:creationId xmlns:p14="http://schemas.microsoft.com/office/powerpoint/2010/main" val="187687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A0A524-E9E7-48B5-BA89-76D2D61D3E44}"/>
              </a:ext>
            </a:extLst>
          </p:cNvPr>
          <p:cNvSpPr txBox="1"/>
          <p:nvPr/>
        </p:nvSpPr>
        <p:spPr>
          <a:xfrm>
            <a:off x="2767910" y="13543"/>
            <a:ext cx="6783714" cy="461665"/>
          </a:xfrm>
          <a:prstGeom prst="rect">
            <a:avLst/>
          </a:prstGeom>
          <a:noFill/>
        </p:spPr>
        <p:txBody>
          <a:bodyPr wrap="square" rtlCol="0">
            <a:spAutoFit/>
          </a:bodyPr>
          <a:lstStyle/>
          <a:p>
            <a:r>
              <a:rPr lang="en-US" sz="2400" b="1" dirty="0"/>
              <a:t>Setting Up and Running  Auto GPLS by Directory</a:t>
            </a:r>
          </a:p>
        </p:txBody>
      </p:sp>
      <p:sp>
        <p:nvSpPr>
          <p:cNvPr id="3" name="TextBox 2">
            <a:extLst>
              <a:ext uri="{FF2B5EF4-FFF2-40B4-BE49-F238E27FC236}">
                <a16:creationId xmlns:a16="http://schemas.microsoft.com/office/drawing/2014/main" id="{00E2E1E2-B0CB-4039-8749-113239D2607F}"/>
              </a:ext>
            </a:extLst>
          </p:cNvPr>
          <p:cNvSpPr txBox="1"/>
          <p:nvPr/>
        </p:nvSpPr>
        <p:spPr>
          <a:xfrm>
            <a:off x="1134738" y="1013551"/>
            <a:ext cx="6566053" cy="461665"/>
          </a:xfrm>
          <a:prstGeom prst="rect">
            <a:avLst/>
          </a:prstGeom>
          <a:noFill/>
        </p:spPr>
        <p:txBody>
          <a:bodyPr wrap="square" rtlCol="0">
            <a:spAutoFit/>
          </a:bodyPr>
          <a:lstStyle/>
          <a:p>
            <a:r>
              <a:rPr lang="en-US" sz="2400" b="1" dirty="0"/>
              <a:t>Prerequisites</a:t>
            </a:r>
          </a:p>
        </p:txBody>
      </p:sp>
      <p:sp>
        <p:nvSpPr>
          <p:cNvPr id="4" name="TextBox 3">
            <a:extLst>
              <a:ext uri="{FF2B5EF4-FFF2-40B4-BE49-F238E27FC236}">
                <a16:creationId xmlns:a16="http://schemas.microsoft.com/office/drawing/2014/main" id="{A3080E60-FEE6-4C90-9CF5-A3FB3AF9AA14}"/>
              </a:ext>
            </a:extLst>
          </p:cNvPr>
          <p:cNvSpPr txBox="1"/>
          <p:nvPr/>
        </p:nvSpPr>
        <p:spPr>
          <a:xfrm>
            <a:off x="1134738" y="1551894"/>
            <a:ext cx="9726967"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Read and plot a med file – to initialize the graphics subsystem</a:t>
            </a:r>
          </a:p>
          <a:p>
            <a:pPr marL="285750" indent="-285750">
              <a:buFont typeface="Arial" panose="020B0604020202020204" pitchFamily="34" charset="0"/>
              <a:buChar char="•"/>
            </a:pPr>
            <a:r>
              <a:rPr lang="en-US" dirty="0"/>
              <a:t>Create one or more template files and place in the appropriate directories. See previous slides.</a:t>
            </a:r>
          </a:p>
          <a:p>
            <a:pPr marL="285750" indent="-285750">
              <a:buFont typeface="Arial" panose="020B0604020202020204" pitchFamily="34" charset="0"/>
              <a:buChar char="•"/>
            </a:pPr>
            <a:r>
              <a:rPr lang="en-US" dirty="0"/>
              <a:t>Read a JCPDS file – optional. Will include HKL values in peak files.</a:t>
            </a:r>
          </a:p>
        </p:txBody>
      </p:sp>
      <p:sp>
        <p:nvSpPr>
          <p:cNvPr id="7" name="TextBox 6">
            <a:extLst>
              <a:ext uri="{FF2B5EF4-FFF2-40B4-BE49-F238E27FC236}">
                <a16:creationId xmlns:a16="http://schemas.microsoft.com/office/drawing/2014/main" id="{63360C7F-55E0-4FDD-85CB-B4EE831B0516}"/>
              </a:ext>
            </a:extLst>
          </p:cNvPr>
          <p:cNvSpPr txBox="1"/>
          <p:nvPr/>
        </p:nvSpPr>
        <p:spPr>
          <a:xfrm>
            <a:off x="1134738" y="2767080"/>
            <a:ext cx="7727251" cy="1846659"/>
          </a:xfrm>
          <a:prstGeom prst="rect">
            <a:avLst/>
          </a:prstGeom>
          <a:noFill/>
        </p:spPr>
        <p:txBody>
          <a:bodyPr wrap="square" rtlCol="0">
            <a:spAutoFit/>
          </a:bodyPr>
          <a:lstStyle/>
          <a:p>
            <a:r>
              <a:rPr lang="en-US" sz="2400" b="1" dirty="0"/>
              <a:t>Tips and Hints</a:t>
            </a:r>
          </a:p>
          <a:p>
            <a:pPr marL="342900" indent="-342900">
              <a:buFont typeface="Arial" panose="020B0604020202020204" pitchFamily="34" charset="0"/>
              <a:buChar char="•"/>
            </a:pPr>
            <a:r>
              <a:rPr lang="en-US" dirty="0"/>
              <a:t>Test settings with a few files first using hot keys N, n and control X</a:t>
            </a:r>
          </a:p>
          <a:p>
            <a:pPr marL="342900" indent="-342900">
              <a:buFont typeface="Arial" panose="020B0604020202020204" pitchFamily="34" charset="0"/>
              <a:buChar char="•"/>
            </a:pPr>
            <a:r>
              <a:rPr lang="en-US" dirty="0"/>
              <a:t>If processing many files:</a:t>
            </a:r>
          </a:p>
          <a:p>
            <a:r>
              <a:rPr lang="en-US" dirty="0"/>
              <a:t>          Select ‘suppress graphics’ in GPLS Auto </a:t>
            </a:r>
            <a:r>
              <a:rPr lang="en-US" dirty="0" err="1"/>
              <a:t>Peakfit</a:t>
            </a:r>
            <a:r>
              <a:rPr lang="en-US" dirty="0"/>
              <a:t> Setup</a:t>
            </a:r>
          </a:p>
          <a:p>
            <a:r>
              <a:rPr lang="en-US" dirty="0"/>
              <a:t>          Reduce ‘Info messages’ to ‘few’ or ‘none’ in Utilities II menu.</a:t>
            </a:r>
          </a:p>
          <a:p>
            <a:pPr marL="285750" indent="-285750">
              <a:buFont typeface="Arial" panose="020B0604020202020204" pitchFamily="34" charset="0"/>
              <a:buChar char="•"/>
            </a:pPr>
            <a:r>
              <a:rPr lang="en-US" dirty="0"/>
              <a:t> Be very careful if selecting ‘Update template data’</a:t>
            </a:r>
          </a:p>
        </p:txBody>
      </p:sp>
    </p:spTree>
    <p:extLst>
      <p:ext uri="{BB962C8B-B14F-4D97-AF65-F5344CB8AC3E}">
        <p14:creationId xmlns:p14="http://schemas.microsoft.com/office/powerpoint/2010/main" val="316155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E8EFC5-CE64-4B60-AE0C-58D92F5D43F7}"/>
              </a:ext>
            </a:extLst>
          </p:cNvPr>
          <p:cNvSpPr>
            <a:spLocks noGrp="1"/>
          </p:cNvSpPr>
          <p:nvPr>
            <p:ph type="title"/>
          </p:nvPr>
        </p:nvSpPr>
        <p:spPr>
          <a:xfrm>
            <a:off x="1357823" y="361543"/>
            <a:ext cx="7259183" cy="413657"/>
          </a:xfrm>
        </p:spPr>
        <p:txBody>
          <a:bodyPr>
            <a:noAutofit/>
          </a:bodyPr>
          <a:lstStyle/>
          <a:p>
            <a:pPr algn="ctr"/>
            <a:r>
              <a:rPr lang="en-US" sz="2400" b="1" dirty="0"/>
              <a:t>Flow Chart for Auto GPLS by Directory</a:t>
            </a:r>
          </a:p>
        </p:txBody>
      </p:sp>
      <p:sp>
        <p:nvSpPr>
          <p:cNvPr id="7" name="Text Placeholder 6">
            <a:extLst>
              <a:ext uri="{FF2B5EF4-FFF2-40B4-BE49-F238E27FC236}">
                <a16:creationId xmlns:a16="http://schemas.microsoft.com/office/drawing/2014/main" id="{1552B5ED-7130-4EA1-9664-CE6774400895}"/>
              </a:ext>
            </a:extLst>
          </p:cNvPr>
          <p:cNvSpPr>
            <a:spLocks noGrp="1"/>
          </p:cNvSpPr>
          <p:nvPr>
            <p:ph type="body" sz="half" idx="2"/>
          </p:nvPr>
        </p:nvSpPr>
        <p:spPr>
          <a:xfrm>
            <a:off x="839788" y="1131652"/>
            <a:ext cx="3755502" cy="4881563"/>
          </a:xfrm>
          <a:ln>
            <a:solidFill>
              <a:schemeClr val="tx1"/>
            </a:solidFill>
          </a:ln>
        </p:spPr>
        <p:txBody>
          <a:bodyPr/>
          <a:lstStyle/>
          <a:p>
            <a:pPr marL="342900" indent="-342900">
              <a:buAutoNum type="arabicPeriod"/>
            </a:pPr>
            <a:r>
              <a:rPr lang="en-US" dirty="0"/>
              <a:t>Program switches to the GPLS </a:t>
            </a:r>
            <a:r>
              <a:rPr lang="en-US" b="1" dirty="0"/>
              <a:t>Working Directory</a:t>
            </a:r>
          </a:p>
          <a:p>
            <a:pPr marL="342900" indent="-342900">
              <a:buAutoNum type="arabicPeriod"/>
            </a:pPr>
            <a:r>
              <a:rPr lang="en-US" dirty="0"/>
              <a:t>A check is made for sub directories.</a:t>
            </a:r>
          </a:p>
          <a:p>
            <a:pPr marL="342900" indent="-342900">
              <a:buAutoNum type="arabicPeriod"/>
            </a:pPr>
            <a:r>
              <a:rPr lang="en-US" dirty="0"/>
              <a:t>If there is a sub directory, switch to it. If no more sub directories go to step 8.</a:t>
            </a:r>
          </a:p>
          <a:p>
            <a:pPr marL="342900" indent="-342900">
              <a:buAutoNum type="arabicPeriod"/>
            </a:pPr>
            <a:r>
              <a:rPr lang="en-US" dirty="0"/>
              <a:t>Check for template file.</a:t>
            </a:r>
          </a:p>
          <a:p>
            <a:pPr marL="342900" indent="-342900">
              <a:buAutoNum type="arabicPeriod"/>
            </a:pPr>
            <a:r>
              <a:rPr lang="en-US" dirty="0"/>
              <a:t>If template file then use it. If no template file then continue using current template data.</a:t>
            </a:r>
          </a:p>
          <a:p>
            <a:pPr marL="342900" indent="-342900">
              <a:buAutoNum type="arabicPeriod"/>
            </a:pPr>
            <a:r>
              <a:rPr lang="en-US" dirty="0"/>
              <a:t>Check for </a:t>
            </a:r>
            <a:r>
              <a:rPr lang="en-US" b="1" dirty="0"/>
              <a:t>med</a:t>
            </a:r>
            <a:r>
              <a:rPr lang="en-US" dirty="0"/>
              <a:t> or </a:t>
            </a:r>
            <a:r>
              <a:rPr lang="en-US" b="1" dirty="0"/>
              <a:t>chi</a:t>
            </a:r>
            <a:r>
              <a:rPr lang="en-US" dirty="0"/>
              <a:t> files.</a:t>
            </a:r>
          </a:p>
          <a:p>
            <a:pPr marL="342900" indent="-342900">
              <a:buAutoNum type="arabicPeriod"/>
            </a:pPr>
            <a:r>
              <a:rPr lang="en-US" dirty="0"/>
              <a:t>Process all the data files and return to step 2.</a:t>
            </a:r>
          </a:p>
          <a:p>
            <a:pPr marL="342900" indent="-342900">
              <a:buAutoNum type="arabicPeriod"/>
            </a:pPr>
            <a:r>
              <a:rPr lang="en-US" dirty="0"/>
              <a:t>Finished!</a:t>
            </a:r>
          </a:p>
          <a:p>
            <a:pPr marL="342900" indent="-342900">
              <a:buAutoNum type="arabicPeriod"/>
            </a:pPr>
            <a:endParaRPr lang="en-US" dirty="0"/>
          </a:p>
        </p:txBody>
      </p:sp>
      <p:sp>
        <p:nvSpPr>
          <p:cNvPr id="2" name="Flowchart: Process 1">
            <a:extLst>
              <a:ext uri="{FF2B5EF4-FFF2-40B4-BE49-F238E27FC236}">
                <a16:creationId xmlns:a16="http://schemas.microsoft.com/office/drawing/2014/main" id="{A0594CF7-3587-45B4-AC78-912D982DA9CB}"/>
              </a:ext>
            </a:extLst>
          </p:cNvPr>
          <p:cNvSpPr/>
          <p:nvPr/>
        </p:nvSpPr>
        <p:spPr>
          <a:xfrm>
            <a:off x="5841661" y="1040837"/>
            <a:ext cx="3587931" cy="937697"/>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Current Working Directory</a:t>
            </a:r>
          </a:p>
          <a:p>
            <a:pPr algn="ctr"/>
            <a:r>
              <a:rPr lang="en-US" dirty="0">
                <a:solidFill>
                  <a:schemeClr val="tx1"/>
                </a:solidFill>
              </a:rPr>
              <a:t>More Subdirectories?</a:t>
            </a:r>
          </a:p>
        </p:txBody>
      </p:sp>
      <p:sp>
        <p:nvSpPr>
          <p:cNvPr id="10" name="TextBox 9">
            <a:extLst>
              <a:ext uri="{FF2B5EF4-FFF2-40B4-BE49-F238E27FC236}">
                <a16:creationId xmlns:a16="http://schemas.microsoft.com/office/drawing/2014/main" id="{8F4E7D50-A1C4-40B8-AF42-EC72364AC78A}"/>
              </a:ext>
            </a:extLst>
          </p:cNvPr>
          <p:cNvSpPr txBox="1"/>
          <p:nvPr/>
        </p:nvSpPr>
        <p:spPr>
          <a:xfrm>
            <a:off x="5460525" y="1695689"/>
            <a:ext cx="364965" cy="27699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No</a:t>
            </a:r>
          </a:p>
        </p:txBody>
      </p:sp>
      <p:sp>
        <p:nvSpPr>
          <p:cNvPr id="17" name="TextBox 16">
            <a:extLst>
              <a:ext uri="{FF2B5EF4-FFF2-40B4-BE49-F238E27FC236}">
                <a16:creationId xmlns:a16="http://schemas.microsoft.com/office/drawing/2014/main" id="{1D5C30F0-8223-4C22-882D-B76CFE836AA7}"/>
              </a:ext>
            </a:extLst>
          </p:cNvPr>
          <p:cNvSpPr txBox="1"/>
          <p:nvPr/>
        </p:nvSpPr>
        <p:spPr>
          <a:xfrm>
            <a:off x="7647009" y="1972688"/>
            <a:ext cx="448491" cy="276999"/>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Yes</a:t>
            </a:r>
          </a:p>
        </p:txBody>
      </p:sp>
      <p:cxnSp>
        <p:nvCxnSpPr>
          <p:cNvPr id="23" name="Straight Arrow Connector 22">
            <a:extLst>
              <a:ext uri="{FF2B5EF4-FFF2-40B4-BE49-F238E27FC236}">
                <a16:creationId xmlns:a16="http://schemas.microsoft.com/office/drawing/2014/main" id="{D6A097EE-EE9B-4D6D-B1DA-E1596B917ABE}"/>
              </a:ext>
            </a:extLst>
          </p:cNvPr>
          <p:cNvCxnSpPr>
            <a:cxnSpLocks/>
          </p:cNvCxnSpPr>
          <p:nvPr/>
        </p:nvCxnSpPr>
        <p:spPr>
          <a:xfrm>
            <a:off x="5658454" y="2046514"/>
            <a:ext cx="0" cy="1759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93AA8FF-EA46-49F0-BF2A-95BB28304F53}"/>
              </a:ext>
            </a:extLst>
          </p:cNvPr>
          <p:cNvCxnSpPr>
            <a:cxnSpLocks/>
            <a:stCxn id="17" idx="2"/>
          </p:cNvCxnSpPr>
          <p:nvPr/>
        </p:nvCxnSpPr>
        <p:spPr>
          <a:xfrm>
            <a:off x="7871255" y="2249687"/>
            <a:ext cx="0" cy="249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8B77E9F-7F74-4209-8BEC-11A3A6499F9E}"/>
              </a:ext>
            </a:extLst>
          </p:cNvPr>
          <p:cNvSpPr txBox="1"/>
          <p:nvPr/>
        </p:nvSpPr>
        <p:spPr>
          <a:xfrm>
            <a:off x="7472662" y="3172985"/>
            <a:ext cx="364719" cy="276999"/>
          </a:xfrm>
          <a:prstGeom prst="rect">
            <a:avLst/>
          </a:prstGeom>
          <a:solidFill>
            <a:srgbClr val="FF0000"/>
          </a:solidFill>
          <a:ln>
            <a:solidFill>
              <a:schemeClr val="tx1"/>
            </a:solidFill>
          </a:ln>
        </p:spPr>
        <p:txBody>
          <a:bodyPr wrap="square" rtlCol="0">
            <a:spAutoFit/>
          </a:bodyPr>
          <a:lstStyle/>
          <a:p>
            <a:r>
              <a:rPr lang="en-US" sz="1200" dirty="0"/>
              <a:t>No</a:t>
            </a:r>
          </a:p>
        </p:txBody>
      </p:sp>
      <p:sp>
        <p:nvSpPr>
          <p:cNvPr id="39" name="TextBox 38">
            <a:extLst>
              <a:ext uri="{FF2B5EF4-FFF2-40B4-BE49-F238E27FC236}">
                <a16:creationId xmlns:a16="http://schemas.microsoft.com/office/drawing/2014/main" id="{65B1191F-3C8E-4D45-B13D-EA6443184C92}"/>
              </a:ext>
            </a:extLst>
          </p:cNvPr>
          <p:cNvSpPr txBox="1"/>
          <p:nvPr/>
        </p:nvSpPr>
        <p:spPr>
          <a:xfrm>
            <a:off x="9187541" y="3152001"/>
            <a:ext cx="547351" cy="276999"/>
          </a:xfrm>
          <a:prstGeom prst="rect">
            <a:avLst/>
          </a:prstGeom>
          <a:solidFill>
            <a:srgbClr val="92D050"/>
          </a:solidFill>
          <a:ln>
            <a:solidFill>
              <a:schemeClr val="tx1"/>
            </a:solidFill>
          </a:ln>
        </p:spPr>
        <p:txBody>
          <a:bodyPr wrap="square" rtlCol="0">
            <a:spAutoFit/>
          </a:bodyPr>
          <a:lstStyle/>
          <a:p>
            <a:r>
              <a:rPr lang="en-US" sz="1200" dirty="0"/>
              <a:t>Yes</a:t>
            </a:r>
          </a:p>
        </p:txBody>
      </p:sp>
      <p:cxnSp>
        <p:nvCxnSpPr>
          <p:cNvPr id="41" name="Straight Arrow Connector 40">
            <a:extLst>
              <a:ext uri="{FF2B5EF4-FFF2-40B4-BE49-F238E27FC236}">
                <a16:creationId xmlns:a16="http://schemas.microsoft.com/office/drawing/2014/main" id="{406D08C5-FF18-4307-A189-5ADE3D09D7CD}"/>
              </a:ext>
            </a:extLst>
          </p:cNvPr>
          <p:cNvCxnSpPr>
            <a:cxnSpLocks/>
          </p:cNvCxnSpPr>
          <p:nvPr/>
        </p:nvCxnSpPr>
        <p:spPr>
          <a:xfrm>
            <a:off x="9461216" y="3428206"/>
            <a:ext cx="0" cy="288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F1ADE3F-5949-4649-8407-180C04B6FA80}"/>
              </a:ext>
            </a:extLst>
          </p:cNvPr>
          <p:cNvSpPr txBox="1"/>
          <p:nvPr/>
        </p:nvSpPr>
        <p:spPr>
          <a:xfrm>
            <a:off x="6889521" y="2498995"/>
            <a:ext cx="2845371"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t>Change Directory</a:t>
            </a:r>
          </a:p>
          <a:p>
            <a:pPr algn="ctr"/>
            <a:r>
              <a:rPr lang="en-US" dirty="0"/>
              <a:t>Is there a Template file?</a:t>
            </a:r>
          </a:p>
        </p:txBody>
      </p:sp>
      <p:sp>
        <p:nvSpPr>
          <p:cNvPr id="57" name="TextBox 56">
            <a:extLst>
              <a:ext uri="{FF2B5EF4-FFF2-40B4-BE49-F238E27FC236}">
                <a16:creationId xmlns:a16="http://schemas.microsoft.com/office/drawing/2014/main" id="{A30D470F-C5AB-40AB-B0E3-1D834916B715}"/>
              </a:ext>
            </a:extLst>
          </p:cNvPr>
          <p:cNvSpPr txBox="1"/>
          <p:nvPr/>
        </p:nvSpPr>
        <p:spPr>
          <a:xfrm>
            <a:off x="8346123" y="3736935"/>
            <a:ext cx="2685407" cy="369332"/>
          </a:xfrm>
          <a:prstGeom prst="rect">
            <a:avLst/>
          </a:prstGeom>
          <a:solidFill>
            <a:schemeClr val="accent2">
              <a:lumMod val="20000"/>
              <a:lumOff val="80000"/>
            </a:schemeClr>
          </a:solidFill>
          <a:ln>
            <a:solidFill>
              <a:schemeClr val="tx1"/>
            </a:solidFill>
          </a:ln>
        </p:spPr>
        <p:txBody>
          <a:bodyPr wrap="square" rtlCol="0">
            <a:spAutoFit/>
          </a:bodyPr>
          <a:lstStyle/>
          <a:p>
            <a:r>
              <a:rPr lang="en-US" dirty="0"/>
              <a:t>Read new Template data</a:t>
            </a:r>
          </a:p>
        </p:txBody>
      </p:sp>
      <p:sp>
        <p:nvSpPr>
          <p:cNvPr id="62" name="TextBox 61">
            <a:extLst>
              <a:ext uri="{FF2B5EF4-FFF2-40B4-BE49-F238E27FC236}">
                <a16:creationId xmlns:a16="http://schemas.microsoft.com/office/drawing/2014/main" id="{179D1657-F47B-4CC5-A6CA-B83FAF6A4643}"/>
              </a:ext>
            </a:extLst>
          </p:cNvPr>
          <p:cNvSpPr txBox="1"/>
          <p:nvPr/>
        </p:nvSpPr>
        <p:spPr>
          <a:xfrm>
            <a:off x="7548598" y="4564999"/>
            <a:ext cx="1767841" cy="369332"/>
          </a:xfrm>
          <a:prstGeom prst="rect">
            <a:avLst/>
          </a:prstGeom>
          <a:solidFill>
            <a:schemeClr val="accent2">
              <a:lumMod val="20000"/>
              <a:lumOff val="80000"/>
            </a:schemeClr>
          </a:solidFill>
          <a:ln>
            <a:solidFill>
              <a:schemeClr val="tx1"/>
            </a:solidFill>
          </a:ln>
        </p:spPr>
        <p:txBody>
          <a:bodyPr wrap="square" rtlCol="0">
            <a:spAutoFit/>
          </a:bodyPr>
          <a:lstStyle/>
          <a:p>
            <a:r>
              <a:rPr lang="en-US" dirty="0"/>
              <a:t>More data files?</a:t>
            </a:r>
          </a:p>
        </p:txBody>
      </p:sp>
      <p:sp>
        <p:nvSpPr>
          <p:cNvPr id="63" name="TextBox 62">
            <a:extLst>
              <a:ext uri="{FF2B5EF4-FFF2-40B4-BE49-F238E27FC236}">
                <a16:creationId xmlns:a16="http://schemas.microsoft.com/office/drawing/2014/main" id="{133A5C1F-7B20-4159-94B9-248A92F10EAD}"/>
              </a:ext>
            </a:extLst>
          </p:cNvPr>
          <p:cNvSpPr txBox="1"/>
          <p:nvPr/>
        </p:nvSpPr>
        <p:spPr>
          <a:xfrm>
            <a:off x="8225118" y="4957486"/>
            <a:ext cx="391888" cy="276999"/>
          </a:xfrm>
          <a:prstGeom prst="rect">
            <a:avLst/>
          </a:prstGeom>
          <a:solidFill>
            <a:srgbClr val="92D050"/>
          </a:solidFill>
          <a:ln>
            <a:solidFill>
              <a:schemeClr val="tx1"/>
            </a:solidFill>
          </a:ln>
        </p:spPr>
        <p:txBody>
          <a:bodyPr wrap="square" rtlCol="0">
            <a:spAutoFit/>
          </a:bodyPr>
          <a:lstStyle/>
          <a:p>
            <a:r>
              <a:rPr lang="en-US" sz="1200" dirty="0"/>
              <a:t>Yes</a:t>
            </a:r>
          </a:p>
        </p:txBody>
      </p:sp>
      <p:cxnSp>
        <p:nvCxnSpPr>
          <p:cNvPr id="67" name="Straight Arrow Connector 66">
            <a:extLst>
              <a:ext uri="{FF2B5EF4-FFF2-40B4-BE49-F238E27FC236}">
                <a16:creationId xmlns:a16="http://schemas.microsoft.com/office/drawing/2014/main" id="{D87CF991-D215-4CD5-A291-9CF2E510A41B}"/>
              </a:ext>
            </a:extLst>
          </p:cNvPr>
          <p:cNvCxnSpPr>
            <a:cxnSpLocks/>
            <a:stCxn id="38" idx="2"/>
          </p:cNvCxnSpPr>
          <p:nvPr/>
        </p:nvCxnSpPr>
        <p:spPr>
          <a:xfrm>
            <a:off x="7655022" y="3449984"/>
            <a:ext cx="20361" cy="1090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82A82F4-0497-4472-A3E2-6FE819A80BFB}"/>
              </a:ext>
            </a:extLst>
          </p:cNvPr>
          <p:cNvCxnSpPr>
            <a:cxnSpLocks/>
          </p:cNvCxnSpPr>
          <p:nvPr/>
        </p:nvCxnSpPr>
        <p:spPr>
          <a:xfrm>
            <a:off x="9213666" y="4097580"/>
            <a:ext cx="0" cy="467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11509AC-4C32-4C5E-834A-18A7370AC2DC}"/>
              </a:ext>
            </a:extLst>
          </p:cNvPr>
          <p:cNvCxnSpPr>
            <a:cxnSpLocks/>
          </p:cNvCxnSpPr>
          <p:nvPr/>
        </p:nvCxnSpPr>
        <p:spPr>
          <a:xfrm>
            <a:off x="8421062" y="5234485"/>
            <a:ext cx="0" cy="278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13415D3-4B5A-4EC0-898A-B8DEB747B1A4}"/>
              </a:ext>
            </a:extLst>
          </p:cNvPr>
          <p:cNvSpPr txBox="1"/>
          <p:nvPr/>
        </p:nvSpPr>
        <p:spPr>
          <a:xfrm>
            <a:off x="7647009" y="5509572"/>
            <a:ext cx="1669425" cy="369332"/>
          </a:xfrm>
          <a:prstGeom prst="rect">
            <a:avLst/>
          </a:prstGeom>
          <a:solidFill>
            <a:schemeClr val="accent2">
              <a:lumMod val="20000"/>
              <a:lumOff val="80000"/>
            </a:schemeClr>
          </a:solidFill>
          <a:ln>
            <a:solidFill>
              <a:schemeClr val="tx1"/>
            </a:solidFill>
          </a:ln>
        </p:spPr>
        <p:txBody>
          <a:bodyPr wrap="square" rtlCol="0">
            <a:spAutoFit/>
          </a:bodyPr>
          <a:lstStyle/>
          <a:p>
            <a:r>
              <a:rPr lang="en-US" dirty="0"/>
              <a:t>Process data</a:t>
            </a:r>
          </a:p>
        </p:txBody>
      </p:sp>
      <p:pic>
        <p:nvPicPr>
          <p:cNvPr id="86" name="Picture 85">
            <a:extLst>
              <a:ext uri="{FF2B5EF4-FFF2-40B4-BE49-F238E27FC236}">
                <a16:creationId xmlns:a16="http://schemas.microsoft.com/office/drawing/2014/main" id="{F30801A1-C529-4D52-9A3F-5E3305D867CB}"/>
              </a:ext>
            </a:extLst>
          </p:cNvPr>
          <p:cNvPicPr>
            <a:picLocks noChangeAspect="1"/>
          </p:cNvPicPr>
          <p:nvPr/>
        </p:nvPicPr>
        <p:blipFill>
          <a:blip r:embed="rId2"/>
          <a:stretch>
            <a:fillRect/>
          </a:stretch>
        </p:blipFill>
        <p:spPr>
          <a:xfrm>
            <a:off x="7170613" y="4629748"/>
            <a:ext cx="349706" cy="304583"/>
          </a:xfrm>
          <a:prstGeom prst="rect">
            <a:avLst/>
          </a:prstGeom>
          <a:solidFill>
            <a:srgbClr val="FF0000"/>
          </a:solidFill>
        </p:spPr>
      </p:pic>
      <p:cxnSp>
        <p:nvCxnSpPr>
          <p:cNvPr id="101" name="Straight Arrow Connector 100">
            <a:extLst>
              <a:ext uri="{FF2B5EF4-FFF2-40B4-BE49-F238E27FC236}">
                <a16:creationId xmlns:a16="http://schemas.microsoft.com/office/drawing/2014/main" id="{16DAD1CC-1435-4F73-AB6A-6995C444A31E}"/>
              </a:ext>
            </a:extLst>
          </p:cNvPr>
          <p:cNvCxnSpPr>
            <a:cxnSpLocks/>
          </p:cNvCxnSpPr>
          <p:nvPr/>
        </p:nvCxnSpPr>
        <p:spPr>
          <a:xfrm flipH="1" flipV="1">
            <a:off x="9286298" y="4934331"/>
            <a:ext cx="1" cy="575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B70E6E16-42F1-42B0-BBD9-D8200414B968}"/>
              </a:ext>
            </a:extLst>
          </p:cNvPr>
          <p:cNvCxnSpPr>
            <a:cxnSpLocks/>
            <a:stCxn id="86" idx="1"/>
          </p:cNvCxnSpPr>
          <p:nvPr/>
        </p:nvCxnSpPr>
        <p:spPr>
          <a:xfrm rot="10800000">
            <a:off x="6362461" y="1972694"/>
            <a:ext cx="808152" cy="28093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A8D95281-C035-4832-A6AB-1155F1DD6181}"/>
              </a:ext>
            </a:extLst>
          </p:cNvPr>
          <p:cNvSpPr txBox="1"/>
          <p:nvPr/>
        </p:nvSpPr>
        <p:spPr>
          <a:xfrm>
            <a:off x="5094367" y="3804136"/>
            <a:ext cx="1097280" cy="369332"/>
          </a:xfrm>
          <a:prstGeom prst="rect">
            <a:avLst/>
          </a:prstGeom>
          <a:solidFill>
            <a:schemeClr val="accent2">
              <a:lumMod val="20000"/>
              <a:lumOff val="80000"/>
            </a:schemeClr>
          </a:solidFill>
          <a:ln>
            <a:solidFill>
              <a:schemeClr val="tx1"/>
            </a:solidFill>
          </a:ln>
        </p:spPr>
        <p:txBody>
          <a:bodyPr wrap="square" rtlCol="0">
            <a:spAutoFit/>
          </a:bodyPr>
          <a:lstStyle/>
          <a:p>
            <a:r>
              <a:rPr lang="en-US" dirty="0"/>
              <a:t>Finished</a:t>
            </a:r>
          </a:p>
        </p:txBody>
      </p:sp>
      <p:sp>
        <p:nvSpPr>
          <p:cNvPr id="141" name="TextBox 140">
            <a:extLst>
              <a:ext uri="{FF2B5EF4-FFF2-40B4-BE49-F238E27FC236}">
                <a16:creationId xmlns:a16="http://schemas.microsoft.com/office/drawing/2014/main" id="{7689729D-6E16-4323-A105-F51337CF03B5}"/>
              </a:ext>
            </a:extLst>
          </p:cNvPr>
          <p:cNvSpPr txBox="1"/>
          <p:nvPr/>
        </p:nvSpPr>
        <p:spPr>
          <a:xfrm>
            <a:off x="9429592" y="1227101"/>
            <a:ext cx="1864927" cy="276999"/>
          </a:xfrm>
          <a:prstGeom prst="rect">
            <a:avLst/>
          </a:prstGeom>
          <a:noFill/>
        </p:spPr>
        <p:txBody>
          <a:bodyPr wrap="square" rtlCol="0">
            <a:spAutoFit/>
          </a:bodyPr>
          <a:lstStyle/>
          <a:p>
            <a:r>
              <a:rPr lang="en-US" sz="1200" dirty="0"/>
              <a:t>Steps 1 and 2</a:t>
            </a:r>
          </a:p>
        </p:txBody>
      </p:sp>
      <p:sp>
        <p:nvSpPr>
          <p:cNvPr id="143" name="TextBox 142">
            <a:extLst>
              <a:ext uri="{FF2B5EF4-FFF2-40B4-BE49-F238E27FC236}">
                <a16:creationId xmlns:a16="http://schemas.microsoft.com/office/drawing/2014/main" id="{645FF129-EEF1-4217-834B-AE0BB091D970}"/>
              </a:ext>
            </a:extLst>
          </p:cNvPr>
          <p:cNvSpPr txBox="1"/>
          <p:nvPr/>
        </p:nvSpPr>
        <p:spPr>
          <a:xfrm>
            <a:off x="9734892" y="2714253"/>
            <a:ext cx="1457190" cy="276999"/>
          </a:xfrm>
          <a:prstGeom prst="rect">
            <a:avLst/>
          </a:prstGeom>
          <a:noFill/>
        </p:spPr>
        <p:txBody>
          <a:bodyPr wrap="square" rtlCol="0">
            <a:spAutoFit/>
          </a:bodyPr>
          <a:lstStyle/>
          <a:p>
            <a:r>
              <a:rPr lang="en-US" sz="1200" dirty="0"/>
              <a:t>Steps 3 and 4</a:t>
            </a:r>
          </a:p>
        </p:txBody>
      </p:sp>
      <p:sp>
        <p:nvSpPr>
          <p:cNvPr id="144" name="TextBox 143">
            <a:extLst>
              <a:ext uri="{FF2B5EF4-FFF2-40B4-BE49-F238E27FC236}">
                <a16:creationId xmlns:a16="http://schemas.microsoft.com/office/drawing/2014/main" id="{2D694577-8323-4676-AE16-F6CF6ECEA087}"/>
              </a:ext>
            </a:extLst>
          </p:cNvPr>
          <p:cNvSpPr txBox="1"/>
          <p:nvPr/>
        </p:nvSpPr>
        <p:spPr>
          <a:xfrm>
            <a:off x="11031530" y="3829268"/>
            <a:ext cx="743991" cy="276999"/>
          </a:xfrm>
          <a:prstGeom prst="rect">
            <a:avLst/>
          </a:prstGeom>
          <a:noFill/>
        </p:spPr>
        <p:txBody>
          <a:bodyPr wrap="square" rtlCol="0">
            <a:spAutoFit/>
          </a:bodyPr>
          <a:lstStyle/>
          <a:p>
            <a:r>
              <a:rPr lang="en-US" sz="1200" dirty="0"/>
              <a:t>Step 5</a:t>
            </a:r>
          </a:p>
        </p:txBody>
      </p:sp>
      <p:sp>
        <p:nvSpPr>
          <p:cNvPr id="145" name="TextBox 144">
            <a:extLst>
              <a:ext uri="{FF2B5EF4-FFF2-40B4-BE49-F238E27FC236}">
                <a16:creationId xmlns:a16="http://schemas.microsoft.com/office/drawing/2014/main" id="{43F6DD8D-6014-42BA-ACB1-104080EE8031}"/>
              </a:ext>
            </a:extLst>
          </p:cNvPr>
          <p:cNvSpPr txBox="1"/>
          <p:nvPr/>
        </p:nvSpPr>
        <p:spPr>
          <a:xfrm>
            <a:off x="9316434" y="4609771"/>
            <a:ext cx="663589" cy="276999"/>
          </a:xfrm>
          <a:prstGeom prst="rect">
            <a:avLst/>
          </a:prstGeom>
          <a:noFill/>
        </p:spPr>
        <p:txBody>
          <a:bodyPr wrap="square" rtlCol="0">
            <a:spAutoFit/>
          </a:bodyPr>
          <a:lstStyle/>
          <a:p>
            <a:r>
              <a:rPr lang="en-US" sz="1200" dirty="0"/>
              <a:t>Step 6</a:t>
            </a:r>
          </a:p>
        </p:txBody>
      </p:sp>
      <p:sp>
        <p:nvSpPr>
          <p:cNvPr id="146" name="TextBox 145">
            <a:extLst>
              <a:ext uri="{FF2B5EF4-FFF2-40B4-BE49-F238E27FC236}">
                <a16:creationId xmlns:a16="http://schemas.microsoft.com/office/drawing/2014/main" id="{741684E8-5EAC-44BD-A238-D830DDD8E0DF}"/>
              </a:ext>
            </a:extLst>
          </p:cNvPr>
          <p:cNvSpPr txBox="1"/>
          <p:nvPr/>
        </p:nvSpPr>
        <p:spPr>
          <a:xfrm>
            <a:off x="9335626" y="5509572"/>
            <a:ext cx="1752409" cy="276999"/>
          </a:xfrm>
          <a:prstGeom prst="rect">
            <a:avLst/>
          </a:prstGeom>
          <a:noFill/>
        </p:spPr>
        <p:txBody>
          <a:bodyPr wrap="square" rtlCol="0">
            <a:spAutoFit/>
          </a:bodyPr>
          <a:lstStyle/>
          <a:p>
            <a:r>
              <a:rPr lang="en-US" sz="1200" dirty="0"/>
              <a:t>Step 7</a:t>
            </a:r>
          </a:p>
        </p:txBody>
      </p:sp>
    </p:spTree>
    <p:extLst>
      <p:ext uri="{BB962C8B-B14F-4D97-AF65-F5344CB8AC3E}">
        <p14:creationId xmlns:p14="http://schemas.microsoft.com/office/powerpoint/2010/main" val="408391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5B44C3-FCE6-4BC1-B8AE-5EEB636E6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38" y="566757"/>
            <a:ext cx="2676899" cy="1228896"/>
          </a:xfrm>
          <a:prstGeom prst="rect">
            <a:avLst/>
          </a:prstGeom>
        </p:spPr>
      </p:pic>
      <p:sp>
        <p:nvSpPr>
          <p:cNvPr id="12" name="TextBox 11">
            <a:extLst>
              <a:ext uri="{FF2B5EF4-FFF2-40B4-BE49-F238E27FC236}">
                <a16:creationId xmlns:a16="http://schemas.microsoft.com/office/drawing/2014/main" id="{668DB44C-59B6-411C-8B17-4BD59D9444DB}"/>
              </a:ext>
            </a:extLst>
          </p:cNvPr>
          <p:cNvSpPr txBox="1"/>
          <p:nvPr/>
        </p:nvSpPr>
        <p:spPr>
          <a:xfrm>
            <a:off x="1142351" y="74084"/>
            <a:ext cx="8582674" cy="461665"/>
          </a:xfrm>
          <a:prstGeom prst="rect">
            <a:avLst/>
          </a:prstGeom>
          <a:noFill/>
        </p:spPr>
        <p:txBody>
          <a:bodyPr wrap="square" rtlCol="0">
            <a:spAutoFit/>
          </a:bodyPr>
          <a:lstStyle/>
          <a:p>
            <a:r>
              <a:rPr lang="en-US" sz="2400" b="1" dirty="0"/>
              <a:t>Setting Up and Running  Auto GPLS by Directory with MED Files</a:t>
            </a:r>
          </a:p>
        </p:txBody>
      </p:sp>
      <p:cxnSp>
        <p:nvCxnSpPr>
          <p:cNvPr id="14" name="Straight Arrow Connector 13">
            <a:extLst>
              <a:ext uri="{FF2B5EF4-FFF2-40B4-BE49-F238E27FC236}">
                <a16:creationId xmlns:a16="http://schemas.microsoft.com/office/drawing/2014/main" id="{2F87DDA0-CB5C-4B68-9294-1446DDA154BD}"/>
              </a:ext>
            </a:extLst>
          </p:cNvPr>
          <p:cNvCxnSpPr>
            <a:cxnSpLocks/>
          </p:cNvCxnSpPr>
          <p:nvPr/>
        </p:nvCxnSpPr>
        <p:spPr>
          <a:xfrm>
            <a:off x="3646465" y="1181205"/>
            <a:ext cx="301925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2C823BA6-370F-47AF-9130-43BC59567A3A}"/>
              </a:ext>
            </a:extLst>
          </p:cNvPr>
          <p:cNvSpPr txBox="1"/>
          <p:nvPr/>
        </p:nvSpPr>
        <p:spPr>
          <a:xfrm>
            <a:off x="275223" y="1887202"/>
            <a:ext cx="6875997" cy="3323987"/>
          </a:xfrm>
          <a:prstGeom prst="rect">
            <a:avLst/>
          </a:prstGeom>
          <a:noFill/>
        </p:spPr>
        <p:txBody>
          <a:bodyPr wrap="square" rtlCol="0">
            <a:spAutoFit/>
          </a:bodyPr>
          <a:lstStyle/>
          <a:p>
            <a:pPr marL="342900" indent="-342900">
              <a:buFont typeface="+mj-lt"/>
              <a:buAutoNum type="arabicPeriod"/>
            </a:pPr>
            <a:r>
              <a:rPr lang="en-US" sz="1400" dirty="0"/>
              <a:t>File type: MED (default)</a:t>
            </a:r>
          </a:p>
          <a:p>
            <a:pPr marL="342900" indent="-342900">
              <a:buFont typeface="+mj-lt"/>
              <a:buAutoNum type="arabicPeriod"/>
            </a:pPr>
            <a:r>
              <a:rPr lang="en-US" sz="1400" dirty="0"/>
              <a:t>Working directory defaults to </a:t>
            </a:r>
            <a:r>
              <a:rPr lang="en-US" sz="1400" b="1" dirty="0"/>
              <a:t>Start in </a:t>
            </a:r>
            <a:r>
              <a:rPr lang="en-US" sz="1400" dirty="0"/>
              <a:t>directory (can be modified)</a:t>
            </a:r>
          </a:p>
          <a:p>
            <a:pPr marL="342900" indent="-342900">
              <a:buFont typeface="+mj-lt"/>
              <a:buAutoNum type="arabicPeriod"/>
            </a:pPr>
            <a:r>
              <a:rPr lang="en-US" sz="1400" dirty="0"/>
              <a:t>Do not create individual pk files. Create Region and </a:t>
            </a:r>
            <a:r>
              <a:rPr lang="en-US" sz="1400" dirty="0" err="1"/>
              <a:t>all.pks</a:t>
            </a:r>
            <a:r>
              <a:rPr lang="en-US" sz="1400" dirty="0"/>
              <a:t> files.</a:t>
            </a:r>
          </a:p>
          <a:p>
            <a:pPr marL="342900" indent="-342900">
              <a:buFont typeface="+mj-lt"/>
              <a:buAutoNum type="arabicPeriod"/>
            </a:pPr>
            <a:r>
              <a:rPr lang="en-US" sz="1400" dirty="0"/>
              <a:t>Checking ‘Use Range 1 to control shift’ will have the template peak position replaced by the highest point if within 0.5 of range width of template peak position. Check ‘Update Template data’ to shift all template data by shift of this peak. Range 1 must be a single peak.</a:t>
            </a:r>
          </a:p>
          <a:p>
            <a:pPr marL="342900" indent="-342900">
              <a:buFont typeface="+mj-lt"/>
              <a:buAutoNum type="arabicPeriod"/>
            </a:pPr>
            <a:r>
              <a:rPr lang="en-US" sz="1400" dirty="0"/>
              <a:t>Do not Pause between regions or files and Skip confirmation of Template file.</a:t>
            </a:r>
          </a:p>
          <a:p>
            <a:pPr marL="342900" indent="-342900">
              <a:buFont typeface="+mj-lt"/>
              <a:buAutoNum type="arabicPeriod"/>
            </a:pPr>
            <a:r>
              <a:rPr lang="en-US" sz="1400" dirty="0"/>
              <a:t>Not Creating template file, not Suppressing Graphics and not tweaking calibration</a:t>
            </a:r>
          </a:p>
          <a:p>
            <a:pPr marL="342900" indent="-342900">
              <a:buFont typeface="+mj-lt"/>
              <a:buAutoNum type="arabicPeriod"/>
            </a:pPr>
            <a:r>
              <a:rPr lang="en-US" sz="1400" dirty="0"/>
              <a:t>Including Reject information in pks files and not linking to </a:t>
            </a:r>
            <a:r>
              <a:rPr lang="en-US" sz="1400" dirty="0" err="1"/>
              <a:t>Celrf</a:t>
            </a:r>
            <a:endParaRPr lang="en-US" sz="1400" dirty="0"/>
          </a:p>
          <a:p>
            <a:pPr marL="342900" indent="-342900">
              <a:buFont typeface="+mj-lt"/>
              <a:buAutoNum type="arabicPeriod"/>
            </a:pPr>
            <a:r>
              <a:rPr lang="en-US" sz="1400" dirty="0"/>
              <a:t>Reject peak if:  Goodness of Fit exceeds 500, fit position moves by more than 7.5% of region width, or Intensity differs from template value by more than a factor of 8 or 5*Sig(I) &gt; I (Note: fitted Intensity is ‘area under curve’ and template is just one point.) </a:t>
            </a:r>
          </a:p>
          <a:p>
            <a:pPr marL="342900" indent="-342900">
              <a:buFont typeface="+mj-lt"/>
              <a:buAutoNum type="arabicPeriod"/>
            </a:pPr>
            <a:r>
              <a:rPr lang="en-US" sz="1400" dirty="0"/>
              <a:t>If processing many files consider selecting ‘Suppress Graphics’ and limiting output to text window (See Utilities II menu)</a:t>
            </a:r>
          </a:p>
        </p:txBody>
      </p:sp>
      <p:pic>
        <p:nvPicPr>
          <p:cNvPr id="18" name="Picture 17">
            <a:extLst>
              <a:ext uri="{FF2B5EF4-FFF2-40B4-BE49-F238E27FC236}">
                <a16:creationId xmlns:a16="http://schemas.microsoft.com/office/drawing/2014/main" id="{11A07F98-4FBB-4D38-9419-3D09A93BD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01" y="5287742"/>
            <a:ext cx="2124371" cy="1570258"/>
          </a:xfrm>
          <a:prstGeom prst="rect">
            <a:avLst/>
          </a:prstGeom>
        </p:spPr>
      </p:pic>
      <p:cxnSp>
        <p:nvCxnSpPr>
          <p:cNvPr id="20" name="Straight Arrow Connector 19">
            <a:extLst>
              <a:ext uri="{FF2B5EF4-FFF2-40B4-BE49-F238E27FC236}">
                <a16:creationId xmlns:a16="http://schemas.microsoft.com/office/drawing/2014/main" id="{B367A7D3-8B42-4FCF-A219-5BB6BEA7BB35}"/>
              </a:ext>
            </a:extLst>
          </p:cNvPr>
          <p:cNvCxnSpPr>
            <a:cxnSpLocks/>
          </p:cNvCxnSpPr>
          <p:nvPr/>
        </p:nvCxnSpPr>
        <p:spPr>
          <a:xfrm flipH="1">
            <a:off x="3544081" y="6047426"/>
            <a:ext cx="2873811"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E852E0B-A9CC-49B4-907F-8448DC43D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956" y="888747"/>
            <a:ext cx="4740498" cy="5758095"/>
          </a:xfrm>
          <a:prstGeom prst="rect">
            <a:avLst/>
          </a:prstGeom>
        </p:spPr>
      </p:pic>
      <p:sp>
        <p:nvSpPr>
          <p:cNvPr id="10" name="TextBox 9">
            <a:extLst>
              <a:ext uri="{FF2B5EF4-FFF2-40B4-BE49-F238E27FC236}">
                <a16:creationId xmlns:a16="http://schemas.microsoft.com/office/drawing/2014/main" id="{2467CF72-3496-4B8C-86C5-E407977B8C25}"/>
              </a:ext>
            </a:extLst>
          </p:cNvPr>
          <p:cNvSpPr txBox="1"/>
          <p:nvPr/>
        </p:nvSpPr>
        <p:spPr>
          <a:xfrm>
            <a:off x="7080308" y="1501629"/>
            <a:ext cx="382647" cy="2862322"/>
          </a:xfrm>
          <a:prstGeom prst="rect">
            <a:avLst/>
          </a:prstGeom>
          <a:noFill/>
        </p:spPr>
        <p:txBody>
          <a:bodyPr wrap="square" rtlCol="0">
            <a:spAutoFit/>
          </a:bodyPr>
          <a:lstStyle/>
          <a:p>
            <a:r>
              <a:rPr lang="en-US" sz="900" b="1" dirty="0"/>
              <a:t>1,2</a:t>
            </a:r>
          </a:p>
          <a:p>
            <a:endParaRPr lang="en-US" sz="900" b="1" dirty="0"/>
          </a:p>
          <a:p>
            <a:endParaRPr lang="en-US" sz="900" b="1" dirty="0"/>
          </a:p>
          <a:p>
            <a:endParaRPr lang="en-US" sz="900" b="1" dirty="0"/>
          </a:p>
          <a:p>
            <a:r>
              <a:rPr lang="en-US" sz="900" b="1" dirty="0"/>
              <a:t>   3</a:t>
            </a:r>
          </a:p>
          <a:p>
            <a:endParaRPr lang="en-US" sz="900" b="1" dirty="0"/>
          </a:p>
          <a:p>
            <a:r>
              <a:rPr lang="en-US" sz="900" b="1" dirty="0"/>
              <a:t>   4</a:t>
            </a:r>
          </a:p>
          <a:p>
            <a:endParaRPr lang="en-US" sz="900" b="1" dirty="0"/>
          </a:p>
          <a:p>
            <a:endParaRPr lang="en-US" sz="900" b="1" dirty="0"/>
          </a:p>
          <a:p>
            <a:r>
              <a:rPr lang="en-US" sz="900" b="1" dirty="0"/>
              <a:t>    5</a:t>
            </a:r>
          </a:p>
          <a:p>
            <a:endParaRPr lang="en-US" sz="900" b="1" dirty="0"/>
          </a:p>
          <a:p>
            <a:r>
              <a:rPr lang="en-US" sz="900" b="1" dirty="0"/>
              <a:t>    6</a:t>
            </a:r>
          </a:p>
          <a:p>
            <a:endParaRPr lang="en-US" sz="900" b="1" dirty="0"/>
          </a:p>
          <a:p>
            <a:r>
              <a:rPr lang="en-US" sz="900" b="1" dirty="0"/>
              <a:t>    7 </a:t>
            </a:r>
          </a:p>
          <a:p>
            <a:endParaRPr lang="en-US" sz="900" b="1" dirty="0"/>
          </a:p>
          <a:p>
            <a:endParaRPr lang="en-US" sz="900" b="1" dirty="0"/>
          </a:p>
          <a:p>
            <a:r>
              <a:rPr lang="en-US" sz="900" b="1" dirty="0"/>
              <a:t>    8</a:t>
            </a:r>
          </a:p>
          <a:p>
            <a:endParaRPr lang="en-US" sz="900" dirty="0"/>
          </a:p>
          <a:p>
            <a:endParaRPr lang="en-US" dirty="0"/>
          </a:p>
        </p:txBody>
      </p:sp>
    </p:spTree>
    <p:extLst>
      <p:ext uri="{BB962C8B-B14F-4D97-AF65-F5344CB8AC3E}">
        <p14:creationId xmlns:p14="http://schemas.microsoft.com/office/powerpoint/2010/main" val="351417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D80A-84BF-1110-A65E-091E7C489308}"/>
              </a:ext>
            </a:extLst>
          </p:cNvPr>
          <p:cNvSpPr>
            <a:spLocks noGrp="1"/>
          </p:cNvSpPr>
          <p:nvPr>
            <p:ph type="title"/>
          </p:nvPr>
        </p:nvSpPr>
        <p:spPr>
          <a:xfrm>
            <a:off x="689507" y="2203175"/>
            <a:ext cx="2959433" cy="461665"/>
          </a:xfrm>
        </p:spPr>
        <p:txBody>
          <a:bodyPr>
            <a:normAutofit/>
          </a:bodyPr>
          <a:lstStyle/>
          <a:p>
            <a:r>
              <a:rPr lang="en-US" sz="1800" dirty="0"/>
              <a:t>Select </a:t>
            </a:r>
            <a:r>
              <a:rPr lang="en-US" sz="1800" b="1" dirty="0"/>
              <a:t>Fit2D/Chi</a:t>
            </a:r>
            <a:r>
              <a:rPr lang="en-US" sz="1800" dirty="0"/>
              <a:t>  </a:t>
            </a:r>
            <a:r>
              <a:rPr lang="en-US" sz="1800" dirty="0">
                <a:sym typeface="Wingdings" panose="05000000000000000000" pitchFamily="2" charset="2"/>
              </a:rPr>
              <a:t> </a:t>
            </a:r>
            <a:r>
              <a:rPr lang="en-US" sz="1800" b="1" dirty="0"/>
              <a:t>Chi Setup</a:t>
            </a:r>
          </a:p>
        </p:txBody>
      </p:sp>
      <p:pic>
        <p:nvPicPr>
          <p:cNvPr id="5" name="Content Placeholder 4">
            <a:extLst>
              <a:ext uri="{FF2B5EF4-FFF2-40B4-BE49-F238E27FC236}">
                <a16:creationId xmlns:a16="http://schemas.microsoft.com/office/drawing/2014/main" id="{9876CD4A-C8ED-F79D-9FF6-5F138279FA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3909" y="1483029"/>
            <a:ext cx="3917008" cy="4351338"/>
          </a:xfrm>
        </p:spPr>
      </p:pic>
      <p:sp>
        <p:nvSpPr>
          <p:cNvPr id="6" name="TextBox 5">
            <a:extLst>
              <a:ext uri="{FF2B5EF4-FFF2-40B4-BE49-F238E27FC236}">
                <a16:creationId xmlns:a16="http://schemas.microsoft.com/office/drawing/2014/main" id="{E55CA599-127E-27E1-37F2-F9DC34E40EE0}"/>
              </a:ext>
            </a:extLst>
          </p:cNvPr>
          <p:cNvSpPr txBox="1"/>
          <p:nvPr/>
        </p:nvSpPr>
        <p:spPr>
          <a:xfrm>
            <a:off x="3930409" y="3817148"/>
            <a:ext cx="2718042" cy="646331"/>
          </a:xfrm>
          <a:prstGeom prst="rect">
            <a:avLst/>
          </a:prstGeom>
          <a:noFill/>
        </p:spPr>
        <p:txBody>
          <a:bodyPr wrap="square" rtlCol="0">
            <a:spAutoFit/>
          </a:bodyPr>
          <a:lstStyle/>
          <a:p>
            <a:r>
              <a:rPr lang="en-US" dirty="0"/>
              <a:t>Check GPLS Chi Mode = 1</a:t>
            </a:r>
          </a:p>
          <a:p>
            <a:r>
              <a:rPr lang="en-US" dirty="0"/>
              <a:t>Set wavelength= 0.1847</a:t>
            </a:r>
          </a:p>
        </p:txBody>
      </p:sp>
      <p:sp>
        <p:nvSpPr>
          <p:cNvPr id="7" name="TextBox 6">
            <a:extLst>
              <a:ext uri="{FF2B5EF4-FFF2-40B4-BE49-F238E27FC236}">
                <a16:creationId xmlns:a16="http://schemas.microsoft.com/office/drawing/2014/main" id="{BC47E73F-31D1-4C34-A6E2-8225284DEFAF}"/>
              </a:ext>
            </a:extLst>
          </p:cNvPr>
          <p:cNvSpPr txBox="1"/>
          <p:nvPr/>
        </p:nvSpPr>
        <p:spPr>
          <a:xfrm>
            <a:off x="1804663" y="266038"/>
            <a:ext cx="8582674" cy="461665"/>
          </a:xfrm>
          <a:prstGeom prst="rect">
            <a:avLst/>
          </a:prstGeom>
          <a:noFill/>
        </p:spPr>
        <p:txBody>
          <a:bodyPr wrap="square" rtlCol="0">
            <a:spAutoFit/>
          </a:bodyPr>
          <a:lstStyle/>
          <a:p>
            <a:r>
              <a:rPr lang="en-US" sz="2400" b="1" dirty="0"/>
              <a:t>Setting Up and Running  Auto GPLS by Directory with CHI Files</a:t>
            </a:r>
          </a:p>
        </p:txBody>
      </p:sp>
      <p:pic>
        <p:nvPicPr>
          <p:cNvPr id="4" name="Picture 3">
            <a:extLst>
              <a:ext uri="{FF2B5EF4-FFF2-40B4-BE49-F238E27FC236}">
                <a16:creationId xmlns:a16="http://schemas.microsoft.com/office/drawing/2014/main" id="{CE528FA1-580E-4F78-BA8E-3D1F1C3DD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403" y="1716693"/>
            <a:ext cx="1476581" cy="1324160"/>
          </a:xfrm>
          <a:prstGeom prst="rect">
            <a:avLst/>
          </a:prstGeom>
        </p:spPr>
      </p:pic>
      <p:cxnSp>
        <p:nvCxnSpPr>
          <p:cNvPr id="8" name="Straight Arrow Connector 7">
            <a:extLst>
              <a:ext uri="{FF2B5EF4-FFF2-40B4-BE49-F238E27FC236}">
                <a16:creationId xmlns:a16="http://schemas.microsoft.com/office/drawing/2014/main" id="{85A59E31-C565-4829-ABFD-B286EA40E8C1}"/>
              </a:ext>
            </a:extLst>
          </p:cNvPr>
          <p:cNvCxnSpPr>
            <a:cxnSpLocks/>
          </p:cNvCxnSpPr>
          <p:nvPr/>
        </p:nvCxnSpPr>
        <p:spPr>
          <a:xfrm>
            <a:off x="3648940" y="2434112"/>
            <a:ext cx="5780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F5E58A82-17A3-43FE-AEB0-49F68B90C762}"/>
              </a:ext>
            </a:extLst>
          </p:cNvPr>
          <p:cNvCxnSpPr>
            <a:cxnSpLocks/>
          </p:cNvCxnSpPr>
          <p:nvPr/>
        </p:nvCxnSpPr>
        <p:spPr>
          <a:xfrm>
            <a:off x="6200775" y="2466975"/>
            <a:ext cx="105782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127B1A7F-C6C7-454A-AF8C-8E996C029342}"/>
              </a:ext>
            </a:extLst>
          </p:cNvPr>
          <p:cNvCxnSpPr>
            <a:cxnSpLocks/>
          </p:cNvCxnSpPr>
          <p:nvPr/>
        </p:nvCxnSpPr>
        <p:spPr>
          <a:xfrm>
            <a:off x="6904182" y="4140312"/>
            <a:ext cx="48399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3012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8DEA-78F3-18AA-62A8-47CA5557A07C}"/>
              </a:ext>
            </a:extLst>
          </p:cNvPr>
          <p:cNvSpPr>
            <a:spLocks noGrp="1"/>
          </p:cNvSpPr>
          <p:nvPr>
            <p:ph type="title"/>
          </p:nvPr>
        </p:nvSpPr>
        <p:spPr>
          <a:xfrm>
            <a:off x="1825115" y="279913"/>
            <a:ext cx="8338060" cy="549275"/>
          </a:xfrm>
        </p:spPr>
        <p:txBody>
          <a:bodyPr>
            <a:normAutofit/>
          </a:bodyPr>
          <a:lstStyle/>
          <a:p>
            <a:r>
              <a:rPr lang="en-US" sz="2400" b="1" dirty="0"/>
              <a:t>Sample Directory Structure – </a:t>
            </a:r>
            <a:r>
              <a:rPr lang="en-US" sz="2400" b="1" i="1" dirty="0"/>
              <a:t>Auto by Directory </a:t>
            </a:r>
            <a:r>
              <a:rPr lang="en-US" sz="2400" b="1" dirty="0"/>
              <a:t>with Chi files</a:t>
            </a:r>
          </a:p>
        </p:txBody>
      </p:sp>
      <p:sp>
        <p:nvSpPr>
          <p:cNvPr id="10" name="TextBox 9">
            <a:extLst>
              <a:ext uri="{FF2B5EF4-FFF2-40B4-BE49-F238E27FC236}">
                <a16:creationId xmlns:a16="http://schemas.microsoft.com/office/drawing/2014/main" id="{1BBC0723-3490-5CF1-F08B-FD1BA1A87F2D}"/>
              </a:ext>
            </a:extLst>
          </p:cNvPr>
          <p:cNvSpPr txBox="1"/>
          <p:nvPr/>
        </p:nvSpPr>
        <p:spPr>
          <a:xfrm>
            <a:off x="708315" y="2912151"/>
            <a:ext cx="4682835" cy="1815882"/>
          </a:xfrm>
          <a:prstGeom prst="rect">
            <a:avLst/>
          </a:prstGeom>
          <a:noFill/>
        </p:spPr>
        <p:txBody>
          <a:bodyPr wrap="square" rtlCol="0">
            <a:spAutoFit/>
          </a:bodyPr>
          <a:lstStyle/>
          <a:p>
            <a:r>
              <a:rPr lang="en-US" sz="1600" dirty="0"/>
              <a:t>The Working Directory has two subdirectories</a:t>
            </a:r>
          </a:p>
          <a:p>
            <a:endParaRPr lang="en-US" sz="1600" dirty="0"/>
          </a:p>
          <a:p>
            <a:r>
              <a:rPr lang="en-US" sz="1600" dirty="0"/>
              <a:t>                                           AutoRun_111</a:t>
            </a:r>
          </a:p>
          <a:p>
            <a:r>
              <a:rPr lang="en-US" sz="1600" dirty="0"/>
              <a:t>                                           AutoRun_211</a:t>
            </a:r>
          </a:p>
          <a:p>
            <a:endParaRPr lang="en-US" sz="1600" dirty="0"/>
          </a:p>
          <a:p>
            <a:endParaRPr lang="en-US" sz="1600" dirty="0"/>
          </a:p>
          <a:p>
            <a:r>
              <a:rPr lang="en-US" sz="1600" dirty="0"/>
              <a:t>Each subdirectory has a template file and Chi files</a:t>
            </a:r>
          </a:p>
        </p:txBody>
      </p:sp>
      <p:sp>
        <p:nvSpPr>
          <p:cNvPr id="3" name="TextBox 2">
            <a:extLst>
              <a:ext uri="{FF2B5EF4-FFF2-40B4-BE49-F238E27FC236}">
                <a16:creationId xmlns:a16="http://schemas.microsoft.com/office/drawing/2014/main" id="{CD3DCA07-0B45-4E64-8705-F6558EC60138}"/>
              </a:ext>
            </a:extLst>
          </p:cNvPr>
          <p:cNvSpPr txBox="1"/>
          <p:nvPr/>
        </p:nvSpPr>
        <p:spPr>
          <a:xfrm>
            <a:off x="708315" y="1145492"/>
            <a:ext cx="4262426" cy="584775"/>
          </a:xfrm>
          <a:prstGeom prst="rect">
            <a:avLst/>
          </a:prstGeom>
          <a:noFill/>
        </p:spPr>
        <p:txBody>
          <a:bodyPr wrap="square" rtlCol="0">
            <a:spAutoFit/>
          </a:bodyPr>
          <a:lstStyle/>
          <a:p>
            <a:r>
              <a:rPr lang="en-US" sz="1600" dirty="0"/>
              <a:t>Top level directory - The </a:t>
            </a:r>
            <a:r>
              <a:rPr lang="en-US" sz="1600" b="1" dirty="0"/>
              <a:t>Working Directory</a:t>
            </a:r>
          </a:p>
          <a:p>
            <a:r>
              <a:rPr lang="en-US" sz="1600" dirty="0"/>
              <a:t>D:\IntelFortran\testdata\ChiFiles\CaSiO3-DJW3</a:t>
            </a:r>
          </a:p>
        </p:txBody>
      </p:sp>
      <p:pic>
        <p:nvPicPr>
          <p:cNvPr id="8" name="Picture 7">
            <a:extLst>
              <a:ext uri="{FF2B5EF4-FFF2-40B4-BE49-F238E27FC236}">
                <a16:creationId xmlns:a16="http://schemas.microsoft.com/office/drawing/2014/main" id="{729A42E1-B805-4787-AA02-85888FBBA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80744"/>
            <a:ext cx="1924319" cy="962159"/>
          </a:xfrm>
          <a:prstGeom prst="rect">
            <a:avLst/>
          </a:prstGeom>
        </p:spPr>
      </p:pic>
      <p:cxnSp>
        <p:nvCxnSpPr>
          <p:cNvPr id="12" name="Straight Arrow Connector 11">
            <a:extLst>
              <a:ext uri="{FF2B5EF4-FFF2-40B4-BE49-F238E27FC236}">
                <a16:creationId xmlns:a16="http://schemas.microsoft.com/office/drawing/2014/main" id="{2F75A3CD-1A0E-4AB0-884D-23001E691066}"/>
              </a:ext>
            </a:extLst>
          </p:cNvPr>
          <p:cNvCxnSpPr>
            <a:cxnSpLocks/>
          </p:cNvCxnSpPr>
          <p:nvPr/>
        </p:nvCxnSpPr>
        <p:spPr>
          <a:xfrm>
            <a:off x="4977643" y="1566573"/>
            <a:ext cx="8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C6C8333-A257-4E09-987A-F6DE30040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141" y="2912151"/>
            <a:ext cx="5325218" cy="1114581"/>
          </a:xfrm>
          <a:prstGeom prst="rect">
            <a:avLst/>
          </a:prstGeom>
        </p:spPr>
      </p:pic>
      <p:pic>
        <p:nvPicPr>
          <p:cNvPr id="17" name="Picture 16">
            <a:extLst>
              <a:ext uri="{FF2B5EF4-FFF2-40B4-BE49-F238E27FC236}">
                <a16:creationId xmlns:a16="http://schemas.microsoft.com/office/drawing/2014/main" id="{4A9382D4-341D-4838-95C4-A533150EA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141" y="4272032"/>
            <a:ext cx="5506218" cy="1047896"/>
          </a:xfrm>
          <a:prstGeom prst="rect">
            <a:avLst/>
          </a:prstGeom>
        </p:spPr>
      </p:pic>
    </p:spTree>
    <p:extLst>
      <p:ext uri="{BB962C8B-B14F-4D97-AF65-F5344CB8AC3E}">
        <p14:creationId xmlns:p14="http://schemas.microsoft.com/office/powerpoint/2010/main" val="164745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D2E5-A5EC-D79D-B485-C48A68B21C30}"/>
              </a:ext>
            </a:extLst>
          </p:cNvPr>
          <p:cNvSpPr>
            <a:spLocks noGrp="1"/>
          </p:cNvSpPr>
          <p:nvPr>
            <p:ph type="ctrTitle"/>
          </p:nvPr>
        </p:nvSpPr>
        <p:spPr>
          <a:xfrm>
            <a:off x="1215737" y="275396"/>
            <a:ext cx="9358745" cy="392689"/>
          </a:xfrm>
        </p:spPr>
        <p:txBody>
          <a:bodyPr>
            <a:noAutofit/>
          </a:bodyPr>
          <a:lstStyle/>
          <a:p>
            <a:pPr algn="l"/>
            <a:r>
              <a:rPr lang="en-US" sz="2800" dirty="0" err="1"/>
              <a:t>AutoGPLS</a:t>
            </a:r>
            <a:r>
              <a:rPr lang="en-US" sz="2800" dirty="0"/>
              <a:t> setup - Chi files</a:t>
            </a:r>
          </a:p>
        </p:txBody>
      </p:sp>
      <p:pic>
        <p:nvPicPr>
          <p:cNvPr id="21" name="Picture 20">
            <a:extLst>
              <a:ext uri="{FF2B5EF4-FFF2-40B4-BE49-F238E27FC236}">
                <a16:creationId xmlns:a16="http://schemas.microsoft.com/office/drawing/2014/main" id="{C9FEB83E-4745-D49A-06C8-193D7F10C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627" y="193857"/>
            <a:ext cx="5392422" cy="6355986"/>
          </a:xfrm>
          <a:prstGeom prst="rect">
            <a:avLst/>
          </a:prstGeom>
        </p:spPr>
      </p:pic>
      <p:sp>
        <p:nvSpPr>
          <p:cNvPr id="22" name="TextBox 21">
            <a:extLst>
              <a:ext uri="{FF2B5EF4-FFF2-40B4-BE49-F238E27FC236}">
                <a16:creationId xmlns:a16="http://schemas.microsoft.com/office/drawing/2014/main" id="{689E9179-FE1A-4CF7-F40D-CA6CE771A131}"/>
              </a:ext>
            </a:extLst>
          </p:cNvPr>
          <p:cNvSpPr txBox="1"/>
          <p:nvPr/>
        </p:nvSpPr>
        <p:spPr>
          <a:xfrm>
            <a:off x="584382" y="1598413"/>
            <a:ext cx="4695824" cy="1200329"/>
          </a:xfrm>
          <a:prstGeom prst="rect">
            <a:avLst/>
          </a:prstGeom>
          <a:noFill/>
        </p:spPr>
        <p:txBody>
          <a:bodyPr wrap="square" rtlCol="0">
            <a:spAutoFit/>
          </a:bodyPr>
          <a:lstStyle/>
          <a:p>
            <a:r>
              <a:rPr lang="en-US" dirty="0"/>
              <a:t>Check the </a:t>
            </a:r>
            <a:r>
              <a:rPr lang="en-US" b="1" dirty="0"/>
              <a:t>Working Directory</a:t>
            </a:r>
          </a:p>
          <a:p>
            <a:r>
              <a:rPr lang="en-US" dirty="0"/>
              <a:t>Select other options as needed.</a:t>
            </a:r>
          </a:p>
          <a:p>
            <a:endParaRPr lang="en-US" dirty="0"/>
          </a:p>
          <a:p>
            <a:r>
              <a:rPr lang="en-US" dirty="0"/>
              <a:t>Reduce the amount of printed output if desired</a:t>
            </a:r>
          </a:p>
        </p:txBody>
      </p:sp>
      <p:sp>
        <p:nvSpPr>
          <p:cNvPr id="4" name="TextBox 3">
            <a:extLst>
              <a:ext uri="{FF2B5EF4-FFF2-40B4-BE49-F238E27FC236}">
                <a16:creationId xmlns:a16="http://schemas.microsoft.com/office/drawing/2014/main" id="{C6A99E9C-03F3-4F93-88A2-B5A5FF1792F6}"/>
              </a:ext>
            </a:extLst>
          </p:cNvPr>
          <p:cNvSpPr txBox="1"/>
          <p:nvPr/>
        </p:nvSpPr>
        <p:spPr>
          <a:xfrm>
            <a:off x="2695576" y="853559"/>
            <a:ext cx="2114550" cy="369332"/>
          </a:xfrm>
          <a:prstGeom prst="rect">
            <a:avLst/>
          </a:prstGeom>
          <a:noFill/>
        </p:spPr>
        <p:txBody>
          <a:bodyPr wrap="square" rtlCol="0">
            <a:spAutoFit/>
          </a:bodyPr>
          <a:lstStyle/>
          <a:p>
            <a:r>
              <a:rPr lang="en-US" dirty="0"/>
              <a:t>Set File Type to Chi</a:t>
            </a:r>
          </a:p>
        </p:txBody>
      </p:sp>
      <p:cxnSp>
        <p:nvCxnSpPr>
          <p:cNvPr id="6" name="Straight Arrow Connector 5">
            <a:extLst>
              <a:ext uri="{FF2B5EF4-FFF2-40B4-BE49-F238E27FC236}">
                <a16:creationId xmlns:a16="http://schemas.microsoft.com/office/drawing/2014/main" id="{86319C1D-4D04-451D-8B6C-1BFC3AD17B0A}"/>
              </a:ext>
            </a:extLst>
          </p:cNvPr>
          <p:cNvCxnSpPr>
            <a:cxnSpLocks/>
          </p:cNvCxnSpPr>
          <p:nvPr/>
        </p:nvCxnSpPr>
        <p:spPr>
          <a:xfrm>
            <a:off x="4721803" y="1038225"/>
            <a:ext cx="12668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918C590-E79B-4AA6-8D56-61D6AB528F0B}"/>
              </a:ext>
            </a:extLst>
          </p:cNvPr>
          <p:cNvCxnSpPr>
            <a:cxnSpLocks/>
          </p:cNvCxnSpPr>
          <p:nvPr/>
        </p:nvCxnSpPr>
        <p:spPr>
          <a:xfrm flipV="1">
            <a:off x="3770494" y="999764"/>
            <a:ext cx="4059056" cy="783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458915-3950-4A7E-BC67-1A16A2FB3AC0}"/>
              </a:ext>
            </a:extLst>
          </p:cNvPr>
          <p:cNvCxnSpPr>
            <a:cxnSpLocks/>
          </p:cNvCxnSpPr>
          <p:nvPr/>
        </p:nvCxnSpPr>
        <p:spPr>
          <a:xfrm>
            <a:off x="2447921" y="2965886"/>
            <a:ext cx="1" cy="252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Content Placeholder 4">
            <a:extLst>
              <a:ext uri="{FF2B5EF4-FFF2-40B4-BE49-F238E27FC236}">
                <a16:creationId xmlns:a16="http://schemas.microsoft.com/office/drawing/2014/main" id="{F0CD4A0F-36EA-4CFF-8AE0-1243A7D21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19" y="3034656"/>
            <a:ext cx="1816093" cy="2943620"/>
          </a:xfrm>
          <a:prstGeom prst="rect">
            <a:avLst/>
          </a:prstGeom>
        </p:spPr>
      </p:pic>
      <p:sp>
        <p:nvSpPr>
          <p:cNvPr id="20" name="TextBox 19">
            <a:extLst>
              <a:ext uri="{FF2B5EF4-FFF2-40B4-BE49-F238E27FC236}">
                <a16:creationId xmlns:a16="http://schemas.microsoft.com/office/drawing/2014/main" id="{627AFA14-1F07-4D7C-882A-7C0A5EAA5ED0}"/>
              </a:ext>
            </a:extLst>
          </p:cNvPr>
          <p:cNvSpPr txBox="1"/>
          <p:nvPr/>
        </p:nvSpPr>
        <p:spPr>
          <a:xfrm>
            <a:off x="980058" y="2728426"/>
            <a:ext cx="1816093" cy="307777"/>
          </a:xfrm>
          <a:prstGeom prst="rect">
            <a:avLst/>
          </a:prstGeom>
          <a:noFill/>
        </p:spPr>
        <p:txBody>
          <a:bodyPr wrap="square" rtlCol="0">
            <a:spAutoFit/>
          </a:bodyPr>
          <a:lstStyle/>
          <a:p>
            <a:r>
              <a:rPr lang="en-US" sz="1400" dirty="0"/>
              <a:t>Level 3 – Few </a:t>
            </a:r>
          </a:p>
        </p:txBody>
      </p:sp>
      <p:cxnSp>
        <p:nvCxnSpPr>
          <p:cNvPr id="25" name="Straight Arrow Connector 24">
            <a:extLst>
              <a:ext uri="{FF2B5EF4-FFF2-40B4-BE49-F238E27FC236}">
                <a16:creationId xmlns:a16="http://schemas.microsoft.com/office/drawing/2014/main" id="{311D95EC-1F65-4DEF-B13F-BE9FCFE17E43}"/>
              </a:ext>
            </a:extLst>
          </p:cNvPr>
          <p:cNvCxnSpPr>
            <a:cxnSpLocks/>
          </p:cNvCxnSpPr>
          <p:nvPr/>
        </p:nvCxnSpPr>
        <p:spPr>
          <a:xfrm>
            <a:off x="2996417" y="4787259"/>
            <a:ext cx="56197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3D9D421-5EA3-4D95-A216-D91C005B8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324" y="3891784"/>
            <a:ext cx="2124371" cy="1790950"/>
          </a:xfrm>
          <a:prstGeom prst="rect">
            <a:avLst/>
          </a:prstGeom>
        </p:spPr>
      </p:pic>
    </p:spTree>
    <p:extLst>
      <p:ext uri="{BB962C8B-B14F-4D97-AF65-F5344CB8AC3E}">
        <p14:creationId xmlns:p14="http://schemas.microsoft.com/office/powerpoint/2010/main" val="1341826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B038-106F-EBCE-9617-5FE271CB58AB}"/>
              </a:ext>
            </a:extLst>
          </p:cNvPr>
          <p:cNvSpPr>
            <a:spLocks noGrp="1"/>
          </p:cNvSpPr>
          <p:nvPr>
            <p:ph type="title"/>
          </p:nvPr>
        </p:nvSpPr>
        <p:spPr>
          <a:xfrm>
            <a:off x="754024" y="47259"/>
            <a:ext cx="5341976" cy="487770"/>
          </a:xfrm>
        </p:spPr>
        <p:txBody>
          <a:bodyPr>
            <a:normAutofit/>
          </a:bodyPr>
          <a:lstStyle/>
          <a:p>
            <a:r>
              <a:rPr lang="en-US" sz="1800" b="1" dirty="0"/>
              <a:t>Beginning and ending output -  </a:t>
            </a:r>
            <a:r>
              <a:rPr lang="en-US" sz="1800" b="1" i="1" dirty="0"/>
              <a:t>Run Auto by Directory</a:t>
            </a:r>
          </a:p>
        </p:txBody>
      </p:sp>
      <p:pic>
        <p:nvPicPr>
          <p:cNvPr id="5" name="Content Placeholder 4">
            <a:extLst>
              <a:ext uri="{FF2B5EF4-FFF2-40B4-BE49-F238E27FC236}">
                <a16:creationId xmlns:a16="http://schemas.microsoft.com/office/drawing/2014/main" id="{EC6FB029-610C-17D2-64D7-B8C50223D1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725" y="3732028"/>
            <a:ext cx="8135485" cy="1408210"/>
          </a:xfrm>
        </p:spPr>
      </p:pic>
      <p:pic>
        <p:nvPicPr>
          <p:cNvPr id="6" name="Picture 5">
            <a:extLst>
              <a:ext uri="{FF2B5EF4-FFF2-40B4-BE49-F238E27FC236}">
                <a16:creationId xmlns:a16="http://schemas.microsoft.com/office/drawing/2014/main" id="{677B2967-3269-6C15-A411-ED36E704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399" y="633243"/>
            <a:ext cx="8106906" cy="3000571"/>
          </a:xfrm>
          <a:prstGeom prst="rect">
            <a:avLst/>
          </a:prstGeom>
        </p:spPr>
      </p:pic>
      <p:sp>
        <p:nvSpPr>
          <p:cNvPr id="7" name="Title 1">
            <a:extLst>
              <a:ext uri="{FF2B5EF4-FFF2-40B4-BE49-F238E27FC236}">
                <a16:creationId xmlns:a16="http://schemas.microsoft.com/office/drawing/2014/main" id="{CE18F1EB-9C4B-C039-F429-DD241B83411F}"/>
              </a:ext>
            </a:extLst>
          </p:cNvPr>
          <p:cNvSpPr txBox="1">
            <a:spLocks/>
          </p:cNvSpPr>
          <p:nvPr/>
        </p:nvSpPr>
        <p:spPr>
          <a:xfrm>
            <a:off x="1072117" y="5238452"/>
            <a:ext cx="1490330" cy="516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t>Files created.</a:t>
            </a:r>
          </a:p>
        </p:txBody>
      </p:sp>
      <p:sp>
        <p:nvSpPr>
          <p:cNvPr id="3" name="TextBox 2">
            <a:extLst>
              <a:ext uri="{FF2B5EF4-FFF2-40B4-BE49-F238E27FC236}">
                <a16:creationId xmlns:a16="http://schemas.microsoft.com/office/drawing/2014/main" id="{15421C2E-5464-BA6F-F329-430318394541}"/>
              </a:ext>
            </a:extLst>
          </p:cNvPr>
          <p:cNvSpPr txBox="1"/>
          <p:nvPr/>
        </p:nvSpPr>
        <p:spPr>
          <a:xfrm>
            <a:off x="1072117" y="5656520"/>
            <a:ext cx="3870251" cy="923330"/>
          </a:xfrm>
          <a:prstGeom prst="rect">
            <a:avLst/>
          </a:prstGeom>
          <a:noFill/>
        </p:spPr>
        <p:txBody>
          <a:bodyPr wrap="square" rtlCol="0">
            <a:spAutoFit/>
          </a:bodyPr>
          <a:lstStyle/>
          <a:p>
            <a:r>
              <a:rPr lang="en-US" dirty="0"/>
              <a:t>Each subdirectory now has an </a:t>
            </a:r>
            <a:r>
              <a:rPr lang="en-US" dirty="0" err="1"/>
              <a:t>all.pks</a:t>
            </a:r>
            <a:endParaRPr lang="en-US" dirty="0"/>
          </a:p>
          <a:p>
            <a:r>
              <a:rPr lang="en-US" dirty="0"/>
              <a:t>A region.d1r1</a:t>
            </a:r>
          </a:p>
          <a:p>
            <a:r>
              <a:rPr lang="en-US" dirty="0"/>
              <a:t>and a ChiVsD.dat file.</a:t>
            </a:r>
          </a:p>
        </p:txBody>
      </p:sp>
      <p:pic>
        <p:nvPicPr>
          <p:cNvPr id="8" name="Content Placeholder 4">
            <a:extLst>
              <a:ext uri="{FF2B5EF4-FFF2-40B4-BE49-F238E27FC236}">
                <a16:creationId xmlns:a16="http://schemas.microsoft.com/office/drawing/2014/main" id="{9CC3B4BE-E1FD-3CB3-C95F-7030EFA89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627" y="5496709"/>
            <a:ext cx="4953691" cy="923330"/>
          </a:xfrm>
          <a:prstGeom prst="rect">
            <a:avLst/>
          </a:prstGeom>
        </p:spPr>
      </p:pic>
    </p:spTree>
    <p:extLst>
      <p:ext uri="{BB962C8B-B14F-4D97-AF65-F5344CB8AC3E}">
        <p14:creationId xmlns:p14="http://schemas.microsoft.com/office/powerpoint/2010/main" val="162672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0C73ED-6DDF-4E01-6109-50B3193B56F7}"/>
              </a:ext>
            </a:extLst>
          </p:cNvPr>
          <p:cNvSpPr txBox="1"/>
          <p:nvPr/>
        </p:nvSpPr>
        <p:spPr>
          <a:xfrm>
            <a:off x="810491" y="304963"/>
            <a:ext cx="4994886" cy="646331"/>
          </a:xfrm>
          <a:prstGeom prst="rect">
            <a:avLst/>
          </a:prstGeom>
          <a:noFill/>
        </p:spPr>
        <p:txBody>
          <a:bodyPr wrap="square" rtlCol="0">
            <a:spAutoFit/>
          </a:bodyPr>
          <a:lstStyle/>
          <a:p>
            <a:r>
              <a:rPr lang="en-US" dirty="0"/>
              <a:t>More about the ChiVsD.dat File</a:t>
            </a:r>
          </a:p>
          <a:p>
            <a:endParaRPr lang="en-US" dirty="0"/>
          </a:p>
        </p:txBody>
      </p:sp>
      <p:sp>
        <p:nvSpPr>
          <p:cNvPr id="3" name="TextBox 2">
            <a:extLst>
              <a:ext uri="{FF2B5EF4-FFF2-40B4-BE49-F238E27FC236}">
                <a16:creationId xmlns:a16="http://schemas.microsoft.com/office/drawing/2014/main" id="{9D0BAB02-8CBB-01AA-C09F-7F28578E4645}"/>
              </a:ext>
            </a:extLst>
          </p:cNvPr>
          <p:cNvSpPr txBox="1"/>
          <p:nvPr/>
        </p:nvSpPr>
        <p:spPr>
          <a:xfrm>
            <a:off x="682657" y="951293"/>
            <a:ext cx="3118781" cy="5016758"/>
          </a:xfrm>
          <a:prstGeom prst="rect">
            <a:avLst/>
          </a:prstGeom>
          <a:noFill/>
        </p:spPr>
        <p:txBody>
          <a:bodyPr wrap="square" rtlCol="0">
            <a:spAutoFit/>
          </a:bodyPr>
          <a:lstStyle/>
          <a:p>
            <a:r>
              <a:rPr lang="en-US" sz="1800" dirty="0">
                <a:latin typeface="Courier New" panose="02070309020205020404" pitchFamily="49" charset="0"/>
              </a:rPr>
              <a:t> </a:t>
            </a:r>
            <a:r>
              <a:rPr lang="en-US" sz="1200" dirty="0">
                <a:latin typeface="Courier New" panose="02070309020205020404" pitchFamily="49" charset="0"/>
              </a:rPr>
              <a:t>1 Reflections :  72 datapoints</a:t>
            </a:r>
          </a:p>
          <a:p>
            <a:r>
              <a:rPr lang="en-US" sz="1200" dirty="0">
                <a:latin typeface="Courier New" panose="02070309020205020404" pitchFamily="49" charset="0"/>
              </a:rPr>
              <a:t>  HKL:    1    1    1</a:t>
            </a:r>
          </a:p>
          <a:p>
            <a:r>
              <a:rPr lang="en-US" sz="1200" dirty="0">
                <a:latin typeface="Courier New" panose="02070309020205020404" pitchFamily="49" charset="0"/>
              </a:rPr>
              <a:t>    5.  2.0896      3.   1</a:t>
            </a:r>
          </a:p>
          <a:p>
            <a:r>
              <a:rPr lang="en-US" sz="1200" dirty="0">
                <a:latin typeface="Courier New" panose="02070309020205020404" pitchFamily="49" charset="0"/>
              </a:rPr>
              <a:t>   10.  2.0713    770.   0</a:t>
            </a:r>
          </a:p>
          <a:p>
            <a:r>
              <a:rPr lang="en-US" sz="1200" dirty="0">
                <a:latin typeface="Courier New" panose="02070309020205020404" pitchFamily="49" charset="0"/>
              </a:rPr>
              <a:t>   15.  2.0705    936.   0</a:t>
            </a:r>
          </a:p>
          <a:p>
            <a:r>
              <a:rPr lang="en-US" sz="1200" dirty="0">
                <a:latin typeface="Courier New" panose="02070309020205020404" pitchFamily="49" charset="0"/>
              </a:rPr>
              <a:t>   20.  2.0699    875.   0</a:t>
            </a:r>
          </a:p>
          <a:p>
            <a:r>
              <a:rPr lang="en-US" sz="1200" dirty="0">
                <a:latin typeface="Courier New" panose="02070309020205020404" pitchFamily="49" charset="0"/>
              </a:rPr>
              <a:t>   25.  2.0691    873.   0</a:t>
            </a:r>
          </a:p>
          <a:p>
            <a:r>
              <a:rPr lang="en-US" sz="1200" dirty="0">
                <a:latin typeface="Courier New" panose="02070309020205020404" pitchFamily="49" charset="0"/>
              </a:rPr>
              <a:t>   30.  2.0680    880.   0</a:t>
            </a:r>
          </a:p>
          <a:p>
            <a:r>
              <a:rPr lang="en-US" sz="1200" dirty="0">
                <a:latin typeface="Courier New" panose="02070309020205020404" pitchFamily="49" charset="0"/>
              </a:rPr>
              <a:t>   35.  2.0677    848.   0</a:t>
            </a:r>
          </a:p>
          <a:p>
            <a:r>
              <a:rPr lang="en-US" sz="1200" dirty="0">
                <a:latin typeface="Courier New" panose="02070309020205020404" pitchFamily="49" charset="0"/>
              </a:rPr>
              <a:t>   40.  2.0673    943.   0</a:t>
            </a:r>
          </a:p>
          <a:p>
            <a:r>
              <a:rPr lang="en-US" sz="1200" dirty="0">
                <a:latin typeface="Courier New" panose="02070309020205020404" pitchFamily="49" charset="0"/>
              </a:rPr>
              <a:t>   45.  2.0667   1048.   0</a:t>
            </a:r>
          </a:p>
          <a:p>
            <a:r>
              <a:rPr lang="en-US" sz="1200" dirty="0">
                <a:latin typeface="Courier New" panose="02070309020205020404" pitchFamily="49" charset="0"/>
              </a:rPr>
              <a:t>   50.  2.0666   1193.   0</a:t>
            </a:r>
          </a:p>
          <a:p>
            <a:r>
              <a:rPr lang="en-US" sz="1200" dirty="0">
                <a:latin typeface="Courier New" panose="02070309020205020404" pitchFamily="49" charset="0"/>
              </a:rPr>
              <a:t>	.</a:t>
            </a:r>
          </a:p>
          <a:p>
            <a:r>
              <a:rPr lang="en-US" sz="1200" dirty="0">
                <a:latin typeface="Courier New" panose="02070309020205020404" pitchFamily="49" charset="0"/>
              </a:rPr>
              <a:t>	.</a:t>
            </a:r>
          </a:p>
          <a:p>
            <a:r>
              <a:rPr lang="en-US" sz="1200" dirty="0">
                <a:latin typeface="Courier New" panose="02070309020205020404" pitchFamily="49" charset="0"/>
              </a:rPr>
              <a:t>	.</a:t>
            </a:r>
          </a:p>
          <a:p>
            <a:r>
              <a:rPr lang="en-US" sz="1200" dirty="0">
                <a:latin typeface="Courier New" panose="02070309020205020404" pitchFamily="49" charset="0"/>
              </a:rPr>
              <a:t>  320.  2.0803   1010.   0</a:t>
            </a:r>
          </a:p>
          <a:p>
            <a:r>
              <a:rPr lang="en-US" sz="1200" dirty="0">
                <a:latin typeface="Courier New" panose="02070309020205020404" pitchFamily="49" charset="0"/>
              </a:rPr>
              <a:t>  325.  2.0792   2120.   0</a:t>
            </a:r>
          </a:p>
          <a:p>
            <a:r>
              <a:rPr lang="en-US" sz="1200" dirty="0">
                <a:latin typeface="Courier New" panose="02070309020205020404" pitchFamily="49" charset="0"/>
              </a:rPr>
              <a:t>  330.  2.0772   2913.   0</a:t>
            </a:r>
          </a:p>
          <a:p>
            <a:r>
              <a:rPr lang="en-US" sz="1200" dirty="0">
                <a:latin typeface="Courier New" panose="02070309020205020404" pitchFamily="49" charset="0"/>
              </a:rPr>
              <a:t>  335.  2.0764   2845.   1</a:t>
            </a:r>
          </a:p>
          <a:p>
            <a:r>
              <a:rPr lang="en-US" sz="1200" dirty="0">
                <a:latin typeface="Courier New" panose="02070309020205020404" pitchFamily="49" charset="0"/>
              </a:rPr>
              <a:t>  340.  2.0752   2224.   0</a:t>
            </a:r>
          </a:p>
          <a:p>
            <a:r>
              <a:rPr lang="en-US" sz="1200" dirty="0">
                <a:latin typeface="Courier New" panose="02070309020205020404" pitchFamily="49" charset="0"/>
              </a:rPr>
              <a:t>  345.  2.0747   1457.   0</a:t>
            </a:r>
          </a:p>
          <a:p>
            <a:r>
              <a:rPr lang="en-US" sz="1200" dirty="0">
                <a:latin typeface="Courier New" panose="02070309020205020404" pitchFamily="49" charset="0"/>
              </a:rPr>
              <a:t>  350.  2.0743   1121.   0</a:t>
            </a:r>
          </a:p>
          <a:p>
            <a:r>
              <a:rPr lang="en-US" sz="1200" dirty="0">
                <a:latin typeface="Courier New" panose="02070309020205020404" pitchFamily="49" charset="0"/>
              </a:rPr>
              <a:t>  355.  2.0739    912.   0</a:t>
            </a:r>
          </a:p>
          <a:p>
            <a:r>
              <a:rPr lang="en-US" sz="1200" dirty="0">
                <a:latin typeface="Courier New" panose="02070309020205020404" pitchFamily="49" charset="0"/>
              </a:rPr>
              <a:t>  360.  2.0734    678.   0</a:t>
            </a:r>
          </a:p>
          <a:p>
            <a:r>
              <a:rPr lang="en-US" sz="1200" dirty="0">
                <a:latin typeface="Courier New" panose="02070309020205020404" pitchFamily="49" charset="0"/>
              </a:rPr>
              <a:t>    2.07569   0.00197   0.46831</a:t>
            </a:r>
          </a:p>
          <a:p>
            <a:endParaRPr lang="en-US" sz="1200" dirty="0">
              <a:latin typeface="Courier New" panose="02070309020205020404" pitchFamily="49" charset="0"/>
            </a:endParaRPr>
          </a:p>
        </p:txBody>
      </p:sp>
      <p:sp>
        <p:nvSpPr>
          <p:cNvPr id="5" name="TextBox 4">
            <a:extLst>
              <a:ext uri="{FF2B5EF4-FFF2-40B4-BE49-F238E27FC236}">
                <a16:creationId xmlns:a16="http://schemas.microsoft.com/office/drawing/2014/main" id="{699CA996-2D5F-A1C2-E7AD-D0D687C963D8}"/>
              </a:ext>
            </a:extLst>
          </p:cNvPr>
          <p:cNvSpPr txBox="1"/>
          <p:nvPr/>
        </p:nvSpPr>
        <p:spPr>
          <a:xfrm>
            <a:off x="3801438" y="2110055"/>
            <a:ext cx="5599416" cy="523220"/>
          </a:xfrm>
          <a:prstGeom prst="rect">
            <a:avLst/>
          </a:prstGeom>
          <a:noFill/>
        </p:spPr>
        <p:txBody>
          <a:bodyPr wrap="square" rtlCol="0">
            <a:spAutoFit/>
          </a:bodyPr>
          <a:lstStyle/>
          <a:p>
            <a:r>
              <a:rPr lang="en-US" sz="1400" dirty="0"/>
              <a:t>Each data line contains Chi angle, d-spacing, Intensity and a rejection flag. Flag = 1 </a:t>
            </a:r>
            <a:r>
              <a:rPr lang="en-US" sz="1400" dirty="0">
                <a:sym typeface="Wingdings" panose="05000000000000000000" pitchFamily="2" charset="2"/>
              </a:rPr>
              <a:t> reject this point in any calculations.</a:t>
            </a:r>
            <a:endParaRPr lang="en-US" sz="1400" dirty="0"/>
          </a:p>
        </p:txBody>
      </p:sp>
      <p:sp>
        <p:nvSpPr>
          <p:cNvPr id="6" name="TextBox 5">
            <a:extLst>
              <a:ext uri="{FF2B5EF4-FFF2-40B4-BE49-F238E27FC236}">
                <a16:creationId xmlns:a16="http://schemas.microsoft.com/office/drawing/2014/main" id="{7FC27CD6-CFBA-5AC1-3167-003FAD44E74C}"/>
              </a:ext>
            </a:extLst>
          </p:cNvPr>
          <p:cNvSpPr txBox="1"/>
          <p:nvPr/>
        </p:nvSpPr>
        <p:spPr>
          <a:xfrm>
            <a:off x="3948642" y="5388909"/>
            <a:ext cx="5131378" cy="307777"/>
          </a:xfrm>
          <a:prstGeom prst="rect">
            <a:avLst/>
          </a:prstGeom>
          <a:noFill/>
        </p:spPr>
        <p:txBody>
          <a:bodyPr wrap="square" rtlCol="0">
            <a:spAutoFit/>
          </a:bodyPr>
          <a:lstStyle/>
          <a:p>
            <a:r>
              <a:rPr lang="en-US" sz="1400" dirty="0"/>
              <a:t>Last line contains: Linear fit: intercept, slope, correlation coefficient </a:t>
            </a:r>
          </a:p>
        </p:txBody>
      </p:sp>
    </p:spTree>
    <p:extLst>
      <p:ext uri="{BB962C8B-B14F-4D97-AF65-F5344CB8AC3E}">
        <p14:creationId xmlns:p14="http://schemas.microsoft.com/office/powerpoint/2010/main" val="26362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BCC87-D9C9-477E-B83E-762A528FB6CE}"/>
              </a:ext>
            </a:extLst>
          </p:cNvPr>
          <p:cNvSpPr txBox="1"/>
          <p:nvPr/>
        </p:nvSpPr>
        <p:spPr>
          <a:xfrm>
            <a:off x="2514600" y="352425"/>
            <a:ext cx="5495925" cy="677108"/>
          </a:xfrm>
          <a:prstGeom prst="rect">
            <a:avLst/>
          </a:prstGeom>
          <a:noFill/>
        </p:spPr>
        <p:txBody>
          <a:bodyPr wrap="square" rtlCol="0">
            <a:spAutoFit/>
          </a:bodyPr>
          <a:lstStyle/>
          <a:p>
            <a:r>
              <a:rPr lang="en-US" sz="2000" dirty="0"/>
              <a:t>    NOTE:  Only for PCs with an AMD processor.</a:t>
            </a:r>
          </a:p>
          <a:p>
            <a:r>
              <a:rPr lang="en-US" dirty="0"/>
              <a:t>    If you are using and Intel processor skip this step.</a:t>
            </a:r>
          </a:p>
        </p:txBody>
      </p:sp>
      <p:sp>
        <p:nvSpPr>
          <p:cNvPr id="3" name="TextBox 2">
            <a:extLst>
              <a:ext uri="{FF2B5EF4-FFF2-40B4-BE49-F238E27FC236}">
                <a16:creationId xmlns:a16="http://schemas.microsoft.com/office/drawing/2014/main" id="{3C6E86FF-3458-48E0-8803-40B92D4A1161}"/>
              </a:ext>
            </a:extLst>
          </p:cNvPr>
          <p:cNvSpPr txBox="1"/>
          <p:nvPr/>
        </p:nvSpPr>
        <p:spPr>
          <a:xfrm>
            <a:off x="704849" y="1193529"/>
            <a:ext cx="8410575" cy="369332"/>
          </a:xfrm>
          <a:prstGeom prst="rect">
            <a:avLst/>
          </a:prstGeom>
          <a:noFill/>
        </p:spPr>
        <p:txBody>
          <a:bodyPr wrap="square" rtlCol="0">
            <a:spAutoFit/>
          </a:bodyPr>
          <a:lstStyle/>
          <a:p>
            <a:r>
              <a:rPr lang="en-US" dirty="0"/>
              <a:t>At certain times while running </a:t>
            </a:r>
            <a:r>
              <a:rPr lang="en-US" dirty="0" err="1"/>
              <a:t>PlotLVP</a:t>
            </a:r>
            <a:r>
              <a:rPr lang="en-US" dirty="0"/>
              <a:t> you may encounter a popup window like this one.</a:t>
            </a:r>
          </a:p>
        </p:txBody>
      </p:sp>
      <p:pic>
        <p:nvPicPr>
          <p:cNvPr id="5" name="Picture 4">
            <a:extLst>
              <a:ext uri="{FF2B5EF4-FFF2-40B4-BE49-F238E27FC236}">
                <a16:creationId xmlns:a16="http://schemas.microsoft.com/office/drawing/2014/main" id="{2EF48B5B-10C2-4F56-A845-2B7219F90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765" y="1726857"/>
            <a:ext cx="6563641" cy="1028844"/>
          </a:xfrm>
          <a:prstGeom prst="rect">
            <a:avLst/>
          </a:prstGeom>
        </p:spPr>
      </p:pic>
      <p:sp>
        <p:nvSpPr>
          <p:cNvPr id="6" name="TextBox 5">
            <a:extLst>
              <a:ext uri="{FF2B5EF4-FFF2-40B4-BE49-F238E27FC236}">
                <a16:creationId xmlns:a16="http://schemas.microsoft.com/office/drawing/2014/main" id="{5EA8F9B5-245F-46EA-ABE1-A1FCC56B36F3}"/>
              </a:ext>
            </a:extLst>
          </p:cNvPr>
          <p:cNvSpPr txBox="1"/>
          <p:nvPr/>
        </p:nvSpPr>
        <p:spPr>
          <a:xfrm>
            <a:off x="704849" y="3059668"/>
            <a:ext cx="10629900" cy="923330"/>
          </a:xfrm>
          <a:prstGeom prst="rect">
            <a:avLst/>
          </a:prstGeom>
          <a:noFill/>
        </p:spPr>
        <p:txBody>
          <a:bodyPr wrap="square" rtlCol="0">
            <a:spAutoFit/>
          </a:bodyPr>
          <a:lstStyle/>
          <a:p>
            <a:r>
              <a:rPr lang="en-US" dirty="0"/>
              <a:t>As stated this is just a warning message. However, if you close this window you will also terminate Plotlvp.exe.</a:t>
            </a:r>
          </a:p>
          <a:p>
            <a:r>
              <a:rPr lang="en-US" dirty="0"/>
              <a:t>To prevent this situation from happening create the following environment variable.</a:t>
            </a:r>
          </a:p>
          <a:p>
            <a:r>
              <a:rPr lang="en-US" dirty="0"/>
              <a:t>                                         KMP_AFFINITY = disabled</a:t>
            </a:r>
          </a:p>
        </p:txBody>
      </p:sp>
      <p:pic>
        <p:nvPicPr>
          <p:cNvPr id="8" name="Picture 7">
            <a:extLst>
              <a:ext uri="{FF2B5EF4-FFF2-40B4-BE49-F238E27FC236}">
                <a16:creationId xmlns:a16="http://schemas.microsoft.com/office/drawing/2014/main" id="{B428A766-B5EC-49DE-8901-A166F88D8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252508"/>
            <a:ext cx="5001323" cy="1676634"/>
          </a:xfrm>
          <a:prstGeom prst="rect">
            <a:avLst/>
          </a:prstGeom>
        </p:spPr>
      </p:pic>
    </p:spTree>
    <p:extLst>
      <p:ext uri="{BB962C8B-B14F-4D97-AF65-F5344CB8AC3E}">
        <p14:creationId xmlns:p14="http://schemas.microsoft.com/office/powerpoint/2010/main" val="344163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B0DD1C-8413-396F-3D18-5DABF92D6630}"/>
              </a:ext>
            </a:extLst>
          </p:cNvPr>
          <p:cNvSpPr txBox="1"/>
          <p:nvPr/>
        </p:nvSpPr>
        <p:spPr>
          <a:xfrm>
            <a:off x="361696" y="89749"/>
            <a:ext cx="11515230" cy="1200329"/>
          </a:xfrm>
          <a:prstGeom prst="rect">
            <a:avLst/>
          </a:prstGeom>
          <a:noFill/>
        </p:spPr>
        <p:txBody>
          <a:bodyPr wrap="square" rtlCol="0">
            <a:spAutoFit/>
          </a:bodyPr>
          <a:lstStyle/>
          <a:p>
            <a:r>
              <a:rPr lang="en-US" b="1" dirty="0"/>
              <a:t>Using the ChiVsD.dat File to get best fit Strain</a:t>
            </a:r>
          </a:p>
          <a:p>
            <a:endParaRPr lang="en-US" b="1" dirty="0"/>
          </a:p>
          <a:p>
            <a:r>
              <a:rPr lang="en-US" dirty="0"/>
              <a:t>You can use the </a:t>
            </a:r>
            <a:r>
              <a:rPr lang="en-US" dirty="0" err="1"/>
              <a:t>ChiVsD</a:t>
            </a:r>
            <a:r>
              <a:rPr lang="en-US" dirty="0"/>
              <a:t> file to get a better estimate of the strain by optimizing the Chi zero value.</a:t>
            </a:r>
          </a:p>
          <a:p>
            <a:r>
              <a:rPr lang="en-US" dirty="0"/>
              <a:t>Example 1. Read the </a:t>
            </a:r>
            <a:r>
              <a:rPr lang="en-US" dirty="0" err="1"/>
              <a:t>ChiVsD</a:t>
            </a:r>
            <a:r>
              <a:rPr lang="en-US" dirty="0"/>
              <a:t> file with default values in </a:t>
            </a:r>
            <a:r>
              <a:rPr lang="en-US" b="1" dirty="0"/>
              <a:t>Chi Setup. </a:t>
            </a:r>
            <a:r>
              <a:rPr lang="en-US" dirty="0"/>
              <a:t>Select</a:t>
            </a:r>
            <a:r>
              <a:rPr lang="en-US" b="1" dirty="0"/>
              <a:t> Plot Strain function </a:t>
            </a:r>
            <a:r>
              <a:rPr lang="en-US" dirty="0"/>
              <a:t>in</a:t>
            </a:r>
            <a:r>
              <a:rPr lang="en-US" b="1" dirty="0"/>
              <a:t> </a:t>
            </a:r>
            <a:r>
              <a:rPr lang="en-US" b="1" dirty="0" err="1"/>
              <a:t>Gpls</a:t>
            </a:r>
            <a:r>
              <a:rPr lang="en-US" b="1" dirty="0"/>
              <a:t> General Setup</a:t>
            </a:r>
          </a:p>
        </p:txBody>
      </p:sp>
      <p:pic>
        <p:nvPicPr>
          <p:cNvPr id="4" name="Picture 3">
            <a:extLst>
              <a:ext uri="{FF2B5EF4-FFF2-40B4-BE49-F238E27FC236}">
                <a16:creationId xmlns:a16="http://schemas.microsoft.com/office/drawing/2014/main" id="{E390CA42-82D0-7934-8DEA-40B1527A5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96" y="1637568"/>
            <a:ext cx="3901565" cy="4393359"/>
          </a:xfrm>
          <a:prstGeom prst="rect">
            <a:avLst/>
          </a:prstGeom>
        </p:spPr>
      </p:pic>
      <p:pic>
        <p:nvPicPr>
          <p:cNvPr id="6" name="Picture 5">
            <a:extLst>
              <a:ext uri="{FF2B5EF4-FFF2-40B4-BE49-F238E27FC236}">
                <a16:creationId xmlns:a16="http://schemas.microsoft.com/office/drawing/2014/main" id="{EB0F5289-D853-8BBF-B5D2-B916A3059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4341" y="2380266"/>
            <a:ext cx="1733792" cy="1324160"/>
          </a:xfrm>
          <a:prstGeom prst="rect">
            <a:avLst/>
          </a:prstGeom>
        </p:spPr>
      </p:pic>
      <p:cxnSp>
        <p:nvCxnSpPr>
          <p:cNvPr id="15" name="Straight Arrow Connector 14">
            <a:extLst>
              <a:ext uri="{FF2B5EF4-FFF2-40B4-BE49-F238E27FC236}">
                <a16:creationId xmlns:a16="http://schemas.microsoft.com/office/drawing/2014/main" id="{92983829-6259-99AB-5CCE-8C6A434419DE}"/>
              </a:ext>
            </a:extLst>
          </p:cNvPr>
          <p:cNvCxnSpPr>
            <a:cxnSpLocks/>
          </p:cNvCxnSpPr>
          <p:nvPr/>
        </p:nvCxnSpPr>
        <p:spPr>
          <a:xfrm>
            <a:off x="5928013" y="3511759"/>
            <a:ext cx="0" cy="385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0938EB0F-7277-5CCA-6D12-6DEEA1CC0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929" y="1546899"/>
            <a:ext cx="5215498" cy="4700387"/>
          </a:xfrm>
          <a:prstGeom prst="rect">
            <a:avLst/>
          </a:prstGeom>
        </p:spPr>
      </p:pic>
    </p:spTree>
    <p:extLst>
      <p:ext uri="{BB962C8B-B14F-4D97-AF65-F5344CB8AC3E}">
        <p14:creationId xmlns:p14="http://schemas.microsoft.com/office/powerpoint/2010/main" val="1723749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448D94-C619-612E-C7F6-EC8D5AD15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109" y="5442324"/>
            <a:ext cx="7582958" cy="762106"/>
          </a:xfrm>
          <a:prstGeom prst="rect">
            <a:avLst/>
          </a:prstGeom>
        </p:spPr>
      </p:pic>
      <p:pic>
        <p:nvPicPr>
          <p:cNvPr id="3" name="Picture 2">
            <a:extLst>
              <a:ext uri="{FF2B5EF4-FFF2-40B4-BE49-F238E27FC236}">
                <a16:creationId xmlns:a16="http://schemas.microsoft.com/office/drawing/2014/main" id="{0483E976-7879-A5CA-82C7-A4C919DC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07" y="344903"/>
            <a:ext cx="6425173" cy="5015935"/>
          </a:xfrm>
          <a:prstGeom prst="rect">
            <a:avLst/>
          </a:prstGeom>
        </p:spPr>
      </p:pic>
      <p:sp>
        <p:nvSpPr>
          <p:cNvPr id="4" name="TextBox 3">
            <a:extLst>
              <a:ext uri="{FF2B5EF4-FFF2-40B4-BE49-F238E27FC236}">
                <a16:creationId xmlns:a16="http://schemas.microsoft.com/office/drawing/2014/main" id="{6C1F01C7-1BF2-9C82-6839-31EB50E4D43B}"/>
              </a:ext>
            </a:extLst>
          </p:cNvPr>
          <p:cNvSpPr txBox="1"/>
          <p:nvPr/>
        </p:nvSpPr>
        <p:spPr>
          <a:xfrm>
            <a:off x="2214109" y="6285916"/>
            <a:ext cx="7153383" cy="523220"/>
          </a:xfrm>
          <a:prstGeom prst="rect">
            <a:avLst/>
          </a:prstGeom>
          <a:noFill/>
        </p:spPr>
        <p:txBody>
          <a:bodyPr wrap="square" rtlCol="0">
            <a:spAutoFit/>
          </a:bodyPr>
          <a:lstStyle/>
          <a:p>
            <a:r>
              <a:rPr lang="en-US" sz="1400" dirty="0"/>
              <a:t>The results almost the same as in the original ChiVsd.dat file. Notice that 2 of the 72 points were rejected.</a:t>
            </a:r>
          </a:p>
        </p:txBody>
      </p:sp>
      <p:sp>
        <p:nvSpPr>
          <p:cNvPr id="5" name="TextBox 4">
            <a:extLst>
              <a:ext uri="{FF2B5EF4-FFF2-40B4-BE49-F238E27FC236}">
                <a16:creationId xmlns:a16="http://schemas.microsoft.com/office/drawing/2014/main" id="{423E8AF4-306B-8A03-3B1C-DEBC4FBEB784}"/>
              </a:ext>
            </a:extLst>
          </p:cNvPr>
          <p:cNvSpPr txBox="1"/>
          <p:nvPr/>
        </p:nvSpPr>
        <p:spPr>
          <a:xfrm>
            <a:off x="7017250" y="1141139"/>
            <a:ext cx="4572000" cy="738664"/>
          </a:xfrm>
          <a:prstGeom prst="rect">
            <a:avLst/>
          </a:prstGeom>
          <a:noFill/>
        </p:spPr>
        <p:txBody>
          <a:bodyPr wrap="square" rtlCol="0">
            <a:spAutoFit/>
          </a:bodyPr>
          <a:lstStyle/>
          <a:p>
            <a:r>
              <a:rPr lang="en-US" sz="1400" dirty="0"/>
              <a:t>Strain plot confirms that the point with a d-space of 2.0896 should be rejected. Change the reject flag for this point in the ChiVsD.dat file to 1.</a:t>
            </a:r>
          </a:p>
        </p:txBody>
      </p:sp>
    </p:spTree>
    <p:extLst>
      <p:ext uri="{BB962C8B-B14F-4D97-AF65-F5344CB8AC3E}">
        <p14:creationId xmlns:p14="http://schemas.microsoft.com/office/powerpoint/2010/main" val="360671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15EDC-B2B4-91C4-E629-ABBB84C77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600" y="5396039"/>
            <a:ext cx="7563906" cy="485843"/>
          </a:xfrm>
          <a:prstGeom prst="rect">
            <a:avLst/>
          </a:prstGeom>
        </p:spPr>
      </p:pic>
      <p:pic>
        <p:nvPicPr>
          <p:cNvPr id="5" name="Picture 4">
            <a:extLst>
              <a:ext uri="{FF2B5EF4-FFF2-40B4-BE49-F238E27FC236}">
                <a16:creationId xmlns:a16="http://schemas.microsoft.com/office/drawing/2014/main" id="{9CBF135E-B0A9-64BA-9663-F36A1CE85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56" y="48864"/>
            <a:ext cx="6944053" cy="5308647"/>
          </a:xfrm>
          <a:prstGeom prst="rect">
            <a:avLst/>
          </a:prstGeom>
        </p:spPr>
      </p:pic>
      <p:sp>
        <p:nvSpPr>
          <p:cNvPr id="6" name="TextBox 5">
            <a:extLst>
              <a:ext uri="{FF2B5EF4-FFF2-40B4-BE49-F238E27FC236}">
                <a16:creationId xmlns:a16="http://schemas.microsoft.com/office/drawing/2014/main" id="{3B142F2F-7D0C-D57F-A0F8-CE090FE0B5F8}"/>
              </a:ext>
            </a:extLst>
          </p:cNvPr>
          <p:cNvSpPr txBox="1"/>
          <p:nvPr/>
        </p:nvSpPr>
        <p:spPr>
          <a:xfrm>
            <a:off x="1060600" y="5920410"/>
            <a:ext cx="7153383" cy="523220"/>
          </a:xfrm>
          <a:prstGeom prst="rect">
            <a:avLst/>
          </a:prstGeom>
          <a:noFill/>
        </p:spPr>
        <p:txBody>
          <a:bodyPr wrap="square" rtlCol="0">
            <a:spAutoFit/>
          </a:bodyPr>
          <a:lstStyle/>
          <a:p>
            <a:r>
              <a:rPr lang="en-US" sz="1400" dirty="0"/>
              <a:t>The results somewhat improved. Slightly higher correlation coefficient.  Notice that 3 of the 72 points were now rejected.</a:t>
            </a:r>
          </a:p>
        </p:txBody>
      </p:sp>
    </p:spTree>
    <p:extLst>
      <p:ext uri="{BB962C8B-B14F-4D97-AF65-F5344CB8AC3E}">
        <p14:creationId xmlns:p14="http://schemas.microsoft.com/office/powerpoint/2010/main" val="79414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22F26-4812-3136-8C45-F5ACB4C39B84}"/>
              </a:ext>
            </a:extLst>
          </p:cNvPr>
          <p:cNvSpPr txBox="1"/>
          <p:nvPr/>
        </p:nvSpPr>
        <p:spPr>
          <a:xfrm>
            <a:off x="308226" y="195210"/>
            <a:ext cx="3041150" cy="369332"/>
          </a:xfrm>
          <a:prstGeom prst="rect">
            <a:avLst/>
          </a:prstGeom>
          <a:noFill/>
        </p:spPr>
        <p:txBody>
          <a:bodyPr wrap="square" rtlCol="0">
            <a:spAutoFit/>
          </a:bodyPr>
          <a:lstStyle/>
          <a:p>
            <a:r>
              <a:rPr lang="en-US" b="1" dirty="0"/>
              <a:t>Using ChiVsD.dat   Example 2</a:t>
            </a:r>
          </a:p>
        </p:txBody>
      </p:sp>
      <p:pic>
        <p:nvPicPr>
          <p:cNvPr id="8" name="Picture 7">
            <a:extLst>
              <a:ext uri="{FF2B5EF4-FFF2-40B4-BE49-F238E27FC236}">
                <a16:creationId xmlns:a16="http://schemas.microsoft.com/office/drawing/2014/main" id="{BD272475-0FD6-5FD7-19EB-C48CE0E45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51" y="799048"/>
            <a:ext cx="2877259" cy="3216812"/>
          </a:xfrm>
          <a:prstGeom prst="rect">
            <a:avLst/>
          </a:prstGeom>
        </p:spPr>
      </p:pic>
      <p:sp>
        <p:nvSpPr>
          <p:cNvPr id="9" name="TextBox 8">
            <a:extLst>
              <a:ext uri="{FF2B5EF4-FFF2-40B4-BE49-F238E27FC236}">
                <a16:creationId xmlns:a16="http://schemas.microsoft.com/office/drawing/2014/main" id="{E039B9BB-6267-BE3A-201F-0DE5B946BE43}"/>
              </a:ext>
            </a:extLst>
          </p:cNvPr>
          <p:cNvSpPr txBox="1"/>
          <p:nvPr/>
        </p:nvSpPr>
        <p:spPr>
          <a:xfrm>
            <a:off x="3626778" y="216251"/>
            <a:ext cx="6205590" cy="523220"/>
          </a:xfrm>
          <a:prstGeom prst="rect">
            <a:avLst/>
          </a:prstGeom>
          <a:noFill/>
        </p:spPr>
        <p:txBody>
          <a:bodyPr wrap="square" rtlCol="0">
            <a:spAutoFit/>
          </a:bodyPr>
          <a:lstStyle/>
          <a:p>
            <a:r>
              <a:rPr lang="en-US" sz="1400" dirty="0"/>
              <a:t>Apply a Chi </a:t>
            </a:r>
            <a:r>
              <a:rPr lang="en-US" sz="1400" b="1" dirty="0"/>
              <a:t>Angle Offset </a:t>
            </a:r>
            <a:r>
              <a:rPr lang="en-US" sz="1400" dirty="0"/>
              <a:t>of -35 degrees then increment by 5 degrees (</a:t>
            </a:r>
            <a:r>
              <a:rPr lang="en-US" sz="1400" b="1" dirty="0"/>
              <a:t>Offset Inc</a:t>
            </a:r>
            <a:r>
              <a:rPr lang="en-US" sz="1400" dirty="0"/>
              <a:t>) 15 times</a:t>
            </a:r>
            <a:r>
              <a:rPr lang="en-US" sz="1400" b="1" dirty="0"/>
              <a:t>(# of </a:t>
            </a:r>
            <a:r>
              <a:rPr lang="en-US" sz="1400" b="1" dirty="0" err="1"/>
              <a:t>incs</a:t>
            </a:r>
            <a:r>
              <a:rPr lang="en-US" sz="1400" dirty="0"/>
              <a:t>) finding the </a:t>
            </a:r>
            <a:r>
              <a:rPr lang="en-US" sz="1400" i="1" dirty="0"/>
              <a:t>best fit line.</a:t>
            </a:r>
          </a:p>
        </p:txBody>
      </p:sp>
      <p:pic>
        <p:nvPicPr>
          <p:cNvPr id="11" name="Picture 10">
            <a:extLst>
              <a:ext uri="{FF2B5EF4-FFF2-40B4-BE49-F238E27FC236}">
                <a16:creationId xmlns:a16="http://schemas.microsoft.com/office/drawing/2014/main" id="{3419E788-D2AF-386B-E53E-6FA4EA795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237" y="708184"/>
            <a:ext cx="4712951" cy="3651528"/>
          </a:xfrm>
          <a:prstGeom prst="rect">
            <a:avLst/>
          </a:prstGeom>
        </p:spPr>
      </p:pic>
      <p:pic>
        <p:nvPicPr>
          <p:cNvPr id="13" name="Picture 12">
            <a:extLst>
              <a:ext uri="{FF2B5EF4-FFF2-40B4-BE49-F238E27FC236}">
                <a16:creationId xmlns:a16="http://schemas.microsoft.com/office/drawing/2014/main" id="{5AB4B83B-789B-F50A-0E3C-DF2C05EDF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51" y="4315480"/>
            <a:ext cx="7071573" cy="2472036"/>
          </a:xfrm>
          <a:prstGeom prst="rect">
            <a:avLst/>
          </a:prstGeom>
        </p:spPr>
      </p:pic>
      <p:sp>
        <p:nvSpPr>
          <p:cNvPr id="14" name="TextBox 13">
            <a:extLst>
              <a:ext uri="{FF2B5EF4-FFF2-40B4-BE49-F238E27FC236}">
                <a16:creationId xmlns:a16="http://schemas.microsoft.com/office/drawing/2014/main" id="{4F6CDD2F-C412-85C1-9F37-D122720BE668}"/>
              </a:ext>
            </a:extLst>
          </p:cNvPr>
          <p:cNvSpPr txBox="1"/>
          <p:nvPr/>
        </p:nvSpPr>
        <p:spPr>
          <a:xfrm>
            <a:off x="7941924" y="4728355"/>
            <a:ext cx="3633625" cy="523220"/>
          </a:xfrm>
          <a:prstGeom prst="rect">
            <a:avLst/>
          </a:prstGeom>
          <a:noFill/>
        </p:spPr>
        <p:txBody>
          <a:bodyPr wrap="square" rtlCol="0">
            <a:spAutoFit/>
          </a:bodyPr>
          <a:lstStyle/>
          <a:p>
            <a:r>
              <a:rPr lang="en-US" sz="1400" dirty="0"/>
              <a:t>Results indicate that Chi zero is close to -30 degrees with a correlation coefficient 0.88.</a:t>
            </a:r>
          </a:p>
        </p:txBody>
      </p:sp>
    </p:spTree>
    <p:extLst>
      <p:ext uri="{BB962C8B-B14F-4D97-AF65-F5344CB8AC3E}">
        <p14:creationId xmlns:p14="http://schemas.microsoft.com/office/powerpoint/2010/main" val="122207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3B272-AE38-4649-89F7-75004D7D0245}"/>
              </a:ext>
            </a:extLst>
          </p:cNvPr>
          <p:cNvSpPr txBox="1"/>
          <p:nvPr/>
        </p:nvSpPr>
        <p:spPr>
          <a:xfrm>
            <a:off x="1358781" y="239905"/>
            <a:ext cx="4737219" cy="369332"/>
          </a:xfrm>
          <a:prstGeom prst="rect">
            <a:avLst/>
          </a:prstGeom>
          <a:noFill/>
        </p:spPr>
        <p:txBody>
          <a:bodyPr wrap="square" rtlCol="0">
            <a:spAutoFit/>
          </a:bodyPr>
          <a:lstStyle/>
          <a:p>
            <a:r>
              <a:rPr lang="en-US" b="1" dirty="0"/>
              <a:t>Creating Template Files</a:t>
            </a:r>
          </a:p>
        </p:txBody>
      </p:sp>
      <p:sp>
        <p:nvSpPr>
          <p:cNvPr id="3" name="TextBox 2">
            <a:extLst>
              <a:ext uri="{FF2B5EF4-FFF2-40B4-BE49-F238E27FC236}">
                <a16:creationId xmlns:a16="http://schemas.microsoft.com/office/drawing/2014/main" id="{4A7755D0-73ED-42E2-A5FA-B3D87C6ABF0E}"/>
              </a:ext>
            </a:extLst>
          </p:cNvPr>
          <p:cNvSpPr txBox="1"/>
          <p:nvPr/>
        </p:nvSpPr>
        <p:spPr>
          <a:xfrm>
            <a:off x="799210" y="594298"/>
            <a:ext cx="10034009" cy="3970318"/>
          </a:xfrm>
          <a:prstGeom prst="rect">
            <a:avLst/>
          </a:prstGeom>
          <a:noFill/>
        </p:spPr>
        <p:txBody>
          <a:bodyPr wrap="square" rtlCol="0">
            <a:spAutoFit/>
          </a:bodyPr>
          <a:lstStyle/>
          <a:p>
            <a:r>
              <a:rPr lang="en-US" dirty="0"/>
              <a:t>Template files provide the information necessary to fit peak data – left and right backgrounds and peak position and intensity</a:t>
            </a:r>
          </a:p>
          <a:p>
            <a:pPr marL="400050" indent="-400050">
              <a:buAutoNum type="romanUcPeriod"/>
            </a:pPr>
            <a:r>
              <a:rPr lang="en-US" dirty="0"/>
              <a:t>Manual Method.</a:t>
            </a:r>
          </a:p>
          <a:p>
            <a:pPr marL="800100" lvl="1" indent="-342900">
              <a:buAutoNum type="arabicPeriod"/>
            </a:pPr>
            <a:r>
              <a:rPr lang="en-US" dirty="0"/>
              <a:t>Select </a:t>
            </a:r>
            <a:r>
              <a:rPr lang="en-US" i="1" dirty="0"/>
              <a:t>Create template file </a:t>
            </a:r>
            <a:r>
              <a:rPr lang="en-US" dirty="0"/>
              <a:t>in</a:t>
            </a:r>
            <a:r>
              <a:rPr lang="en-US" i="1" dirty="0"/>
              <a:t> GPLS Auto </a:t>
            </a:r>
            <a:r>
              <a:rPr lang="en-US" i="1" dirty="0" err="1"/>
              <a:t>Peakfit</a:t>
            </a:r>
            <a:r>
              <a:rPr lang="en-US" i="1" dirty="0"/>
              <a:t> Setup</a:t>
            </a:r>
          </a:p>
          <a:p>
            <a:pPr marL="800100" lvl="1" indent="-342900">
              <a:buAutoNum type="arabicPeriod"/>
            </a:pPr>
            <a:r>
              <a:rPr lang="en-US" dirty="0"/>
              <a:t>It is recommended that a JCPDS file be active to capture HKLs but this is not required.</a:t>
            </a:r>
          </a:p>
          <a:p>
            <a:pPr marL="800100" lvl="1" indent="-342900">
              <a:buAutoNum type="arabicPeriod"/>
            </a:pPr>
            <a:r>
              <a:rPr lang="en-US" dirty="0"/>
              <a:t>Fit the desired peaks as described in Basics Part I.  Do not select 0 peaks in </a:t>
            </a:r>
            <a:r>
              <a:rPr lang="en-US" i="1" dirty="0"/>
              <a:t>GPLS General Setup. </a:t>
            </a:r>
            <a:r>
              <a:rPr lang="en-US" dirty="0"/>
              <a:t>Use a discrete number of peaks.</a:t>
            </a:r>
          </a:p>
          <a:p>
            <a:pPr marL="800100" lvl="1" indent="-342900">
              <a:buAutoNum type="arabicPeriod"/>
            </a:pPr>
            <a:r>
              <a:rPr lang="en-US" dirty="0"/>
              <a:t>When finished fitting peaks be sure to uncheck </a:t>
            </a:r>
            <a:r>
              <a:rPr lang="en-US" i="1" dirty="0"/>
              <a:t>Create template file.</a:t>
            </a:r>
          </a:p>
          <a:p>
            <a:r>
              <a:rPr lang="en-US" dirty="0"/>
              <a:t>II.     Auto Generate from JCPDS</a:t>
            </a:r>
          </a:p>
          <a:p>
            <a:pPr marL="800100" lvl="1" indent="-342900">
              <a:buAutoNum type="arabicPeriod"/>
            </a:pPr>
            <a:r>
              <a:rPr lang="en-US" dirty="0"/>
              <a:t>Select the menu item  </a:t>
            </a:r>
            <a:r>
              <a:rPr lang="en-US" i="1" dirty="0"/>
              <a:t>JCPDS</a:t>
            </a:r>
            <a:r>
              <a:rPr lang="en-US" i="1" dirty="0">
                <a:sym typeface="Wingdings" panose="05000000000000000000" pitchFamily="2" charset="2"/>
              </a:rPr>
              <a:t>  Profile/General Setup</a:t>
            </a:r>
          </a:p>
          <a:p>
            <a:pPr marL="800100" lvl="1" indent="-342900">
              <a:buAutoNum type="arabicPeriod"/>
            </a:pPr>
            <a:r>
              <a:rPr lang="en-US" i="1" dirty="0"/>
              <a:t>Peak Width </a:t>
            </a:r>
            <a:r>
              <a:rPr lang="en-US" dirty="0"/>
              <a:t>is number of channels centered</a:t>
            </a:r>
          </a:p>
          <a:p>
            <a:pPr lvl="1"/>
            <a:r>
              <a:rPr lang="en-US" dirty="0"/>
              <a:t>      on Peak positions. Only reflections with Min intensity will be used.</a:t>
            </a:r>
          </a:p>
          <a:p>
            <a:pPr lvl="1"/>
            <a:r>
              <a:rPr lang="en-US" dirty="0"/>
              <a:t>       Select which JCPDS entry to use – active entry.</a:t>
            </a:r>
          </a:p>
          <a:p>
            <a:pPr lvl="1"/>
            <a:r>
              <a:rPr lang="en-US" dirty="0"/>
              <a:t>3.    Select the menu item  </a:t>
            </a:r>
            <a:r>
              <a:rPr lang="en-US" i="1" dirty="0"/>
              <a:t>JCPDS</a:t>
            </a:r>
            <a:r>
              <a:rPr lang="en-US" i="1" dirty="0">
                <a:sym typeface="Wingdings" panose="05000000000000000000" pitchFamily="2" charset="2"/>
              </a:rPr>
              <a:t> Create template file</a:t>
            </a:r>
            <a:endParaRPr lang="en-US" dirty="0"/>
          </a:p>
        </p:txBody>
      </p:sp>
      <p:pic>
        <p:nvPicPr>
          <p:cNvPr id="5" name="Picture 4">
            <a:extLst>
              <a:ext uri="{FF2B5EF4-FFF2-40B4-BE49-F238E27FC236}">
                <a16:creationId xmlns:a16="http://schemas.microsoft.com/office/drawing/2014/main" id="{2DF036B6-C766-4A70-87AE-A5357E03D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412" y="2654598"/>
            <a:ext cx="2432807" cy="3139321"/>
          </a:xfrm>
          <a:prstGeom prst="rect">
            <a:avLst/>
          </a:prstGeom>
        </p:spPr>
      </p:pic>
    </p:spTree>
    <p:extLst>
      <p:ext uri="{BB962C8B-B14F-4D97-AF65-F5344CB8AC3E}">
        <p14:creationId xmlns:p14="http://schemas.microsoft.com/office/powerpoint/2010/main" val="160050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27B48-BFE4-43AC-8BCC-FF5C770CF240}"/>
              </a:ext>
            </a:extLst>
          </p:cNvPr>
          <p:cNvSpPr txBox="1"/>
          <p:nvPr/>
        </p:nvSpPr>
        <p:spPr>
          <a:xfrm>
            <a:off x="2094808" y="128253"/>
            <a:ext cx="6301048" cy="461665"/>
          </a:xfrm>
          <a:prstGeom prst="rect">
            <a:avLst/>
          </a:prstGeom>
          <a:noFill/>
        </p:spPr>
        <p:txBody>
          <a:bodyPr wrap="square" rtlCol="0">
            <a:spAutoFit/>
          </a:bodyPr>
          <a:lstStyle/>
          <a:p>
            <a:r>
              <a:rPr lang="en-US" sz="2400" dirty="0"/>
              <a:t>Using </a:t>
            </a:r>
            <a:r>
              <a:rPr lang="en-US" sz="2400" b="1" dirty="0"/>
              <a:t>Cell Refine </a:t>
            </a:r>
            <a:r>
              <a:rPr lang="en-US" sz="2400" dirty="0"/>
              <a:t>– Refining Unit Cell Parameters</a:t>
            </a:r>
          </a:p>
        </p:txBody>
      </p:sp>
      <p:sp>
        <p:nvSpPr>
          <p:cNvPr id="3" name="TextBox 2">
            <a:extLst>
              <a:ext uri="{FF2B5EF4-FFF2-40B4-BE49-F238E27FC236}">
                <a16:creationId xmlns:a16="http://schemas.microsoft.com/office/drawing/2014/main" id="{40B9FFFF-C31B-4C0C-822E-72674EF92311}"/>
              </a:ext>
            </a:extLst>
          </p:cNvPr>
          <p:cNvSpPr txBox="1"/>
          <p:nvPr/>
        </p:nvSpPr>
        <p:spPr>
          <a:xfrm>
            <a:off x="389158" y="589918"/>
            <a:ext cx="6978294" cy="4801314"/>
          </a:xfrm>
          <a:prstGeom prst="rect">
            <a:avLst/>
          </a:prstGeom>
          <a:noFill/>
        </p:spPr>
        <p:txBody>
          <a:bodyPr wrap="square" rtlCol="0">
            <a:spAutoFit/>
          </a:bodyPr>
          <a:lstStyle/>
          <a:p>
            <a:r>
              <a:rPr lang="en-US" dirty="0"/>
              <a:t>General Steps:</a:t>
            </a:r>
          </a:p>
          <a:p>
            <a:pPr marL="342900" indent="-342900">
              <a:buAutoNum type="arabicPeriod"/>
            </a:pPr>
            <a:r>
              <a:rPr lang="en-US" dirty="0"/>
              <a:t>Read and plot a data file</a:t>
            </a:r>
          </a:p>
          <a:p>
            <a:pPr marL="342900" indent="-342900">
              <a:buAutoNum type="arabicPeriod"/>
            </a:pPr>
            <a:r>
              <a:rPr lang="en-US" dirty="0"/>
              <a:t>Read and plot a JCPDS file</a:t>
            </a:r>
          </a:p>
          <a:p>
            <a:pPr marL="342900" indent="-342900">
              <a:buAutoNum type="arabicPeriod"/>
            </a:pPr>
            <a:r>
              <a:rPr lang="en-US" dirty="0"/>
              <a:t>Create and read a template file.</a:t>
            </a:r>
          </a:p>
          <a:p>
            <a:pPr marL="342900" indent="-342900">
              <a:buAutoNum type="arabicPeriod"/>
            </a:pPr>
            <a:r>
              <a:rPr lang="en-US" dirty="0"/>
              <a:t>Select</a:t>
            </a:r>
            <a:r>
              <a:rPr lang="en-US" i="1" dirty="0"/>
              <a:t> Create pk files </a:t>
            </a:r>
            <a:r>
              <a:rPr lang="en-US" dirty="0"/>
              <a:t>in </a:t>
            </a:r>
            <a:r>
              <a:rPr lang="en-US" i="1" dirty="0"/>
              <a:t>GPLS -&gt; Auto </a:t>
            </a:r>
            <a:r>
              <a:rPr lang="en-US" i="1" dirty="0" err="1"/>
              <a:t>Peakfit</a:t>
            </a:r>
            <a:r>
              <a:rPr lang="en-US" i="1" dirty="0"/>
              <a:t> Setup. </a:t>
            </a:r>
            <a:r>
              <a:rPr lang="en-US" dirty="0"/>
              <a:t>Be sure </a:t>
            </a:r>
            <a:r>
              <a:rPr lang="en-US" i="1" dirty="0"/>
              <a:t>Create Template file </a:t>
            </a:r>
            <a:r>
              <a:rPr lang="en-US" dirty="0"/>
              <a:t>is not checked</a:t>
            </a:r>
            <a:r>
              <a:rPr lang="en-US" i="1" dirty="0"/>
              <a:t>.</a:t>
            </a:r>
          </a:p>
          <a:p>
            <a:pPr marL="342900" indent="-342900">
              <a:buAutoNum type="arabicPeriod"/>
            </a:pPr>
            <a:r>
              <a:rPr lang="en-US" dirty="0"/>
              <a:t>In Graphics window type Control X to invoke GPLS.  A *.pk file should have been created.</a:t>
            </a:r>
          </a:p>
          <a:p>
            <a:pPr marL="342900" indent="-342900">
              <a:buAutoNum type="arabicPeriod"/>
            </a:pPr>
            <a:r>
              <a:rPr lang="en-US" dirty="0"/>
              <a:t>Use </a:t>
            </a:r>
            <a:r>
              <a:rPr lang="en-US" i="1" dirty="0"/>
              <a:t>Cell Refine-&gt; Setup</a:t>
            </a:r>
            <a:r>
              <a:rPr lang="en-US" dirty="0"/>
              <a:t>.  Enter Cell parameters and refinement switches as appropriate.  Example for Hexagonal System.</a:t>
            </a:r>
          </a:p>
          <a:p>
            <a:r>
              <a:rPr lang="en-US" i="1" dirty="0"/>
              <a:t>      Systematic Errors </a:t>
            </a:r>
            <a:r>
              <a:rPr lang="en-US" dirty="0"/>
              <a:t>is not appropriate for energy dispersive data.</a:t>
            </a:r>
          </a:p>
          <a:p>
            <a:r>
              <a:rPr lang="en-US" i="1" dirty="0"/>
              <a:t>      Delta Q Reject</a:t>
            </a:r>
            <a:r>
              <a:rPr lang="en-US" dirty="0"/>
              <a:t> is (Qc-</a:t>
            </a:r>
            <a:r>
              <a:rPr lang="en-US" dirty="0" err="1"/>
              <a:t>Qo</a:t>
            </a:r>
            <a:r>
              <a:rPr lang="en-US" dirty="0"/>
              <a:t>) (Q is 1/d2; </a:t>
            </a:r>
            <a:r>
              <a:rPr lang="en-US" dirty="0" err="1"/>
              <a:t>Qo</a:t>
            </a:r>
            <a:r>
              <a:rPr lang="en-US" dirty="0"/>
              <a:t> is Q observed, and Qc is Q      calculated).</a:t>
            </a:r>
          </a:p>
          <a:p>
            <a:pPr marL="342900" indent="-342900">
              <a:buAutoNum type="arabicPeriod" startAt="7"/>
            </a:pPr>
            <a:r>
              <a:rPr lang="en-US" dirty="0"/>
              <a:t>Use </a:t>
            </a:r>
            <a:r>
              <a:rPr lang="en-US" i="1" dirty="0"/>
              <a:t>Cell Refine -&gt; Refine.  </a:t>
            </a:r>
            <a:r>
              <a:rPr lang="en-US" dirty="0"/>
              <a:t>Select the pk file created in step 5. A  listing file from the refinement will be created.</a:t>
            </a:r>
          </a:p>
          <a:p>
            <a:pPr marL="342900" indent="-342900">
              <a:buAutoNum type="arabicPeriod" startAt="7"/>
            </a:pPr>
            <a:r>
              <a:rPr lang="en-US" b="1" dirty="0"/>
              <a:t>Alternatively</a:t>
            </a:r>
            <a:r>
              <a:rPr lang="en-US" dirty="0"/>
              <a:t>, do steps 1-3, 6, and in step 4, Select </a:t>
            </a:r>
            <a:r>
              <a:rPr lang="en-US" i="1" dirty="0"/>
              <a:t>Create pk files</a:t>
            </a:r>
            <a:r>
              <a:rPr lang="en-US" dirty="0"/>
              <a:t> and</a:t>
            </a:r>
            <a:r>
              <a:rPr lang="en-US" i="1" dirty="0"/>
              <a:t> Link to </a:t>
            </a:r>
            <a:r>
              <a:rPr lang="en-US" i="1" dirty="0" err="1"/>
              <a:t>Celrf</a:t>
            </a:r>
            <a:r>
              <a:rPr lang="en-US" i="1" dirty="0"/>
              <a:t> </a:t>
            </a:r>
            <a:r>
              <a:rPr lang="en-US" dirty="0"/>
              <a:t>in </a:t>
            </a:r>
            <a:r>
              <a:rPr lang="en-US" i="1" dirty="0"/>
              <a:t>GPLS -&gt; Auto </a:t>
            </a:r>
            <a:r>
              <a:rPr lang="en-US" i="1" dirty="0" err="1"/>
              <a:t>Peakfit</a:t>
            </a:r>
            <a:r>
              <a:rPr lang="en-US" i="1" dirty="0"/>
              <a:t> Setup </a:t>
            </a:r>
            <a:r>
              <a:rPr lang="en-US" dirty="0"/>
              <a:t>then </a:t>
            </a:r>
            <a:r>
              <a:rPr lang="en-US"/>
              <a:t>step 5.</a:t>
            </a:r>
            <a:endParaRPr lang="en-US" dirty="0"/>
          </a:p>
        </p:txBody>
      </p:sp>
      <p:pic>
        <p:nvPicPr>
          <p:cNvPr id="5" name="Picture 4">
            <a:extLst>
              <a:ext uri="{FF2B5EF4-FFF2-40B4-BE49-F238E27FC236}">
                <a16:creationId xmlns:a16="http://schemas.microsoft.com/office/drawing/2014/main" id="{83834DD0-23AD-48A9-B061-B000F27E5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731" y="589918"/>
            <a:ext cx="4020111" cy="5001323"/>
          </a:xfrm>
          <a:prstGeom prst="rect">
            <a:avLst/>
          </a:prstGeom>
        </p:spPr>
      </p:pic>
    </p:spTree>
    <p:extLst>
      <p:ext uri="{BB962C8B-B14F-4D97-AF65-F5344CB8AC3E}">
        <p14:creationId xmlns:p14="http://schemas.microsoft.com/office/powerpoint/2010/main" val="4206963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F9DC8-31C0-494D-B47D-5AA017189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258" y="423443"/>
            <a:ext cx="6687483" cy="6011114"/>
          </a:xfrm>
          <a:prstGeom prst="rect">
            <a:avLst/>
          </a:prstGeom>
        </p:spPr>
      </p:pic>
      <p:sp>
        <p:nvSpPr>
          <p:cNvPr id="7" name="Oval 6">
            <a:extLst>
              <a:ext uri="{FF2B5EF4-FFF2-40B4-BE49-F238E27FC236}">
                <a16:creationId xmlns:a16="http://schemas.microsoft.com/office/drawing/2014/main" id="{2B9DFCDC-E3C3-4675-B473-DFA0E06FAEF3}"/>
              </a:ext>
            </a:extLst>
          </p:cNvPr>
          <p:cNvSpPr/>
          <p:nvPr/>
        </p:nvSpPr>
        <p:spPr>
          <a:xfrm>
            <a:off x="3122023" y="240563"/>
            <a:ext cx="1698171" cy="5823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60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FC3D-B986-4EFF-894E-B338DA4C18C4}"/>
              </a:ext>
            </a:extLst>
          </p:cNvPr>
          <p:cNvSpPr>
            <a:spLocks noGrp="1"/>
          </p:cNvSpPr>
          <p:nvPr>
            <p:ph type="title"/>
          </p:nvPr>
        </p:nvSpPr>
        <p:spPr>
          <a:xfrm>
            <a:off x="838200" y="365125"/>
            <a:ext cx="10515600" cy="642793"/>
          </a:xfrm>
        </p:spPr>
        <p:txBody>
          <a:bodyPr>
            <a:normAutofit fontScale="90000"/>
          </a:bodyPr>
          <a:lstStyle/>
          <a:p>
            <a:pPr algn="ctr"/>
            <a:r>
              <a:rPr lang="en-US" sz="3100" b="1" dirty="0"/>
              <a:t>Processing </a:t>
            </a:r>
            <a:r>
              <a:rPr lang="en-US" sz="3100" b="1" dirty="0" err="1"/>
              <a:t>Ultrasonics</a:t>
            </a:r>
            <a:r>
              <a:rPr lang="en-US" sz="3100" b="1" dirty="0"/>
              <a:t> Data </a:t>
            </a:r>
            <a:r>
              <a:rPr lang="en-US" sz="3200" b="1" dirty="0"/>
              <a:t>- </a:t>
            </a:r>
            <a:r>
              <a:rPr lang="en-US" sz="2700" b="1" dirty="0"/>
              <a:t>Quick Start:</a:t>
            </a:r>
            <a:br>
              <a:rPr lang="en-US" sz="2700" b="1" dirty="0"/>
            </a:br>
            <a:endParaRPr lang="en-US" sz="2700" b="1" dirty="0"/>
          </a:p>
        </p:txBody>
      </p:sp>
      <p:sp>
        <p:nvSpPr>
          <p:cNvPr id="3" name="Content Placeholder 2">
            <a:extLst>
              <a:ext uri="{FF2B5EF4-FFF2-40B4-BE49-F238E27FC236}">
                <a16:creationId xmlns:a16="http://schemas.microsoft.com/office/drawing/2014/main" id="{C7205C52-5804-4B29-93FD-588EA3B25D1D}"/>
              </a:ext>
            </a:extLst>
          </p:cNvPr>
          <p:cNvSpPr>
            <a:spLocks noGrp="1"/>
          </p:cNvSpPr>
          <p:nvPr>
            <p:ph idx="1"/>
          </p:nvPr>
        </p:nvSpPr>
        <p:spPr>
          <a:xfrm>
            <a:off x="838200" y="1101436"/>
            <a:ext cx="10515600" cy="5075527"/>
          </a:xfrm>
        </p:spPr>
        <p:txBody>
          <a:bodyPr>
            <a:normAutofit fontScale="85000" lnSpcReduction="20000"/>
          </a:bodyPr>
          <a:lstStyle/>
          <a:p>
            <a:pPr marL="0" indent="0">
              <a:buNone/>
            </a:pPr>
            <a:r>
              <a:rPr lang="en-US" dirty="0"/>
              <a:t>1. </a:t>
            </a:r>
            <a:r>
              <a:rPr lang="en-US" dirty="0" err="1"/>
              <a:t>Ultrasonics</a:t>
            </a:r>
            <a:r>
              <a:rPr lang="en-US" dirty="0"/>
              <a:t>-&gt;Import </a:t>
            </a:r>
            <a:r>
              <a:rPr lang="en-US" dirty="0" err="1"/>
              <a:t>Ultrasonics</a:t>
            </a:r>
            <a:r>
              <a:rPr lang="en-US" dirty="0"/>
              <a:t> raw data</a:t>
            </a:r>
          </a:p>
          <a:p>
            <a:pPr marL="0" indent="0">
              <a:buNone/>
            </a:pPr>
            <a:r>
              <a:rPr lang="en-US" dirty="0"/>
              <a:t>2. </a:t>
            </a:r>
            <a:r>
              <a:rPr lang="en-US" dirty="0" err="1"/>
              <a:t>Ultrasonics</a:t>
            </a:r>
            <a:r>
              <a:rPr lang="en-US" dirty="0"/>
              <a:t>-&gt;Read</a:t>
            </a:r>
          </a:p>
          <a:p>
            <a:pPr marL="0" indent="0">
              <a:buNone/>
            </a:pPr>
            <a:r>
              <a:rPr lang="en-US" dirty="0"/>
              <a:t>3. </a:t>
            </a:r>
            <a:r>
              <a:rPr lang="en-US" dirty="0" err="1"/>
              <a:t>Ultrasonics</a:t>
            </a:r>
            <a:r>
              <a:rPr lang="en-US" dirty="0"/>
              <a:t>-&gt;Plot Waveform</a:t>
            </a:r>
          </a:p>
          <a:p>
            <a:pPr marL="0" indent="0">
              <a:buNone/>
            </a:pPr>
            <a:r>
              <a:rPr lang="en-US" dirty="0"/>
              <a:t>   Must enter Q or q to enable next step</a:t>
            </a:r>
          </a:p>
          <a:p>
            <a:pPr marL="0" indent="0">
              <a:buNone/>
            </a:pPr>
            <a:r>
              <a:rPr lang="en-US" dirty="0"/>
              <a:t>   Use n and N to read new files.</a:t>
            </a:r>
          </a:p>
          <a:p>
            <a:pPr marL="0" indent="0">
              <a:buNone/>
            </a:pPr>
            <a:r>
              <a:rPr lang="en-US" dirty="0"/>
              <a:t>4. </a:t>
            </a:r>
            <a:r>
              <a:rPr lang="en-US" dirty="0" err="1"/>
              <a:t>Ultrasonics</a:t>
            </a:r>
            <a:r>
              <a:rPr lang="en-US" dirty="0"/>
              <a:t>-&gt;Select Segment 1</a:t>
            </a:r>
          </a:p>
          <a:p>
            <a:pPr marL="0" indent="0">
              <a:buNone/>
            </a:pPr>
            <a:r>
              <a:rPr lang="en-US" dirty="0"/>
              <a:t>   Point and hit any key to select the Left and then </a:t>
            </a:r>
          </a:p>
          <a:p>
            <a:pPr marL="0" indent="0">
              <a:buNone/>
            </a:pPr>
            <a:r>
              <a:rPr lang="en-US" dirty="0"/>
              <a:t>   the Right side of segment 1.</a:t>
            </a:r>
          </a:p>
          <a:p>
            <a:pPr marL="0" indent="0">
              <a:buNone/>
            </a:pPr>
            <a:r>
              <a:rPr lang="en-US" dirty="0"/>
              <a:t>5. </a:t>
            </a:r>
            <a:r>
              <a:rPr lang="en-US" dirty="0" err="1"/>
              <a:t>Ultrasonics</a:t>
            </a:r>
            <a:r>
              <a:rPr lang="en-US" dirty="0"/>
              <a:t>-&gt;Select Segment 2</a:t>
            </a:r>
          </a:p>
          <a:p>
            <a:pPr marL="0" indent="0">
              <a:buNone/>
            </a:pPr>
            <a:r>
              <a:rPr lang="en-US" dirty="0"/>
              <a:t>   Point and hit any key to select the Left side of segment 2.</a:t>
            </a:r>
          </a:p>
          <a:p>
            <a:pPr marL="0" indent="0">
              <a:buNone/>
            </a:pPr>
            <a:r>
              <a:rPr lang="en-US" dirty="0"/>
              <a:t>   Segment 2 will have the same size as segment 1.</a:t>
            </a:r>
          </a:p>
          <a:p>
            <a:pPr marL="0" indent="0">
              <a:buNone/>
            </a:pPr>
            <a:r>
              <a:rPr lang="en-US" dirty="0"/>
              <a:t>6. </a:t>
            </a:r>
            <a:r>
              <a:rPr lang="en-US" dirty="0" err="1"/>
              <a:t>Ultrasonics</a:t>
            </a:r>
            <a:r>
              <a:rPr lang="en-US" dirty="0"/>
              <a:t>-&gt;Plot Segments</a:t>
            </a:r>
          </a:p>
          <a:p>
            <a:pPr marL="0" indent="0">
              <a:buNone/>
            </a:pPr>
            <a:r>
              <a:rPr lang="en-US" dirty="0"/>
              <a:t>   Use Hot Keys to overlap segments. Q or q when finished.</a:t>
            </a:r>
          </a:p>
          <a:p>
            <a:pPr marL="0" indent="0">
              <a:buNone/>
            </a:pPr>
            <a:endParaRPr lang="en-US" dirty="0"/>
          </a:p>
        </p:txBody>
      </p:sp>
    </p:spTree>
    <p:extLst>
      <p:ext uri="{BB962C8B-B14F-4D97-AF65-F5344CB8AC3E}">
        <p14:creationId xmlns:p14="http://schemas.microsoft.com/office/powerpoint/2010/main" val="1434550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66F5-173C-4068-B821-895898273BC8}"/>
              </a:ext>
            </a:extLst>
          </p:cNvPr>
          <p:cNvSpPr>
            <a:spLocks noGrp="1"/>
          </p:cNvSpPr>
          <p:nvPr>
            <p:ph type="title"/>
          </p:nvPr>
        </p:nvSpPr>
        <p:spPr/>
        <p:txBody>
          <a:bodyPr/>
          <a:lstStyle/>
          <a:p>
            <a:pPr algn="ctr"/>
            <a:r>
              <a:rPr lang="en-US" sz="2800" b="1" dirty="0"/>
              <a:t>Processing </a:t>
            </a:r>
            <a:r>
              <a:rPr lang="en-US" sz="2800" b="1" dirty="0" err="1"/>
              <a:t>Ultrasonics</a:t>
            </a:r>
            <a:r>
              <a:rPr lang="en-US" sz="2800" b="1" dirty="0"/>
              <a:t> Data –</a:t>
            </a:r>
            <a:r>
              <a:rPr lang="en-US" dirty="0"/>
              <a:t> </a:t>
            </a:r>
            <a:r>
              <a:rPr lang="en-US" sz="2400" b="1" dirty="0"/>
              <a:t>Hot Keys:</a:t>
            </a:r>
          </a:p>
        </p:txBody>
      </p:sp>
      <p:sp>
        <p:nvSpPr>
          <p:cNvPr id="3" name="Content Placeholder 2">
            <a:extLst>
              <a:ext uri="{FF2B5EF4-FFF2-40B4-BE49-F238E27FC236}">
                <a16:creationId xmlns:a16="http://schemas.microsoft.com/office/drawing/2014/main" id="{807BC4F5-85B4-40CB-8598-CA939929BE14}"/>
              </a:ext>
            </a:extLst>
          </p:cNvPr>
          <p:cNvSpPr>
            <a:spLocks noGrp="1"/>
          </p:cNvSpPr>
          <p:nvPr>
            <p:ph idx="1"/>
          </p:nvPr>
        </p:nvSpPr>
        <p:spPr>
          <a:xfrm>
            <a:off x="838200" y="1423555"/>
            <a:ext cx="10515600" cy="4753408"/>
          </a:xfrm>
        </p:spPr>
        <p:txBody>
          <a:bodyPr>
            <a:normAutofit fontScale="77500" lnSpcReduction="20000"/>
          </a:bodyPr>
          <a:lstStyle/>
          <a:p>
            <a:pPr marL="0" indent="0">
              <a:buNone/>
            </a:pPr>
            <a:r>
              <a:rPr lang="en-US" dirty="0"/>
              <a:t>L </a:t>
            </a:r>
            <a:r>
              <a:rPr lang="en-US" dirty="0" err="1"/>
              <a:t>l</a:t>
            </a:r>
            <a:r>
              <a:rPr lang="en-US" dirty="0"/>
              <a:t>		Select left edge of zoomed region</a:t>
            </a:r>
          </a:p>
          <a:p>
            <a:pPr marL="0" indent="0">
              <a:buNone/>
            </a:pPr>
            <a:r>
              <a:rPr lang="en-US" dirty="0"/>
              <a:t>R </a:t>
            </a:r>
            <a:r>
              <a:rPr lang="en-US" dirty="0" err="1"/>
              <a:t>r</a:t>
            </a:r>
            <a:r>
              <a:rPr lang="en-US" dirty="0"/>
              <a:t>		Select right edge of zoomed region</a:t>
            </a:r>
          </a:p>
          <a:p>
            <a:pPr marL="0" indent="0">
              <a:buNone/>
            </a:pPr>
            <a:r>
              <a:rPr lang="en-US" dirty="0"/>
              <a:t>S </a:t>
            </a:r>
            <a:r>
              <a:rPr lang="en-US" dirty="0" err="1"/>
              <a:t>s</a:t>
            </a:r>
            <a:r>
              <a:rPr lang="en-US" dirty="0"/>
              <a:t>		</a:t>
            </a:r>
            <a:r>
              <a:rPr lang="en-US" dirty="0" err="1"/>
              <a:t>Unzoom</a:t>
            </a:r>
            <a:r>
              <a:rPr lang="en-US" dirty="0"/>
              <a:t>. Restore full pattern</a:t>
            </a:r>
          </a:p>
          <a:p>
            <a:pPr marL="0" indent="0">
              <a:buNone/>
            </a:pPr>
            <a:r>
              <a:rPr lang="en-US" dirty="0"/>
              <a:t>Q </a:t>
            </a:r>
            <a:r>
              <a:rPr lang="en-US" dirty="0" err="1"/>
              <a:t>q</a:t>
            </a:r>
            <a:r>
              <a:rPr lang="en-US" dirty="0"/>
              <a:t>		Quit graphics</a:t>
            </a:r>
          </a:p>
          <a:p>
            <a:pPr marL="0" indent="0">
              <a:buNone/>
            </a:pPr>
            <a:r>
              <a:rPr lang="en-US" dirty="0"/>
              <a:t>+ -		Scale segment 2 Up / Down</a:t>
            </a:r>
          </a:p>
          <a:p>
            <a:pPr marL="0" indent="0">
              <a:buNone/>
            </a:pPr>
            <a:r>
              <a:rPr lang="en-US" dirty="0"/>
              <a:t>[ ]		Scale segment 1 Up / Down</a:t>
            </a:r>
          </a:p>
          <a:p>
            <a:pPr marL="0" indent="0">
              <a:buNone/>
            </a:pPr>
            <a:r>
              <a:rPr lang="en-US" dirty="0"/>
              <a:t>&lt; ,		Shift segment 2 left</a:t>
            </a:r>
          </a:p>
          <a:p>
            <a:pPr marL="0" indent="0">
              <a:buNone/>
            </a:pPr>
            <a:r>
              <a:rPr lang="en-US" dirty="0"/>
              <a:t>&gt; .		Shift segment 2 right</a:t>
            </a:r>
          </a:p>
          <a:p>
            <a:pPr marL="0" indent="0">
              <a:buNone/>
            </a:pPr>
            <a:r>
              <a:rPr lang="en-US" dirty="0"/>
              <a:t>D </a:t>
            </a:r>
            <a:r>
              <a:rPr lang="en-US" dirty="0" err="1"/>
              <a:t>d</a:t>
            </a:r>
            <a:r>
              <a:rPr lang="en-US" dirty="0"/>
              <a:t> 		Shift segment 2 Down </a:t>
            </a:r>
          </a:p>
          <a:p>
            <a:pPr marL="0" indent="0">
              <a:buNone/>
            </a:pPr>
            <a:r>
              <a:rPr lang="en-US" dirty="0"/>
              <a:t>U </a:t>
            </a:r>
            <a:r>
              <a:rPr lang="en-US" dirty="0" err="1"/>
              <a:t>u</a:t>
            </a:r>
            <a:r>
              <a:rPr lang="en-US" dirty="0"/>
              <a:t>		Shift segment 2 Up</a:t>
            </a:r>
          </a:p>
          <a:p>
            <a:pPr marL="0" indent="0">
              <a:buNone/>
            </a:pPr>
            <a:r>
              <a:rPr lang="en-US" dirty="0"/>
              <a:t>/ *		Divide / multiply horizontal shift amounts for segment 2 by 10</a:t>
            </a:r>
          </a:p>
          <a:p>
            <a:pPr marL="0" indent="0">
              <a:buNone/>
            </a:pPr>
            <a:r>
              <a:rPr lang="en-US" dirty="0"/>
              <a:t>; '		Divide / multiply vertical shift amounts for segment 2 by 10</a:t>
            </a:r>
          </a:p>
          <a:p>
            <a:pPr marL="0" indent="0">
              <a:buNone/>
            </a:pPr>
            <a:r>
              <a:rPr lang="en-US" dirty="0"/>
              <a:t>n </a:t>
            </a:r>
            <a:r>
              <a:rPr lang="en-US" dirty="0" err="1"/>
              <a:t>N</a:t>
            </a:r>
            <a:r>
              <a:rPr lang="en-US" dirty="0"/>
              <a:t>		Read next / previous file. Only active during 'Plot waveform'</a:t>
            </a:r>
          </a:p>
          <a:p>
            <a:pPr marL="0" indent="0">
              <a:buNone/>
            </a:pPr>
            <a:endParaRPr lang="en-US" dirty="0"/>
          </a:p>
        </p:txBody>
      </p:sp>
    </p:spTree>
    <p:extLst>
      <p:ext uri="{BB962C8B-B14F-4D97-AF65-F5344CB8AC3E}">
        <p14:creationId xmlns:p14="http://schemas.microsoft.com/office/powerpoint/2010/main" val="949786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5E7B-1F8B-447E-BB20-5C95E37DD6B5}"/>
              </a:ext>
            </a:extLst>
          </p:cNvPr>
          <p:cNvSpPr>
            <a:spLocks noGrp="1"/>
          </p:cNvSpPr>
          <p:nvPr>
            <p:ph type="title"/>
          </p:nvPr>
        </p:nvSpPr>
        <p:spPr>
          <a:xfrm>
            <a:off x="1544445" y="373936"/>
            <a:ext cx="9512227" cy="599813"/>
          </a:xfrm>
        </p:spPr>
        <p:txBody>
          <a:bodyPr>
            <a:normAutofit/>
          </a:bodyPr>
          <a:lstStyle/>
          <a:p>
            <a:r>
              <a:rPr lang="en-US" sz="2800" b="1" dirty="0"/>
              <a:t>Processing </a:t>
            </a:r>
            <a:r>
              <a:rPr lang="en-US" sz="2800" b="1" dirty="0" err="1"/>
              <a:t>Ultrasonics</a:t>
            </a:r>
            <a:r>
              <a:rPr lang="en-US" sz="2800" b="1" dirty="0"/>
              <a:t> Data </a:t>
            </a:r>
            <a:r>
              <a:rPr lang="en-US" sz="2400" b="1" dirty="0"/>
              <a:t>–</a:t>
            </a:r>
            <a:r>
              <a:rPr lang="en-US" sz="2400" dirty="0"/>
              <a:t> </a:t>
            </a:r>
            <a:r>
              <a:rPr lang="en-US" sz="2400" b="1" dirty="0"/>
              <a:t>Step by Step Part 1</a:t>
            </a:r>
            <a:r>
              <a:rPr lang="en-US" sz="2800" b="1" dirty="0"/>
              <a:t> – </a:t>
            </a:r>
            <a:r>
              <a:rPr lang="en-US" sz="2400" b="1" dirty="0"/>
              <a:t>Reading the data</a:t>
            </a:r>
            <a:endParaRPr lang="en-US" sz="2400" dirty="0"/>
          </a:p>
        </p:txBody>
      </p:sp>
      <p:pic>
        <p:nvPicPr>
          <p:cNvPr id="10" name="Picture Placeholder 9">
            <a:extLst>
              <a:ext uri="{FF2B5EF4-FFF2-40B4-BE49-F238E27FC236}">
                <a16:creationId xmlns:a16="http://schemas.microsoft.com/office/drawing/2014/main" id="{C091CFFB-9F3F-4347-BC22-3AFAD735A9B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944" b="6944"/>
          <a:stretch>
            <a:fillRect/>
          </a:stretch>
        </p:blipFill>
        <p:spPr>
          <a:xfrm>
            <a:off x="427227" y="1644242"/>
            <a:ext cx="3972427" cy="3704737"/>
          </a:xfrm>
        </p:spPr>
      </p:pic>
      <p:sp>
        <p:nvSpPr>
          <p:cNvPr id="4" name="Text Placeholder 3">
            <a:extLst>
              <a:ext uri="{FF2B5EF4-FFF2-40B4-BE49-F238E27FC236}">
                <a16:creationId xmlns:a16="http://schemas.microsoft.com/office/drawing/2014/main" id="{3E32AF0F-D8A5-4752-A651-EA920CF08F6A}"/>
              </a:ext>
            </a:extLst>
          </p:cNvPr>
          <p:cNvSpPr>
            <a:spLocks noGrp="1"/>
          </p:cNvSpPr>
          <p:nvPr>
            <p:ph type="body" sz="half" idx="2"/>
          </p:nvPr>
        </p:nvSpPr>
        <p:spPr>
          <a:xfrm>
            <a:off x="4655891" y="1048623"/>
            <a:ext cx="6668536" cy="5809377"/>
          </a:xfrm>
        </p:spPr>
        <p:txBody>
          <a:bodyPr>
            <a:normAutofit/>
          </a:bodyPr>
          <a:lstStyle/>
          <a:p>
            <a:r>
              <a:rPr lang="en-US" dirty="0"/>
              <a:t>On initial startup there are only two </a:t>
            </a:r>
            <a:r>
              <a:rPr lang="en-US" dirty="0" err="1"/>
              <a:t>Ultrasonics</a:t>
            </a:r>
            <a:r>
              <a:rPr lang="en-US" dirty="0"/>
              <a:t> options available:</a:t>
            </a:r>
          </a:p>
          <a:p>
            <a:r>
              <a:rPr lang="en-US" b="1" dirty="0"/>
              <a:t>Import </a:t>
            </a:r>
            <a:r>
              <a:rPr lang="en-US" b="1" dirty="0" err="1"/>
              <a:t>Ultrasonics</a:t>
            </a:r>
            <a:r>
              <a:rPr lang="en-US" b="1" dirty="0"/>
              <a:t> raw data     </a:t>
            </a:r>
            <a:r>
              <a:rPr lang="en-US" dirty="0"/>
              <a:t>When selected</a:t>
            </a:r>
            <a:r>
              <a:rPr lang="en-US" b="1" dirty="0"/>
              <a:t> </a:t>
            </a:r>
            <a:r>
              <a:rPr lang="en-US" dirty="0"/>
              <a:t>a navigation panel will open to allow you to pick a file. Once a file as been imported the </a:t>
            </a:r>
            <a:r>
              <a:rPr lang="en-US" b="1" dirty="0"/>
              <a:t>Read</a:t>
            </a:r>
            <a:r>
              <a:rPr lang="en-US" dirty="0"/>
              <a:t> option becomes available.</a:t>
            </a:r>
          </a:p>
          <a:p>
            <a:endParaRPr lang="en-US" dirty="0"/>
          </a:p>
          <a:p>
            <a:endParaRPr lang="en-US" dirty="0"/>
          </a:p>
          <a:p>
            <a:endParaRPr lang="en-US" dirty="0"/>
          </a:p>
          <a:p>
            <a:endParaRPr lang="en-US" dirty="0"/>
          </a:p>
          <a:p>
            <a:endParaRPr lang="en-US" dirty="0"/>
          </a:p>
          <a:p>
            <a:endParaRPr lang="en-US" b="1" dirty="0"/>
          </a:p>
          <a:p>
            <a:r>
              <a:rPr lang="en-US" b="1" dirty="0"/>
              <a:t>Get Scale/Shift Factors       	</a:t>
            </a:r>
          </a:p>
          <a:p>
            <a:endParaRPr lang="en-US" dirty="0"/>
          </a:p>
        </p:txBody>
      </p:sp>
      <p:pic>
        <p:nvPicPr>
          <p:cNvPr id="12" name="Picture 11">
            <a:extLst>
              <a:ext uri="{FF2B5EF4-FFF2-40B4-BE49-F238E27FC236}">
                <a16:creationId xmlns:a16="http://schemas.microsoft.com/office/drawing/2014/main" id="{F90348AE-AFC1-464E-B249-ABC66E111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082" y="2145483"/>
            <a:ext cx="2095759" cy="2176990"/>
          </a:xfrm>
          <a:prstGeom prst="rect">
            <a:avLst/>
          </a:prstGeom>
        </p:spPr>
      </p:pic>
      <p:pic>
        <p:nvPicPr>
          <p:cNvPr id="14" name="Picture 13">
            <a:extLst>
              <a:ext uri="{FF2B5EF4-FFF2-40B4-BE49-F238E27FC236}">
                <a16:creationId xmlns:a16="http://schemas.microsoft.com/office/drawing/2014/main" id="{58787D35-AEC3-4F26-AA3C-8051DDE10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136" y="4472220"/>
            <a:ext cx="2968847" cy="2445391"/>
          </a:xfrm>
          <a:prstGeom prst="rect">
            <a:avLst/>
          </a:prstGeom>
        </p:spPr>
      </p:pic>
      <p:sp>
        <p:nvSpPr>
          <p:cNvPr id="16" name="TextBox 15">
            <a:extLst>
              <a:ext uri="{FF2B5EF4-FFF2-40B4-BE49-F238E27FC236}">
                <a16:creationId xmlns:a16="http://schemas.microsoft.com/office/drawing/2014/main" id="{CA796163-BC33-46A9-9C2E-99A302998018}"/>
              </a:ext>
            </a:extLst>
          </p:cNvPr>
          <p:cNvSpPr txBox="1"/>
          <p:nvPr/>
        </p:nvSpPr>
        <p:spPr>
          <a:xfrm>
            <a:off x="8115843" y="2145483"/>
            <a:ext cx="3208584" cy="5355312"/>
          </a:xfrm>
          <a:prstGeom prst="rect">
            <a:avLst/>
          </a:prstGeom>
          <a:noFill/>
        </p:spPr>
        <p:txBody>
          <a:bodyPr wrap="square" rtlCol="0">
            <a:spAutoFit/>
          </a:bodyPr>
          <a:lstStyle/>
          <a:p>
            <a:endParaRPr lang="en-US" b="1" dirty="0"/>
          </a:p>
          <a:p>
            <a:r>
              <a:rPr lang="en-US" b="1" dirty="0"/>
              <a:t>Read</a:t>
            </a:r>
            <a:r>
              <a:rPr lang="en-US" dirty="0"/>
              <a:t>: Prepares the imported data for </a:t>
            </a:r>
            <a:r>
              <a:rPr lang="en-US" dirty="0" err="1"/>
              <a:t>ultrasonics</a:t>
            </a:r>
            <a:r>
              <a:rPr lang="en-US" dirty="0"/>
              <a:t> processing.</a:t>
            </a:r>
          </a:p>
          <a:p>
            <a:r>
              <a:rPr lang="en-US" dirty="0"/>
              <a:t>The </a:t>
            </a:r>
            <a:r>
              <a:rPr lang="en-US" b="1" dirty="0"/>
              <a:t>Plot waveform </a:t>
            </a:r>
            <a:r>
              <a:rPr lang="en-US" dirty="0"/>
              <a:t>option will then be available. See next slide.</a:t>
            </a:r>
          </a:p>
          <a:p>
            <a:endParaRPr lang="en-US" dirty="0"/>
          </a:p>
          <a:p>
            <a:endParaRPr lang="en-US" dirty="0"/>
          </a:p>
          <a:p>
            <a:endParaRPr lang="en-US" dirty="0"/>
          </a:p>
          <a:p>
            <a:endParaRPr lang="en-US" dirty="0"/>
          </a:p>
          <a:p>
            <a:endParaRPr lang="en-US" dirty="0"/>
          </a:p>
          <a:p>
            <a:r>
              <a:rPr lang="en-US" dirty="0"/>
              <a:t>The default Scale factors for both segments are 5.0%. Horizontal and Vertical shifts are 0.5 and 0.02 respectively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6999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B0D0-0CAA-4534-ADE2-5248BADA2B53}"/>
              </a:ext>
            </a:extLst>
          </p:cNvPr>
          <p:cNvSpPr>
            <a:spLocks noGrp="1"/>
          </p:cNvSpPr>
          <p:nvPr>
            <p:ph type="title"/>
          </p:nvPr>
        </p:nvSpPr>
        <p:spPr>
          <a:xfrm>
            <a:off x="872378" y="1184063"/>
            <a:ext cx="3932237" cy="671051"/>
          </a:xfrm>
        </p:spPr>
        <p:txBody>
          <a:bodyPr>
            <a:normAutofit/>
          </a:bodyPr>
          <a:lstStyle/>
          <a:p>
            <a:pPr algn="ctr"/>
            <a:r>
              <a:rPr lang="en-US" sz="2800" dirty="0"/>
              <a:t>Example </a:t>
            </a:r>
            <a:r>
              <a:rPr lang="en-US" b="1" dirty="0"/>
              <a:t>Start in</a:t>
            </a:r>
            <a:r>
              <a:rPr lang="en-US" dirty="0"/>
              <a:t> </a:t>
            </a:r>
            <a:r>
              <a:rPr lang="en-US" sz="2800" dirty="0"/>
              <a:t>folder</a:t>
            </a:r>
          </a:p>
        </p:txBody>
      </p:sp>
      <p:sp>
        <p:nvSpPr>
          <p:cNvPr id="4" name="Text Placeholder 3">
            <a:extLst>
              <a:ext uri="{FF2B5EF4-FFF2-40B4-BE49-F238E27FC236}">
                <a16:creationId xmlns:a16="http://schemas.microsoft.com/office/drawing/2014/main" id="{A05E6D1E-0131-46DE-B77A-B6CDE4F46AC3}"/>
              </a:ext>
            </a:extLst>
          </p:cNvPr>
          <p:cNvSpPr>
            <a:spLocks noGrp="1"/>
          </p:cNvSpPr>
          <p:nvPr>
            <p:ph type="body" sz="half" idx="2"/>
          </p:nvPr>
        </p:nvSpPr>
        <p:spPr>
          <a:xfrm>
            <a:off x="6606895" y="2046707"/>
            <a:ext cx="5212978" cy="3305222"/>
          </a:xfrm>
        </p:spPr>
        <p:txBody>
          <a:bodyPr>
            <a:normAutofit/>
          </a:bodyPr>
          <a:lstStyle/>
          <a:p>
            <a:r>
              <a:rPr lang="en-US" sz="2000" dirty="0"/>
              <a:t>Some useful files to have in the </a:t>
            </a:r>
            <a:r>
              <a:rPr lang="en-US" sz="2000" b="1" dirty="0"/>
              <a:t>Start in </a:t>
            </a:r>
            <a:r>
              <a:rPr lang="en-US" sz="2000" dirty="0"/>
              <a:t>folder:</a:t>
            </a:r>
          </a:p>
          <a:p>
            <a:r>
              <a:rPr lang="en-US" sz="2000" b="1" dirty="0"/>
              <a:t>Template</a:t>
            </a:r>
            <a:r>
              <a:rPr lang="en-US" sz="2000" dirty="0"/>
              <a:t> files for auto GPLS</a:t>
            </a:r>
          </a:p>
          <a:p>
            <a:r>
              <a:rPr lang="en-US" sz="2000" b="1" dirty="0"/>
              <a:t>JCPDS</a:t>
            </a:r>
            <a:r>
              <a:rPr lang="en-US" sz="2000" dirty="0"/>
              <a:t> files to display peak positions for known materials.</a:t>
            </a:r>
          </a:p>
          <a:p>
            <a:r>
              <a:rPr lang="en-US" sz="2000" dirty="0"/>
              <a:t> A *.</a:t>
            </a:r>
            <a:r>
              <a:rPr lang="en-US" sz="2000" b="1" dirty="0" err="1"/>
              <a:t>edf</a:t>
            </a:r>
            <a:r>
              <a:rPr lang="en-US" sz="2000" dirty="0"/>
              <a:t>  file - energy calibration file</a:t>
            </a:r>
          </a:p>
          <a:p>
            <a:r>
              <a:rPr lang="en-US" sz="2000" dirty="0"/>
              <a:t>Note that there are subfolders in the </a:t>
            </a:r>
            <a:r>
              <a:rPr lang="en-US" sz="2000" b="1" dirty="0"/>
              <a:t>Start in </a:t>
            </a:r>
            <a:r>
              <a:rPr lang="en-US" sz="2000" dirty="0"/>
              <a:t>folder. </a:t>
            </a:r>
          </a:p>
          <a:p>
            <a:r>
              <a:rPr lang="en-US" sz="2000" dirty="0"/>
              <a:t>These will be needed for  </a:t>
            </a:r>
            <a:r>
              <a:rPr lang="en-US" sz="2000" b="1" dirty="0"/>
              <a:t>Run Auto by Directory</a:t>
            </a:r>
            <a:r>
              <a:rPr lang="en-US" sz="2000" dirty="0"/>
              <a:t> </a:t>
            </a:r>
            <a:r>
              <a:rPr lang="en-US" sz="2000" b="1" dirty="0"/>
              <a:t> </a:t>
            </a:r>
            <a:r>
              <a:rPr lang="en-US" sz="2000" dirty="0"/>
              <a:t>from the </a:t>
            </a:r>
            <a:r>
              <a:rPr lang="en-US" sz="2000" b="1" dirty="0"/>
              <a:t>GPLS</a:t>
            </a:r>
            <a:r>
              <a:rPr lang="en-US" sz="2000" dirty="0"/>
              <a:t> menu.</a:t>
            </a:r>
            <a:endParaRPr lang="en-US" sz="2000" b="1" dirty="0"/>
          </a:p>
        </p:txBody>
      </p:sp>
      <p:pic>
        <p:nvPicPr>
          <p:cNvPr id="11" name="Picture Placeholder 10">
            <a:extLst>
              <a:ext uri="{FF2B5EF4-FFF2-40B4-BE49-F238E27FC236}">
                <a16:creationId xmlns:a16="http://schemas.microsoft.com/office/drawing/2014/main" id="{FCFB1DAB-7C8E-4923-B6BB-E0A2F1B33DC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927" r="9927"/>
          <a:stretch>
            <a:fillRect/>
          </a:stretch>
        </p:blipFill>
        <p:spPr>
          <a:xfrm>
            <a:off x="685573" y="1965537"/>
            <a:ext cx="5105400" cy="3708400"/>
          </a:xfrm>
        </p:spPr>
      </p:pic>
    </p:spTree>
    <p:extLst>
      <p:ext uri="{BB962C8B-B14F-4D97-AF65-F5344CB8AC3E}">
        <p14:creationId xmlns:p14="http://schemas.microsoft.com/office/powerpoint/2010/main" val="1968074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6B24CE0-148D-4D1A-BB6D-B8FC013211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905" y="813788"/>
            <a:ext cx="2467319" cy="2534004"/>
          </a:xfrm>
        </p:spPr>
      </p:pic>
      <p:sp>
        <p:nvSpPr>
          <p:cNvPr id="4" name="Title 3">
            <a:extLst>
              <a:ext uri="{FF2B5EF4-FFF2-40B4-BE49-F238E27FC236}">
                <a16:creationId xmlns:a16="http://schemas.microsoft.com/office/drawing/2014/main" id="{045A3F8D-14E5-4047-A0B4-1642E3E564D2}"/>
              </a:ext>
            </a:extLst>
          </p:cNvPr>
          <p:cNvSpPr txBox="1">
            <a:spLocks noGrp="1"/>
          </p:cNvSpPr>
          <p:nvPr>
            <p:ph type="title"/>
          </p:nvPr>
        </p:nvSpPr>
        <p:spPr>
          <a:xfrm>
            <a:off x="838200" y="30848"/>
            <a:ext cx="10515600" cy="701731"/>
          </a:xfrm>
          <a:prstGeom prst="rect">
            <a:avLst/>
          </a:prstGeom>
          <a:noFill/>
        </p:spPr>
        <p:txBody>
          <a:bodyPr wrap="square" rtlCol="0">
            <a:spAutoFit/>
          </a:bodyPr>
          <a:lstStyle/>
          <a:p>
            <a:pPr algn="ctr"/>
            <a:r>
              <a:rPr lang="en-US" sz="2800" b="1" dirty="0"/>
              <a:t>Processing </a:t>
            </a:r>
            <a:r>
              <a:rPr lang="en-US" sz="2800" b="1" dirty="0" err="1"/>
              <a:t>Ultrasonics</a:t>
            </a:r>
            <a:r>
              <a:rPr lang="en-US" sz="2800" b="1" dirty="0"/>
              <a:t> D</a:t>
            </a:r>
            <a:r>
              <a:rPr lang="en-US" sz="3200" b="1" dirty="0"/>
              <a:t>ata</a:t>
            </a:r>
            <a:r>
              <a:rPr lang="en-US" b="1" dirty="0"/>
              <a:t> </a:t>
            </a:r>
            <a:r>
              <a:rPr lang="en-US" sz="2400" b="1" dirty="0"/>
              <a:t>–</a:t>
            </a:r>
            <a:r>
              <a:rPr lang="en-US" sz="2400" dirty="0"/>
              <a:t> </a:t>
            </a:r>
            <a:r>
              <a:rPr lang="en-US" sz="2400" b="1" dirty="0"/>
              <a:t>Step by Step Part 2 – Plotting the data</a:t>
            </a:r>
            <a:endParaRPr lang="en-US" sz="2400" dirty="0"/>
          </a:p>
        </p:txBody>
      </p:sp>
      <p:pic>
        <p:nvPicPr>
          <p:cNvPr id="8" name="Picture 7">
            <a:extLst>
              <a:ext uri="{FF2B5EF4-FFF2-40B4-BE49-F238E27FC236}">
                <a16:creationId xmlns:a16="http://schemas.microsoft.com/office/drawing/2014/main" id="{457CA795-66F6-40A9-B3CE-08CDCDF04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738" y="813788"/>
            <a:ext cx="6716062" cy="5220429"/>
          </a:xfrm>
          <a:prstGeom prst="rect">
            <a:avLst/>
          </a:prstGeom>
        </p:spPr>
      </p:pic>
      <p:sp>
        <p:nvSpPr>
          <p:cNvPr id="9" name="TextBox 8">
            <a:extLst>
              <a:ext uri="{FF2B5EF4-FFF2-40B4-BE49-F238E27FC236}">
                <a16:creationId xmlns:a16="http://schemas.microsoft.com/office/drawing/2014/main" id="{FBDCB069-7446-4407-8074-B6B44BEB6BFD}"/>
              </a:ext>
            </a:extLst>
          </p:cNvPr>
          <p:cNvSpPr txBox="1"/>
          <p:nvPr/>
        </p:nvSpPr>
        <p:spPr>
          <a:xfrm>
            <a:off x="610905" y="3510209"/>
            <a:ext cx="3531765" cy="1846659"/>
          </a:xfrm>
          <a:prstGeom prst="rect">
            <a:avLst/>
          </a:prstGeom>
          <a:noFill/>
        </p:spPr>
        <p:txBody>
          <a:bodyPr wrap="square" rtlCol="0">
            <a:spAutoFit/>
          </a:bodyPr>
          <a:lstStyle/>
          <a:p>
            <a:r>
              <a:rPr lang="en-US" sz="1400" b="1" dirty="0"/>
              <a:t>         Plot waveform hotkeys </a:t>
            </a:r>
          </a:p>
          <a:p>
            <a:r>
              <a:rPr lang="en-US" sz="1000" b="1" dirty="0"/>
              <a:t>L </a:t>
            </a:r>
            <a:r>
              <a:rPr lang="en-US" sz="1000" b="1" dirty="0" err="1"/>
              <a:t>l</a:t>
            </a:r>
            <a:r>
              <a:rPr lang="en-US" sz="1000" dirty="0"/>
              <a:t>	Select left edge of zoomed region</a:t>
            </a:r>
          </a:p>
          <a:p>
            <a:r>
              <a:rPr lang="en-US" sz="1000" b="1" dirty="0"/>
              <a:t>R </a:t>
            </a:r>
            <a:r>
              <a:rPr lang="en-US" sz="1000" b="1" dirty="0" err="1"/>
              <a:t>r</a:t>
            </a:r>
            <a:r>
              <a:rPr lang="en-US" sz="1000" dirty="0"/>
              <a:t>	Select right edge of zoomed region</a:t>
            </a:r>
          </a:p>
          <a:p>
            <a:r>
              <a:rPr lang="en-US" sz="1000" b="1" dirty="0"/>
              <a:t>S </a:t>
            </a:r>
            <a:r>
              <a:rPr lang="en-US" sz="1000" b="1" dirty="0" err="1"/>
              <a:t>s</a:t>
            </a:r>
            <a:r>
              <a:rPr lang="en-US" sz="1000" dirty="0"/>
              <a:t>	</a:t>
            </a:r>
            <a:r>
              <a:rPr lang="en-US" sz="1000" dirty="0" err="1"/>
              <a:t>Unzoom</a:t>
            </a:r>
            <a:r>
              <a:rPr lang="en-US" sz="1000" dirty="0"/>
              <a:t>. Restore full pattern</a:t>
            </a:r>
          </a:p>
          <a:p>
            <a:r>
              <a:rPr lang="en-US" sz="1000" b="1" dirty="0"/>
              <a:t>n </a:t>
            </a:r>
            <a:r>
              <a:rPr lang="en-US" sz="1000" b="1" dirty="0" err="1"/>
              <a:t>N</a:t>
            </a:r>
            <a:r>
              <a:rPr lang="en-US" sz="1000" dirty="0"/>
              <a:t>	Read next / previous file.</a:t>
            </a:r>
          </a:p>
          <a:p>
            <a:r>
              <a:rPr lang="en-US" sz="1000" b="1" dirty="0"/>
              <a:t>Q </a:t>
            </a:r>
            <a:r>
              <a:rPr lang="en-US" sz="1000" b="1" dirty="0" err="1"/>
              <a:t>q</a:t>
            </a:r>
            <a:r>
              <a:rPr lang="en-US" sz="1000" dirty="0"/>
              <a:t>	Quit graphics</a:t>
            </a:r>
          </a:p>
          <a:p>
            <a:endParaRPr lang="en-US" sz="1000" dirty="0"/>
          </a:p>
          <a:p>
            <a:r>
              <a:rPr lang="en-US" sz="1000" dirty="0"/>
              <a:t>You must enter Q or q to enable next step</a:t>
            </a:r>
            <a:r>
              <a:rPr lang="en-US" sz="1000" b="1" dirty="0"/>
              <a:t>. Select Segment 1</a:t>
            </a:r>
          </a:p>
          <a:p>
            <a:r>
              <a:rPr lang="en-US" sz="1000" dirty="0"/>
              <a:t>The plot window can be either full screen or zoomed mode</a:t>
            </a:r>
          </a:p>
          <a:p>
            <a:r>
              <a:rPr lang="en-US" sz="1000" dirty="0"/>
              <a:t>when you Quit graphics.</a:t>
            </a:r>
          </a:p>
          <a:p>
            <a:endParaRPr lang="en-US" sz="1000" b="1" dirty="0"/>
          </a:p>
        </p:txBody>
      </p:sp>
    </p:spTree>
    <p:extLst>
      <p:ext uri="{BB962C8B-B14F-4D97-AF65-F5344CB8AC3E}">
        <p14:creationId xmlns:p14="http://schemas.microsoft.com/office/powerpoint/2010/main" val="1556282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3827-A238-4E54-9F5F-2F991760C605}"/>
              </a:ext>
            </a:extLst>
          </p:cNvPr>
          <p:cNvSpPr>
            <a:spLocks noGrp="1"/>
          </p:cNvSpPr>
          <p:nvPr>
            <p:ph type="title"/>
          </p:nvPr>
        </p:nvSpPr>
        <p:spPr>
          <a:xfrm>
            <a:off x="838200" y="182096"/>
            <a:ext cx="10515600" cy="498941"/>
          </a:xfrm>
        </p:spPr>
        <p:txBody>
          <a:bodyPr>
            <a:normAutofit fontScale="90000"/>
          </a:bodyPr>
          <a:lstStyle/>
          <a:p>
            <a:pPr algn="ctr"/>
            <a:r>
              <a:rPr lang="en-US" sz="2800" b="1" dirty="0"/>
              <a:t>Processing </a:t>
            </a:r>
            <a:r>
              <a:rPr lang="en-US" sz="2800" b="1" dirty="0" err="1"/>
              <a:t>Ultrasonics</a:t>
            </a:r>
            <a:r>
              <a:rPr lang="en-US" sz="2800" b="1" dirty="0"/>
              <a:t> Data –</a:t>
            </a:r>
            <a:r>
              <a:rPr lang="en-US" sz="4000" dirty="0"/>
              <a:t> </a:t>
            </a:r>
            <a:r>
              <a:rPr lang="en-US" sz="2400" b="1" dirty="0"/>
              <a:t>Step by Step Part 3 – Selecting segments</a:t>
            </a:r>
            <a:endParaRPr lang="en-US" sz="2400" dirty="0"/>
          </a:p>
        </p:txBody>
      </p:sp>
      <p:pic>
        <p:nvPicPr>
          <p:cNvPr id="7" name="Content Placeholder 6">
            <a:extLst>
              <a:ext uri="{FF2B5EF4-FFF2-40B4-BE49-F238E27FC236}">
                <a16:creationId xmlns:a16="http://schemas.microsoft.com/office/drawing/2014/main" id="{661DDE5A-93CE-4F75-B98D-434E430FEB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730" y="524671"/>
            <a:ext cx="2286319" cy="2514951"/>
          </a:xfrm>
        </p:spPr>
      </p:pic>
      <p:sp>
        <p:nvSpPr>
          <p:cNvPr id="8" name="TextBox 7">
            <a:extLst>
              <a:ext uri="{FF2B5EF4-FFF2-40B4-BE49-F238E27FC236}">
                <a16:creationId xmlns:a16="http://schemas.microsoft.com/office/drawing/2014/main" id="{2232D171-D387-4176-8539-995608956974}"/>
              </a:ext>
            </a:extLst>
          </p:cNvPr>
          <p:cNvSpPr txBox="1"/>
          <p:nvPr/>
        </p:nvSpPr>
        <p:spPr>
          <a:xfrm>
            <a:off x="2902590" y="858962"/>
            <a:ext cx="8665827" cy="1384995"/>
          </a:xfrm>
          <a:prstGeom prst="rect">
            <a:avLst/>
          </a:prstGeom>
          <a:noFill/>
        </p:spPr>
        <p:txBody>
          <a:bodyPr wrap="square" rtlCol="0">
            <a:spAutoFit/>
          </a:bodyPr>
          <a:lstStyle/>
          <a:p>
            <a:r>
              <a:rPr lang="en-US" sz="1400" b="1" dirty="0"/>
              <a:t>Select Segment 1 </a:t>
            </a:r>
            <a:r>
              <a:rPr lang="en-US" sz="1400" dirty="0"/>
              <a:t>will replot the data. Point to the left edge of the segment and press any key. Then point to the right edge and press any key. The segment will be plotted.  </a:t>
            </a:r>
            <a:r>
              <a:rPr lang="en-US" sz="1400" b="1" dirty="0"/>
              <a:t>Select Segment 2 </a:t>
            </a:r>
            <a:r>
              <a:rPr lang="en-US" sz="1400" dirty="0"/>
              <a:t>will now be available. Choosing it</a:t>
            </a:r>
          </a:p>
          <a:p>
            <a:r>
              <a:rPr lang="en-US" sz="1400" dirty="0"/>
              <a:t>Will cause the full pattern to be plotted. Point to the left edge of segment 2 and press any key. The width of segment 2 will be the same as segment 1. Segment 2 is plotted and menu option </a:t>
            </a:r>
            <a:r>
              <a:rPr lang="en-US" sz="1400" b="1" dirty="0"/>
              <a:t>Plot Segments </a:t>
            </a:r>
            <a:r>
              <a:rPr lang="en-US" sz="1400" dirty="0"/>
              <a:t>is now available.  Choosing this causes both segments to be plotted. The left segment is in black and the right is in red. Now ready to overlap segments.</a:t>
            </a:r>
          </a:p>
        </p:txBody>
      </p:sp>
      <p:pic>
        <p:nvPicPr>
          <p:cNvPr id="10" name="Picture 9">
            <a:extLst>
              <a:ext uri="{FF2B5EF4-FFF2-40B4-BE49-F238E27FC236}">
                <a16:creationId xmlns:a16="http://schemas.microsoft.com/office/drawing/2014/main" id="{2014796C-E1FF-483B-97F0-39F39F574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293" y="2486709"/>
            <a:ext cx="4467242" cy="3512328"/>
          </a:xfrm>
          <a:prstGeom prst="rect">
            <a:avLst/>
          </a:prstGeom>
        </p:spPr>
      </p:pic>
      <p:pic>
        <p:nvPicPr>
          <p:cNvPr id="12" name="Picture 11">
            <a:extLst>
              <a:ext uri="{FF2B5EF4-FFF2-40B4-BE49-F238E27FC236}">
                <a16:creationId xmlns:a16="http://schemas.microsoft.com/office/drawing/2014/main" id="{A77AB9FD-1A16-4A6C-9303-8449F870F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20" y="3039622"/>
            <a:ext cx="1959731" cy="2372056"/>
          </a:xfrm>
          <a:prstGeom prst="rect">
            <a:avLst/>
          </a:prstGeom>
        </p:spPr>
      </p:pic>
      <p:pic>
        <p:nvPicPr>
          <p:cNvPr id="14" name="Picture 13">
            <a:extLst>
              <a:ext uri="{FF2B5EF4-FFF2-40B4-BE49-F238E27FC236}">
                <a16:creationId xmlns:a16="http://schemas.microsoft.com/office/drawing/2014/main" id="{A65787B4-362B-4C85-B423-406B83E529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6779" y="2486709"/>
            <a:ext cx="4478219" cy="3512328"/>
          </a:xfrm>
          <a:prstGeom prst="rect">
            <a:avLst/>
          </a:prstGeom>
        </p:spPr>
      </p:pic>
    </p:spTree>
    <p:extLst>
      <p:ext uri="{BB962C8B-B14F-4D97-AF65-F5344CB8AC3E}">
        <p14:creationId xmlns:p14="http://schemas.microsoft.com/office/powerpoint/2010/main" val="1385625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B55D-D087-4F6E-8F12-6189F6CA5E5A}"/>
              </a:ext>
            </a:extLst>
          </p:cNvPr>
          <p:cNvSpPr>
            <a:spLocks noGrp="1"/>
          </p:cNvSpPr>
          <p:nvPr>
            <p:ph type="title"/>
          </p:nvPr>
        </p:nvSpPr>
        <p:spPr>
          <a:xfrm>
            <a:off x="838200" y="365126"/>
            <a:ext cx="10515600" cy="557664"/>
          </a:xfrm>
        </p:spPr>
        <p:txBody>
          <a:bodyPr>
            <a:normAutofit/>
          </a:bodyPr>
          <a:lstStyle/>
          <a:p>
            <a:pPr algn="ctr"/>
            <a:r>
              <a:rPr lang="en-US" sz="2800" b="1" dirty="0"/>
              <a:t>Processing </a:t>
            </a:r>
            <a:r>
              <a:rPr lang="en-US" sz="2800" b="1" dirty="0" err="1"/>
              <a:t>Ultrasonics</a:t>
            </a:r>
            <a:r>
              <a:rPr lang="en-US" sz="2800" b="1" dirty="0"/>
              <a:t> Data </a:t>
            </a:r>
            <a:r>
              <a:rPr lang="en-US" sz="3100" b="1" dirty="0"/>
              <a:t>–</a:t>
            </a:r>
            <a:r>
              <a:rPr lang="en-US" sz="3100" dirty="0"/>
              <a:t> </a:t>
            </a:r>
            <a:r>
              <a:rPr lang="en-US" sz="2400" b="1" dirty="0"/>
              <a:t>Step by Step Part 4 - Overlapping segments</a:t>
            </a:r>
            <a:endParaRPr lang="en-US" sz="2400" dirty="0"/>
          </a:p>
        </p:txBody>
      </p:sp>
      <p:sp>
        <p:nvSpPr>
          <p:cNvPr id="3" name="Content Placeholder 2">
            <a:extLst>
              <a:ext uri="{FF2B5EF4-FFF2-40B4-BE49-F238E27FC236}">
                <a16:creationId xmlns:a16="http://schemas.microsoft.com/office/drawing/2014/main" id="{A91E5534-0C04-4B26-8A8B-C21BA057B728}"/>
              </a:ext>
            </a:extLst>
          </p:cNvPr>
          <p:cNvSpPr>
            <a:spLocks noGrp="1"/>
          </p:cNvSpPr>
          <p:nvPr>
            <p:ph idx="1"/>
          </p:nvPr>
        </p:nvSpPr>
        <p:spPr>
          <a:xfrm>
            <a:off x="369116" y="1199626"/>
            <a:ext cx="10984684" cy="5511567"/>
          </a:xfrm>
        </p:spPr>
        <p:txBody>
          <a:bodyPr>
            <a:normAutofit/>
          </a:bodyPr>
          <a:lstStyle/>
          <a:p>
            <a:pPr marL="0" indent="0">
              <a:buNone/>
            </a:pPr>
            <a:r>
              <a:rPr lang="en-US" sz="1600" dirty="0"/>
              <a:t>Use these hot keys to overlay segment 2 onto segment1</a:t>
            </a:r>
          </a:p>
          <a:p>
            <a:pPr marL="0" indent="0">
              <a:buNone/>
            </a:pPr>
            <a:r>
              <a:rPr lang="en-US" sz="1400" b="1" dirty="0"/>
              <a:t>+ -  </a:t>
            </a:r>
            <a:r>
              <a:rPr lang="en-US" sz="1400" dirty="0"/>
              <a:t>Scale segment 2 Up / Down</a:t>
            </a:r>
          </a:p>
          <a:p>
            <a:pPr marL="0" indent="0">
              <a:buNone/>
            </a:pPr>
            <a:r>
              <a:rPr lang="en-US" sz="1400" b="1" dirty="0"/>
              <a:t>[ ]  </a:t>
            </a:r>
            <a:r>
              <a:rPr lang="en-US" sz="1400" dirty="0"/>
              <a:t>Scale segment 1 Up / Down</a:t>
            </a:r>
          </a:p>
          <a:p>
            <a:pPr marL="0" indent="0">
              <a:buNone/>
            </a:pPr>
            <a:r>
              <a:rPr lang="en-US" sz="1400" b="1" dirty="0"/>
              <a:t>&lt; ,  </a:t>
            </a:r>
            <a:r>
              <a:rPr lang="en-US" sz="1400" dirty="0"/>
              <a:t>Shift segment 2 left</a:t>
            </a:r>
          </a:p>
          <a:p>
            <a:pPr marL="0" indent="0">
              <a:buNone/>
            </a:pPr>
            <a:r>
              <a:rPr lang="en-US" sz="1400" b="1" dirty="0"/>
              <a:t>&gt; .  </a:t>
            </a:r>
            <a:r>
              <a:rPr lang="en-US" sz="1400" dirty="0"/>
              <a:t>Shift segment 2 right</a:t>
            </a:r>
          </a:p>
          <a:p>
            <a:pPr marL="0" indent="0">
              <a:buNone/>
            </a:pPr>
            <a:r>
              <a:rPr lang="en-US" sz="1400" b="1" dirty="0"/>
              <a:t>D </a:t>
            </a:r>
            <a:r>
              <a:rPr lang="en-US" sz="1400" b="1" dirty="0" err="1"/>
              <a:t>d</a:t>
            </a:r>
            <a:r>
              <a:rPr lang="en-US" sz="1400" b="1" dirty="0"/>
              <a:t>   </a:t>
            </a:r>
            <a:r>
              <a:rPr lang="en-US" sz="1400" dirty="0"/>
              <a:t>Shift segment 2 Down </a:t>
            </a:r>
          </a:p>
          <a:p>
            <a:pPr marL="0" indent="0">
              <a:buNone/>
            </a:pPr>
            <a:r>
              <a:rPr lang="en-US" sz="1400" b="1" dirty="0"/>
              <a:t>U </a:t>
            </a:r>
            <a:r>
              <a:rPr lang="en-US" sz="1400" b="1" dirty="0" err="1"/>
              <a:t>u</a:t>
            </a:r>
            <a:r>
              <a:rPr lang="en-US" sz="1400" b="1" dirty="0"/>
              <a:t>  </a:t>
            </a:r>
            <a:r>
              <a:rPr lang="en-US" sz="1400" dirty="0"/>
              <a:t>Shift segment 2 Up</a:t>
            </a:r>
          </a:p>
          <a:p>
            <a:pPr marL="0" indent="0">
              <a:buNone/>
            </a:pPr>
            <a:r>
              <a:rPr lang="en-US" sz="1400" b="1" dirty="0"/>
              <a:t>/ *  </a:t>
            </a:r>
            <a:r>
              <a:rPr lang="en-US" sz="1400" dirty="0"/>
              <a:t>Divide / multiply horizontal shift amount for segment 2 by 10</a:t>
            </a:r>
          </a:p>
          <a:p>
            <a:pPr marL="0" indent="0">
              <a:buNone/>
            </a:pPr>
            <a:r>
              <a:rPr lang="en-US" sz="1400" b="1" dirty="0"/>
              <a:t>; ‘  </a:t>
            </a:r>
            <a:r>
              <a:rPr lang="en-US" sz="1400" dirty="0"/>
              <a:t>Divide / multiply vertical shift amount for segment 2 by 10</a:t>
            </a:r>
          </a:p>
          <a:p>
            <a:pPr marL="0" indent="0">
              <a:buNone/>
            </a:pPr>
            <a:r>
              <a:rPr lang="en-US" sz="1400" b="1" dirty="0"/>
              <a:t>Q </a:t>
            </a:r>
            <a:r>
              <a:rPr lang="en-US" sz="1400" b="1" dirty="0" err="1"/>
              <a:t>q</a:t>
            </a:r>
            <a:r>
              <a:rPr lang="en-US" sz="1400" b="1" dirty="0"/>
              <a:t>  </a:t>
            </a:r>
            <a:r>
              <a:rPr lang="en-US" sz="1400" dirty="0"/>
              <a:t>Quit graphics when finished</a:t>
            </a:r>
          </a:p>
          <a:p>
            <a:pPr marL="0" indent="0">
              <a:buNone/>
            </a:pPr>
            <a:r>
              <a:rPr lang="en-US" sz="1400" dirty="0"/>
              <a:t>(Note: Data for illustration only. Not meant to represent good data.)</a:t>
            </a:r>
          </a:p>
        </p:txBody>
      </p:sp>
      <p:pic>
        <p:nvPicPr>
          <p:cNvPr id="5" name="Picture 4">
            <a:extLst>
              <a:ext uri="{FF2B5EF4-FFF2-40B4-BE49-F238E27FC236}">
                <a16:creationId xmlns:a16="http://schemas.microsoft.com/office/drawing/2014/main" id="{B512E77C-E9F7-4B12-9E6D-96A882CC5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829" y="1335185"/>
            <a:ext cx="5962971" cy="4690969"/>
          </a:xfrm>
          <a:prstGeom prst="rect">
            <a:avLst/>
          </a:prstGeom>
        </p:spPr>
      </p:pic>
    </p:spTree>
    <p:extLst>
      <p:ext uri="{BB962C8B-B14F-4D97-AF65-F5344CB8AC3E}">
        <p14:creationId xmlns:p14="http://schemas.microsoft.com/office/powerpoint/2010/main" val="255401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75DF-3CE5-4E87-920B-5E074B1B5E12}"/>
              </a:ext>
            </a:extLst>
          </p:cNvPr>
          <p:cNvSpPr>
            <a:spLocks noGrp="1"/>
          </p:cNvSpPr>
          <p:nvPr>
            <p:ph type="title"/>
          </p:nvPr>
        </p:nvSpPr>
        <p:spPr>
          <a:xfrm>
            <a:off x="838200" y="365125"/>
            <a:ext cx="11082556" cy="549275"/>
          </a:xfrm>
        </p:spPr>
        <p:txBody>
          <a:bodyPr>
            <a:normAutofit/>
          </a:bodyPr>
          <a:lstStyle/>
          <a:p>
            <a:r>
              <a:rPr lang="en-US" sz="2800" b="1" dirty="0"/>
              <a:t>Processing </a:t>
            </a:r>
            <a:r>
              <a:rPr lang="en-US" sz="2800" b="1" dirty="0" err="1"/>
              <a:t>Ultrasonics</a:t>
            </a:r>
            <a:r>
              <a:rPr lang="en-US" sz="2800" b="1" dirty="0"/>
              <a:t> Data </a:t>
            </a:r>
            <a:r>
              <a:rPr lang="en-US" sz="2400" b="1" dirty="0"/>
              <a:t>– Hints and </a:t>
            </a:r>
            <a:r>
              <a:rPr lang="en-US" sz="2000" b="1" dirty="0"/>
              <a:t>Tips – Inverting a waveform</a:t>
            </a:r>
            <a:endParaRPr lang="en-US" sz="2000" dirty="0"/>
          </a:p>
        </p:txBody>
      </p:sp>
      <p:sp>
        <p:nvSpPr>
          <p:cNvPr id="3" name="Content Placeholder 2">
            <a:extLst>
              <a:ext uri="{FF2B5EF4-FFF2-40B4-BE49-F238E27FC236}">
                <a16:creationId xmlns:a16="http://schemas.microsoft.com/office/drawing/2014/main" id="{09BC8C7B-345E-4EFA-94EE-34F5CF153B9A}"/>
              </a:ext>
            </a:extLst>
          </p:cNvPr>
          <p:cNvSpPr>
            <a:spLocks noGrp="1"/>
          </p:cNvSpPr>
          <p:nvPr>
            <p:ph idx="1"/>
          </p:nvPr>
        </p:nvSpPr>
        <p:spPr>
          <a:xfrm>
            <a:off x="838200" y="995115"/>
            <a:ext cx="11216780" cy="5732856"/>
          </a:xfrm>
        </p:spPr>
        <p:txBody>
          <a:bodyPr/>
          <a:lstStyle/>
          <a:p>
            <a:pPr marL="0" indent="0">
              <a:buNone/>
            </a:pPr>
            <a:r>
              <a:rPr lang="en-US" sz="1800" dirty="0"/>
              <a:t>To invert a waveform:</a:t>
            </a:r>
          </a:p>
          <a:p>
            <a:pPr marL="342900" indent="-342900">
              <a:buAutoNum type="arabicPeriod"/>
            </a:pPr>
            <a:r>
              <a:rPr lang="en-US" sz="1400" dirty="0"/>
              <a:t>Set the corresponding segment’s scale factor to negative 1. Select </a:t>
            </a:r>
            <a:r>
              <a:rPr lang="en-US" sz="1400" dirty="0" err="1"/>
              <a:t>Ultrasonics</a:t>
            </a:r>
            <a:r>
              <a:rPr lang="en-US" sz="1400" dirty="0" err="1">
                <a:sym typeface="Wingdings" panose="05000000000000000000" pitchFamily="2" charset="2"/>
              </a:rPr>
              <a:t>Get</a:t>
            </a:r>
            <a:r>
              <a:rPr lang="en-US" sz="1400" dirty="0">
                <a:sym typeface="Wingdings" panose="05000000000000000000" pitchFamily="2" charset="2"/>
              </a:rPr>
              <a:t> Scale/Shift Factors</a:t>
            </a:r>
          </a:p>
          <a:p>
            <a:pPr marL="342900" indent="-342900">
              <a:buAutoNum type="arabicPeriod"/>
            </a:pPr>
            <a:endParaRPr lang="en-US" sz="1400" dirty="0">
              <a:sym typeface="Wingdings" panose="05000000000000000000" pitchFamily="2" charset="2"/>
            </a:endParaRP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Scale the segment Up or Down with the appropriate hot key:  + - [ ].  Then shift accordingly.</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Reset the corresponding segment’s scale factor back to a positive number.</a:t>
            </a:r>
          </a:p>
        </p:txBody>
      </p:sp>
      <p:pic>
        <p:nvPicPr>
          <p:cNvPr id="5" name="Picture 4">
            <a:extLst>
              <a:ext uri="{FF2B5EF4-FFF2-40B4-BE49-F238E27FC236}">
                <a16:creationId xmlns:a16="http://schemas.microsoft.com/office/drawing/2014/main" id="{01A07BCF-3751-4DA9-9BBC-36F9EFC9D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09" y="1613788"/>
            <a:ext cx="1596361" cy="1691464"/>
          </a:xfrm>
          <a:prstGeom prst="rect">
            <a:avLst/>
          </a:prstGeom>
        </p:spPr>
      </p:pic>
      <p:cxnSp>
        <p:nvCxnSpPr>
          <p:cNvPr id="7" name="Straight Arrow Connector 6">
            <a:extLst>
              <a:ext uri="{FF2B5EF4-FFF2-40B4-BE49-F238E27FC236}">
                <a16:creationId xmlns:a16="http://schemas.microsoft.com/office/drawing/2014/main" id="{C1F7237A-38A1-4D79-93EE-A4B97CD104F6}"/>
              </a:ext>
            </a:extLst>
          </p:cNvPr>
          <p:cNvCxnSpPr>
            <a:cxnSpLocks/>
          </p:cNvCxnSpPr>
          <p:nvPr/>
        </p:nvCxnSpPr>
        <p:spPr>
          <a:xfrm>
            <a:off x="2567031" y="2499919"/>
            <a:ext cx="3103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458378-998E-4C17-830C-4EF2B8CE8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546" y="1657735"/>
            <a:ext cx="2072660" cy="1605582"/>
          </a:xfrm>
          <a:prstGeom prst="rect">
            <a:avLst/>
          </a:prstGeom>
        </p:spPr>
      </p:pic>
      <p:cxnSp>
        <p:nvCxnSpPr>
          <p:cNvPr id="14" name="Straight Arrow Connector 13">
            <a:extLst>
              <a:ext uri="{FF2B5EF4-FFF2-40B4-BE49-F238E27FC236}">
                <a16:creationId xmlns:a16="http://schemas.microsoft.com/office/drawing/2014/main" id="{300919C7-0536-436B-9362-355AA716EE64}"/>
              </a:ext>
            </a:extLst>
          </p:cNvPr>
          <p:cNvCxnSpPr>
            <a:cxnSpLocks/>
          </p:cNvCxnSpPr>
          <p:nvPr/>
        </p:nvCxnSpPr>
        <p:spPr>
          <a:xfrm>
            <a:off x="5167618" y="2416029"/>
            <a:ext cx="388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1B2EE8F-C2A6-4102-A3E5-F344BD426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906" y="1657735"/>
            <a:ext cx="2107320" cy="1605577"/>
          </a:xfrm>
          <a:prstGeom prst="rect">
            <a:avLst/>
          </a:prstGeom>
        </p:spPr>
      </p:pic>
      <p:pic>
        <p:nvPicPr>
          <p:cNvPr id="19" name="Picture 18">
            <a:extLst>
              <a:ext uri="{FF2B5EF4-FFF2-40B4-BE49-F238E27FC236}">
                <a16:creationId xmlns:a16="http://schemas.microsoft.com/office/drawing/2014/main" id="{42289BD3-69A3-4E68-A0D8-77F1D0988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882" y="3594684"/>
            <a:ext cx="2605107" cy="2049394"/>
          </a:xfrm>
          <a:prstGeom prst="rect">
            <a:avLst/>
          </a:prstGeom>
        </p:spPr>
      </p:pic>
      <p:pic>
        <p:nvPicPr>
          <p:cNvPr id="21" name="Picture 20">
            <a:extLst>
              <a:ext uri="{FF2B5EF4-FFF2-40B4-BE49-F238E27FC236}">
                <a16:creationId xmlns:a16="http://schemas.microsoft.com/office/drawing/2014/main" id="{60431004-30DB-43BD-BA63-7B90AABCE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5467" y="3547303"/>
            <a:ext cx="2547069" cy="2049394"/>
          </a:xfrm>
          <a:prstGeom prst="rect">
            <a:avLst/>
          </a:prstGeom>
        </p:spPr>
      </p:pic>
      <p:cxnSp>
        <p:nvCxnSpPr>
          <p:cNvPr id="23" name="Straight Arrow Connector 22">
            <a:extLst>
              <a:ext uri="{FF2B5EF4-FFF2-40B4-BE49-F238E27FC236}">
                <a16:creationId xmlns:a16="http://schemas.microsoft.com/office/drawing/2014/main" id="{E0716C6D-2F86-4566-860F-E9BFEBA1ED1B}"/>
              </a:ext>
            </a:extLst>
          </p:cNvPr>
          <p:cNvCxnSpPr>
            <a:cxnSpLocks/>
          </p:cNvCxnSpPr>
          <p:nvPr/>
        </p:nvCxnSpPr>
        <p:spPr>
          <a:xfrm>
            <a:off x="3750600" y="4756558"/>
            <a:ext cx="427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B80B0BF-B295-4165-85E5-4B23F927266E}"/>
              </a:ext>
            </a:extLst>
          </p:cNvPr>
          <p:cNvSpPr txBox="1"/>
          <p:nvPr/>
        </p:nvSpPr>
        <p:spPr>
          <a:xfrm>
            <a:off x="3730001" y="4448889"/>
            <a:ext cx="511728" cy="246221"/>
          </a:xfrm>
          <a:prstGeom prst="rect">
            <a:avLst/>
          </a:prstGeom>
          <a:noFill/>
        </p:spPr>
        <p:txBody>
          <a:bodyPr wrap="square" rtlCol="0">
            <a:spAutoFit/>
          </a:bodyPr>
          <a:lstStyle/>
          <a:p>
            <a:r>
              <a:rPr lang="en-US" sz="1000" dirty="0"/>
              <a:t>+ or -</a:t>
            </a:r>
          </a:p>
        </p:txBody>
      </p:sp>
      <p:pic>
        <p:nvPicPr>
          <p:cNvPr id="30" name="Picture 29">
            <a:extLst>
              <a:ext uri="{FF2B5EF4-FFF2-40B4-BE49-F238E27FC236}">
                <a16:creationId xmlns:a16="http://schemas.microsoft.com/office/drawing/2014/main" id="{4751037D-CA6B-46DD-B728-9421BF85E9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8261" y="3547302"/>
            <a:ext cx="2621542" cy="2049393"/>
          </a:xfrm>
          <a:prstGeom prst="rect">
            <a:avLst/>
          </a:prstGeom>
        </p:spPr>
      </p:pic>
      <p:cxnSp>
        <p:nvCxnSpPr>
          <p:cNvPr id="32" name="Straight Arrow Connector 31">
            <a:extLst>
              <a:ext uri="{FF2B5EF4-FFF2-40B4-BE49-F238E27FC236}">
                <a16:creationId xmlns:a16="http://schemas.microsoft.com/office/drawing/2014/main" id="{688B172C-A980-444B-B866-6D9F189B09A5}"/>
              </a:ext>
            </a:extLst>
          </p:cNvPr>
          <p:cNvCxnSpPr>
            <a:cxnSpLocks/>
          </p:cNvCxnSpPr>
          <p:nvPr/>
        </p:nvCxnSpPr>
        <p:spPr>
          <a:xfrm>
            <a:off x="6962862" y="4756558"/>
            <a:ext cx="6375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71E3DCF-7748-457D-A6BA-07E9A666577F}"/>
              </a:ext>
            </a:extLst>
          </p:cNvPr>
          <p:cNvSpPr txBox="1"/>
          <p:nvPr/>
        </p:nvSpPr>
        <p:spPr>
          <a:xfrm>
            <a:off x="6952532" y="4346869"/>
            <a:ext cx="647894" cy="246221"/>
          </a:xfrm>
          <a:prstGeom prst="rect">
            <a:avLst/>
          </a:prstGeom>
          <a:noFill/>
        </p:spPr>
        <p:txBody>
          <a:bodyPr wrap="square" rtlCol="0">
            <a:spAutoFit/>
          </a:bodyPr>
          <a:lstStyle/>
          <a:p>
            <a:r>
              <a:rPr lang="en-US" sz="1000" dirty="0"/>
              <a:t>U or u(s)</a:t>
            </a:r>
          </a:p>
        </p:txBody>
      </p:sp>
    </p:spTree>
    <p:extLst>
      <p:ext uri="{BB962C8B-B14F-4D97-AF65-F5344CB8AC3E}">
        <p14:creationId xmlns:p14="http://schemas.microsoft.com/office/powerpoint/2010/main" val="49980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D5FA-D13C-40FB-94E1-E0BF085F7755}"/>
              </a:ext>
            </a:extLst>
          </p:cNvPr>
          <p:cNvSpPr>
            <a:spLocks noGrp="1"/>
          </p:cNvSpPr>
          <p:nvPr>
            <p:ph type="title"/>
          </p:nvPr>
        </p:nvSpPr>
        <p:spPr>
          <a:xfrm>
            <a:off x="838200" y="365126"/>
            <a:ext cx="10515600" cy="507330"/>
          </a:xfrm>
        </p:spPr>
        <p:txBody>
          <a:bodyPr>
            <a:normAutofit/>
          </a:bodyPr>
          <a:lstStyle/>
          <a:p>
            <a:pPr algn="ctr"/>
            <a:r>
              <a:rPr lang="en-US" sz="2800" dirty="0"/>
              <a:t>Birch </a:t>
            </a:r>
            <a:r>
              <a:rPr lang="en-US" sz="2800" dirty="0" err="1"/>
              <a:t>Murgnahan</a:t>
            </a:r>
            <a:r>
              <a:rPr lang="en-US" sz="2800" dirty="0"/>
              <a:t> Equation of State</a:t>
            </a:r>
          </a:p>
        </p:txBody>
      </p:sp>
      <p:sp>
        <p:nvSpPr>
          <p:cNvPr id="3" name="Content Placeholder 2">
            <a:extLst>
              <a:ext uri="{FF2B5EF4-FFF2-40B4-BE49-F238E27FC236}">
                <a16:creationId xmlns:a16="http://schemas.microsoft.com/office/drawing/2014/main" id="{505D12D8-A1CE-41B7-8524-3B9AFAB31CA7}"/>
              </a:ext>
            </a:extLst>
          </p:cNvPr>
          <p:cNvSpPr>
            <a:spLocks noGrp="1"/>
          </p:cNvSpPr>
          <p:nvPr>
            <p:ph idx="1"/>
          </p:nvPr>
        </p:nvSpPr>
        <p:spPr>
          <a:xfrm>
            <a:off x="838200" y="1015067"/>
            <a:ext cx="10515600" cy="5161895"/>
          </a:xfrm>
        </p:spPr>
        <p:txBody>
          <a:bodyPr/>
          <a:lstStyle/>
          <a:p>
            <a:pPr marL="0" indent="0">
              <a:buNone/>
            </a:pPr>
            <a:r>
              <a:rPr lang="en-US" sz="1600" dirty="0"/>
              <a:t>The </a:t>
            </a:r>
            <a:r>
              <a:rPr lang="en-US" sz="1600" dirty="0" err="1"/>
              <a:t>EoS</a:t>
            </a:r>
            <a:r>
              <a:rPr lang="en-US" sz="1600" dirty="0"/>
              <a:t> parameters are initially taken from the active JCPDS entry and/or entered manually.</a:t>
            </a:r>
          </a:p>
          <a:p>
            <a:pPr marL="0" indent="0">
              <a:buNone/>
            </a:pPr>
            <a:endParaRPr lang="en-US" sz="1600" dirty="0"/>
          </a:p>
          <a:p>
            <a:pPr marL="0" indent="0">
              <a:buNone/>
            </a:pPr>
            <a:endParaRPr lang="en-US" dirty="0"/>
          </a:p>
        </p:txBody>
      </p:sp>
      <p:pic>
        <p:nvPicPr>
          <p:cNvPr id="7" name="Picture 6">
            <a:extLst>
              <a:ext uri="{FF2B5EF4-FFF2-40B4-BE49-F238E27FC236}">
                <a16:creationId xmlns:a16="http://schemas.microsoft.com/office/drawing/2014/main" id="{FD53B68E-41D4-4A71-8DD3-232CC74C0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89" y="1540712"/>
            <a:ext cx="3678785" cy="4110606"/>
          </a:xfrm>
          <a:prstGeom prst="rect">
            <a:avLst/>
          </a:prstGeom>
        </p:spPr>
      </p:pic>
      <p:sp>
        <p:nvSpPr>
          <p:cNvPr id="9" name="TextBox 8">
            <a:extLst>
              <a:ext uri="{FF2B5EF4-FFF2-40B4-BE49-F238E27FC236}">
                <a16:creationId xmlns:a16="http://schemas.microsoft.com/office/drawing/2014/main" id="{FEDFC5F5-58BA-4686-AF97-4532A5C5A625}"/>
              </a:ext>
            </a:extLst>
          </p:cNvPr>
          <p:cNvSpPr txBox="1"/>
          <p:nvPr/>
        </p:nvSpPr>
        <p:spPr>
          <a:xfrm>
            <a:off x="5035367" y="1823741"/>
            <a:ext cx="6604237" cy="1508105"/>
          </a:xfrm>
          <a:prstGeom prst="rect">
            <a:avLst/>
          </a:prstGeom>
          <a:noFill/>
        </p:spPr>
        <p:txBody>
          <a:bodyPr wrap="square" rtlCol="0">
            <a:spAutoFit/>
          </a:bodyPr>
          <a:lstStyle/>
          <a:p>
            <a:r>
              <a:rPr lang="en-US" sz="1600" dirty="0"/>
              <a:t>One of two calculations can be made.</a:t>
            </a:r>
          </a:p>
          <a:p>
            <a:endParaRPr lang="en-US" sz="1600" dirty="0"/>
          </a:p>
          <a:p>
            <a:pPr marL="342900" indent="-342900">
              <a:buAutoNum type="arabicPeriod"/>
            </a:pPr>
            <a:r>
              <a:rPr lang="en-US" sz="1600" dirty="0"/>
              <a:t>V0/V can be calculated if values for pressure and temperature are given.</a:t>
            </a:r>
          </a:p>
          <a:p>
            <a:endParaRPr lang="en-US" sz="1400" dirty="0"/>
          </a:p>
          <a:p>
            <a:endParaRPr lang="en-US" sz="1400" dirty="0"/>
          </a:p>
          <a:p>
            <a:r>
              <a:rPr lang="en-US" sz="1600" dirty="0"/>
              <a:t>2.    Pressure can be calculated if volume and temperature are entered.</a:t>
            </a:r>
          </a:p>
        </p:txBody>
      </p:sp>
      <p:cxnSp>
        <p:nvCxnSpPr>
          <p:cNvPr id="17" name="Straight Arrow Connector 16">
            <a:extLst>
              <a:ext uri="{FF2B5EF4-FFF2-40B4-BE49-F238E27FC236}">
                <a16:creationId xmlns:a16="http://schemas.microsoft.com/office/drawing/2014/main" id="{9F2B9E31-8987-47BE-9FC6-35585C36A6C9}"/>
              </a:ext>
            </a:extLst>
          </p:cNvPr>
          <p:cNvCxnSpPr>
            <a:cxnSpLocks/>
          </p:cNvCxnSpPr>
          <p:nvPr/>
        </p:nvCxnSpPr>
        <p:spPr>
          <a:xfrm flipH="1">
            <a:off x="4633275" y="2483141"/>
            <a:ext cx="4923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E2DB64-85C9-47D9-8312-0351743F7629}"/>
              </a:ext>
            </a:extLst>
          </p:cNvPr>
          <p:cNvCxnSpPr>
            <a:cxnSpLocks/>
          </p:cNvCxnSpPr>
          <p:nvPr/>
        </p:nvCxnSpPr>
        <p:spPr>
          <a:xfrm flipH="1">
            <a:off x="4633274" y="3137483"/>
            <a:ext cx="492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99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34E3-D455-41BA-A4EC-B6896D74B79F}"/>
              </a:ext>
            </a:extLst>
          </p:cNvPr>
          <p:cNvSpPr>
            <a:spLocks noGrp="1"/>
          </p:cNvSpPr>
          <p:nvPr>
            <p:ph type="title"/>
          </p:nvPr>
        </p:nvSpPr>
        <p:spPr>
          <a:xfrm>
            <a:off x="838200" y="365125"/>
            <a:ext cx="10515600" cy="582831"/>
          </a:xfrm>
        </p:spPr>
        <p:txBody>
          <a:bodyPr>
            <a:normAutofit/>
          </a:bodyPr>
          <a:lstStyle/>
          <a:p>
            <a:pPr algn="ctr"/>
            <a:r>
              <a:rPr lang="en-US" sz="2800" dirty="0"/>
              <a:t>Birch </a:t>
            </a:r>
            <a:r>
              <a:rPr lang="en-US" sz="2800" dirty="0" err="1"/>
              <a:t>Murgnahan</a:t>
            </a:r>
            <a:r>
              <a:rPr lang="en-US" sz="2800" dirty="0"/>
              <a:t> – Calculating V0/V </a:t>
            </a:r>
          </a:p>
        </p:txBody>
      </p:sp>
      <p:pic>
        <p:nvPicPr>
          <p:cNvPr id="5" name="Content Placeholder 4">
            <a:extLst>
              <a:ext uri="{FF2B5EF4-FFF2-40B4-BE49-F238E27FC236}">
                <a16:creationId xmlns:a16="http://schemas.microsoft.com/office/drawing/2014/main" id="{CDB9EDD3-4435-468A-A79A-18BF64C4DA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667" y="813350"/>
            <a:ext cx="3738992" cy="4147944"/>
          </a:xfrm>
        </p:spPr>
      </p:pic>
      <p:sp>
        <p:nvSpPr>
          <p:cNvPr id="6" name="TextBox 5">
            <a:extLst>
              <a:ext uri="{FF2B5EF4-FFF2-40B4-BE49-F238E27FC236}">
                <a16:creationId xmlns:a16="http://schemas.microsoft.com/office/drawing/2014/main" id="{3F12C49E-0A2F-48F3-A3A6-4C4E74C0D154}"/>
              </a:ext>
            </a:extLst>
          </p:cNvPr>
          <p:cNvSpPr txBox="1"/>
          <p:nvPr/>
        </p:nvSpPr>
        <p:spPr>
          <a:xfrm>
            <a:off x="178667" y="5076398"/>
            <a:ext cx="3649211" cy="646331"/>
          </a:xfrm>
          <a:prstGeom prst="rect">
            <a:avLst/>
          </a:prstGeom>
          <a:noFill/>
        </p:spPr>
        <p:txBody>
          <a:bodyPr wrap="square" rtlCol="0">
            <a:spAutoFit/>
          </a:bodyPr>
          <a:lstStyle/>
          <a:p>
            <a:r>
              <a:rPr lang="en-US" dirty="0"/>
              <a:t>Enter values for Temp and Pressure</a:t>
            </a:r>
          </a:p>
          <a:p>
            <a:r>
              <a:rPr lang="en-US" dirty="0"/>
              <a:t>Click OK</a:t>
            </a:r>
          </a:p>
        </p:txBody>
      </p:sp>
      <p:pic>
        <p:nvPicPr>
          <p:cNvPr id="8" name="Picture 7">
            <a:extLst>
              <a:ext uri="{FF2B5EF4-FFF2-40B4-BE49-F238E27FC236}">
                <a16:creationId xmlns:a16="http://schemas.microsoft.com/office/drawing/2014/main" id="{DFF5C5ED-E567-4482-9AE5-FD1390AF7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938" y="857248"/>
            <a:ext cx="3705272" cy="4104046"/>
          </a:xfrm>
          <a:prstGeom prst="rect">
            <a:avLst/>
          </a:prstGeom>
        </p:spPr>
      </p:pic>
      <p:cxnSp>
        <p:nvCxnSpPr>
          <p:cNvPr id="10" name="Straight Arrow Connector 9">
            <a:extLst>
              <a:ext uri="{FF2B5EF4-FFF2-40B4-BE49-F238E27FC236}">
                <a16:creationId xmlns:a16="http://schemas.microsoft.com/office/drawing/2014/main" id="{0A401B47-7535-495A-A3D3-CC0CD4B955FB}"/>
              </a:ext>
            </a:extLst>
          </p:cNvPr>
          <p:cNvCxnSpPr>
            <a:cxnSpLocks/>
          </p:cNvCxnSpPr>
          <p:nvPr/>
        </p:nvCxnSpPr>
        <p:spPr>
          <a:xfrm>
            <a:off x="4102217" y="2887322"/>
            <a:ext cx="208046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25BA5D53-61BC-428D-94AF-FD4D96902C75}"/>
              </a:ext>
            </a:extLst>
          </p:cNvPr>
          <p:cNvSpPr txBox="1"/>
          <p:nvPr/>
        </p:nvSpPr>
        <p:spPr>
          <a:xfrm>
            <a:off x="6468938" y="5076397"/>
            <a:ext cx="4047366" cy="646331"/>
          </a:xfrm>
          <a:prstGeom prst="rect">
            <a:avLst/>
          </a:prstGeom>
          <a:noFill/>
        </p:spPr>
        <p:txBody>
          <a:bodyPr wrap="square" rtlCol="0">
            <a:spAutoFit/>
          </a:bodyPr>
          <a:lstStyle/>
          <a:p>
            <a:r>
              <a:rPr lang="en-US" dirty="0"/>
              <a:t>Values for Volume and V0/V have been calculated</a:t>
            </a:r>
          </a:p>
        </p:txBody>
      </p:sp>
      <p:cxnSp>
        <p:nvCxnSpPr>
          <p:cNvPr id="16" name="Straight Arrow Connector 15">
            <a:extLst>
              <a:ext uri="{FF2B5EF4-FFF2-40B4-BE49-F238E27FC236}">
                <a16:creationId xmlns:a16="http://schemas.microsoft.com/office/drawing/2014/main" id="{90842D1C-47C4-4A4B-A5E5-43E298F463E8}"/>
              </a:ext>
            </a:extLst>
          </p:cNvPr>
          <p:cNvCxnSpPr>
            <a:cxnSpLocks/>
          </p:cNvCxnSpPr>
          <p:nvPr/>
        </p:nvCxnSpPr>
        <p:spPr>
          <a:xfrm>
            <a:off x="4102217" y="5453417"/>
            <a:ext cx="214758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3425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02BC-4420-4D8B-A496-2216E17F3191}"/>
              </a:ext>
            </a:extLst>
          </p:cNvPr>
          <p:cNvSpPr>
            <a:spLocks noGrp="1"/>
          </p:cNvSpPr>
          <p:nvPr>
            <p:ph type="title"/>
          </p:nvPr>
        </p:nvSpPr>
        <p:spPr>
          <a:xfrm>
            <a:off x="838200" y="365126"/>
            <a:ext cx="10515600" cy="473774"/>
          </a:xfrm>
        </p:spPr>
        <p:txBody>
          <a:bodyPr>
            <a:normAutofit fontScale="90000"/>
          </a:bodyPr>
          <a:lstStyle/>
          <a:p>
            <a:pPr algn="ctr"/>
            <a:r>
              <a:rPr lang="en-US" sz="2800" dirty="0"/>
              <a:t>Birch </a:t>
            </a:r>
            <a:r>
              <a:rPr lang="en-US" sz="2800" dirty="0" err="1"/>
              <a:t>Murgnahan</a:t>
            </a:r>
            <a:r>
              <a:rPr lang="en-US" sz="2800" dirty="0"/>
              <a:t> </a:t>
            </a:r>
            <a:r>
              <a:rPr lang="en-US" sz="2400" dirty="0"/>
              <a:t>– Calculating Pressure</a:t>
            </a:r>
          </a:p>
        </p:txBody>
      </p:sp>
      <p:pic>
        <p:nvPicPr>
          <p:cNvPr id="5" name="Content Placeholder 4">
            <a:extLst>
              <a:ext uri="{FF2B5EF4-FFF2-40B4-BE49-F238E27FC236}">
                <a16:creationId xmlns:a16="http://schemas.microsoft.com/office/drawing/2014/main" id="{2AC8700D-94F7-4629-AE7F-ADF3217BA2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643" y="840354"/>
            <a:ext cx="3701941" cy="4093815"/>
          </a:xfrm>
        </p:spPr>
      </p:pic>
      <p:sp>
        <p:nvSpPr>
          <p:cNvPr id="6" name="TextBox 5">
            <a:extLst>
              <a:ext uri="{FF2B5EF4-FFF2-40B4-BE49-F238E27FC236}">
                <a16:creationId xmlns:a16="http://schemas.microsoft.com/office/drawing/2014/main" id="{87C71C88-A32A-4C09-9946-5E596474CC17}"/>
              </a:ext>
            </a:extLst>
          </p:cNvPr>
          <p:cNvSpPr txBox="1"/>
          <p:nvPr/>
        </p:nvSpPr>
        <p:spPr>
          <a:xfrm>
            <a:off x="417422" y="5187305"/>
            <a:ext cx="3464653" cy="523220"/>
          </a:xfrm>
          <a:prstGeom prst="rect">
            <a:avLst/>
          </a:prstGeom>
          <a:noFill/>
        </p:spPr>
        <p:txBody>
          <a:bodyPr wrap="square" rtlCol="0">
            <a:spAutoFit/>
          </a:bodyPr>
          <a:lstStyle/>
          <a:p>
            <a:r>
              <a:rPr lang="en-US" sz="1400" dirty="0"/>
              <a:t>Select BM. Enter values for Volume and Temp</a:t>
            </a:r>
          </a:p>
          <a:p>
            <a:r>
              <a:rPr lang="en-US" sz="1400" dirty="0"/>
              <a:t>Click OK</a:t>
            </a:r>
          </a:p>
        </p:txBody>
      </p:sp>
      <p:pic>
        <p:nvPicPr>
          <p:cNvPr id="8" name="Picture 7">
            <a:extLst>
              <a:ext uri="{FF2B5EF4-FFF2-40B4-BE49-F238E27FC236}">
                <a16:creationId xmlns:a16="http://schemas.microsoft.com/office/drawing/2014/main" id="{4E969727-ECCB-4DF2-A1F4-714663EA1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870" y="813849"/>
            <a:ext cx="3662291" cy="4120320"/>
          </a:xfrm>
          <a:prstGeom prst="rect">
            <a:avLst/>
          </a:prstGeom>
        </p:spPr>
      </p:pic>
      <p:sp>
        <p:nvSpPr>
          <p:cNvPr id="10" name="TextBox 9">
            <a:extLst>
              <a:ext uri="{FF2B5EF4-FFF2-40B4-BE49-F238E27FC236}">
                <a16:creationId xmlns:a16="http://schemas.microsoft.com/office/drawing/2014/main" id="{CD8DC65D-D7A2-4E14-9276-DDBE73EC3D6D}"/>
              </a:ext>
            </a:extLst>
          </p:cNvPr>
          <p:cNvSpPr txBox="1"/>
          <p:nvPr/>
        </p:nvSpPr>
        <p:spPr>
          <a:xfrm>
            <a:off x="8774974" y="5187305"/>
            <a:ext cx="2999604" cy="307777"/>
          </a:xfrm>
          <a:prstGeom prst="rect">
            <a:avLst/>
          </a:prstGeom>
          <a:noFill/>
        </p:spPr>
        <p:txBody>
          <a:bodyPr wrap="square" rtlCol="0">
            <a:spAutoFit/>
          </a:bodyPr>
          <a:lstStyle/>
          <a:p>
            <a:r>
              <a:rPr lang="en-US" sz="1400" dirty="0"/>
              <a:t>The pressure has now been calculated</a:t>
            </a:r>
          </a:p>
        </p:txBody>
      </p:sp>
      <p:cxnSp>
        <p:nvCxnSpPr>
          <p:cNvPr id="12" name="Straight Arrow Connector 11">
            <a:extLst>
              <a:ext uri="{FF2B5EF4-FFF2-40B4-BE49-F238E27FC236}">
                <a16:creationId xmlns:a16="http://schemas.microsoft.com/office/drawing/2014/main" id="{0EB8DA78-2383-4F02-81C1-9AB8D9261546}"/>
              </a:ext>
            </a:extLst>
          </p:cNvPr>
          <p:cNvCxnSpPr>
            <a:cxnSpLocks/>
          </p:cNvCxnSpPr>
          <p:nvPr/>
        </p:nvCxnSpPr>
        <p:spPr>
          <a:xfrm>
            <a:off x="4138241" y="2340529"/>
            <a:ext cx="239960" cy="83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E984242C-0A29-4A4C-B21E-75B7691B1EE3}"/>
              </a:ext>
            </a:extLst>
          </p:cNvPr>
          <p:cNvCxnSpPr>
            <a:cxnSpLocks/>
          </p:cNvCxnSpPr>
          <p:nvPr/>
        </p:nvCxnSpPr>
        <p:spPr>
          <a:xfrm>
            <a:off x="8108149" y="2348917"/>
            <a:ext cx="33306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TextBox 30">
            <a:extLst>
              <a:ext uri="{FF2B5EF4-FFF2-40B4-BE49-F238E27FC236}">
                <a16:creationId xmlns:a16="http://schemas.microsoft.com/office/drawing/2014/main" id="{90CC3BDE-064D-4EA8-8945-D1CA1B802608}"/>
              </a:ext>
            </a:extLst>
          </p:cNvPr>
          <p:cNvSpPr txBox="1"/>
          <p:nvPr/>
        </p:nvSpPr>
        <p:spPr>
          <a:xfrm>
            <a:off x="4530055" y="5171384"/>
            <a:ext cx="3401925" cy="307777"/>
          </a:xfrm>
          <a:prstGeom prst="rect">
            <a:avLst/>
          </a:prstGeom>
          <a:noFill/>
        </p:spPr>
        <p:txBody>
          <a:bodyPr wrap="square" rtlCol="0">
            <a:spAutoFit/>
          </a:bodyPr>
          <a:lstStyle/>
          <a:p>
            <a:r>
              <a:rPr lang="en-US" sz="1400" dirty="0"/>
              <a:t>Select BM again and click OK</a:t>
            </a:r>
          </a:p>
        </p:txBody>
      </p:sp>
      <p:pic>
        <p:nvPicPr>
          <p:cNvPr id="33" name="Picture 32">
            <a:extLst>
              <a:ext uri="{FF2B5EF4-FFF2-40B4-BE49-F238E27FC236}">
                <a16:creationId xmlns:a16="http://schemas.microsoft.com/office/drawing/2014/main" id="{03322870-6432-4702-B9B6-CE30928FC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858" y="838900"/>
            <a:ext cx="3687738" cy="4120320"/>
          </a:xfrm>
          <a:prstGeom prst="rect">
            <a:avLst/>
          </a:prstGeom>
        </p:spPr>
      </p:pic>
      <p:sp>
        <p:nvSpPr>
          <p:cNvPr id="38" name="TextBox 37">
            <a:extLst>
              <a:ext uri="{FF2B5EF4-FFF2-40B4-BE49-F238E27FC236}">
                <a16:creationId xmlns:a16="http://schemas.microsoft.com/office/drawing/2014/main" id="{E32E5DBF-F1A1-4775-A233-45B6310810DF}"/>
              </a:ext>
            </a:extLst>
          </p:cNvPr>
          <p:cNvSpPr txBox="1"/>
          <p:nvPr/>
        </p:nvSpPr>
        <p:spPr>
          <a:xfrm>
            <a:off x="5637402" y="2973897"/>
            <a:ext cx="914400" cy="914400"/>
          </a:xfrm>
          <a:prstGeom prst="rect">
            <a:avLst/>
          </a:prstGeom>
          <a:noFill/>
        </p:spPr>
        <p:txBody>
          <a:bodyPr wrap="square" rtlCol="0">
            <a:spAutoFit/>
          </a:bodyPr>
          <a:lstStyle/>
          <a:p>
            <a:endParaRPr lang="en-US" dirty="0"/>
          </a:p>
        </p:txBody>
      </p:sp>
      <p:sp>
        <p:nvSpPr>
          <p:cNvPr id="39" name="TextBox 38">
            <a:extLst>
              <a:ext uri="{FF2B5EF4-FFF2-40B4-BE49-F238E27FC236}">
                <a16:creationId xmlns:a16="http://schemas.microsoft.com/office/drawing/2014/main" id="{D8A4574E-E8B9-447C-A1B2-DCC0CDC30E6E}"/>
              </a:ext>
            </a:extLst>
          </p:cNvPr>
          <p:cNvSpPr txBox="1"/>
          <p:nvPr/>
        </p:nvSpPr>
        <p:spPr>
          <a:xfrm>
            <a:off x="6094602" y="4238960"/>
            <a:ext cx="1677567" cy="246221"/>
          </a:xfrm>
          <a:prstGeom prst="rect">
            <a:avLst/>
          </a:prstGeom>
          <a:noFill/>
        </p:spPr>
        <p:txBody>
          <a:bodyPr wrap="square" rtlCol="0">
            <a:spAutoFit/>
          </a:bodyPr>
          <a:lstStyle/>
          <a:p>
            <a:r>
              <a:rPr lang="en-US" sz="1000" dirty="0">
                <a:solidFill>
                  <a:srgbClr val="FF0000"/>
                </a:solidFill>
              </a:rPr>
              <a:t>Pressure not yet calculated</a:t>
            </a:r>
          </a:p>
        </p:txBody>
      </p:sp>
    </p:spTree>
    <p:extLst>
      <p:ext uri="{BB962C8B-B14F-4D97-AF65-F5344CB8AC3E}">
        <p14:creationId xmlns:p14="http://schemas.microsoft.com/office/powerpoint/2010/main" val="154145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125D0-7688-488C-81F3-D0B033596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236" y="177725"/>
            <a:ext cx="4572638" cy="1066949"/>
          </a:xfrm>
          <a:prstGeom prst="rect">
            <a:avLst/>
          </a:prstGeom>
        </p:spPr>
      </p:pic>
      <p:pic>
        <p:nvPicPr>
          <p:cNvPr id="5" name="Picture 4">
            <a:extLst>
              <a:ext uri="{FF2B5EF4-FFF2-40B4-BE49-F238E27FC236}">
                <a16:creationId xmlns:a16="http://schemas.microsoft.com/office/drawing/2014/main" id="{345D9A82-92E1-4789-A33F-28C1FE484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236" y="1609471"/>
            <a:ext cx="4829849" cy="1819529"/>
          </a:xfrm>
          <a:prstGeom prst="rect">
            <a:avLst/>
          </a:prstGeom>
        </p:spPr>
      </p:pic>
      <p:pic>
        <p:nvPicPr>
          <p:cNvPr id="7" name="Picture 6">
            <a:extLst>
              <a:ext uri="{FF2B5EF4-FFF2-40B4-BE49-F238E27FC236}">
                <a16:creationId xmlns:a16="http://schemas.microsoft.com/office/drawing/2014/main" id="{B6A38C1F-C696-4E64-85E8-3210B62B7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867" y="3682777"/>
            <a:ext cx="4477375" cy="2133898"/>
          </a:xfrm>
          <a:prstGeom prst="rect">
            <a:avLst/>
          </a:prstGeom>
        </p:spPr>
      </p:pic>
      <p:sp>
        <p:nvSpPr>
          <p:cNvPr id="8" name="TextBox 7">
            <a:extLst>
              <a:ext uri="{FF2B5EF4-FFF2-40B4-BE49-F238E27FC236}">
                <a16:creationId xmlns:a16="http://schemas.microsoft.com/office/drawing/2014/main" id="{476299B6-C91E-4017-B3C2-D814BBBD17D3}"/>
              </a:ext>
            </a:extLst>
          </p:cNvPr>
          <p:cNvSpPr txBox="1"/>
          <p:nvPr/>
        </p:nvSpPr>
        <p:spPr>
          <a:xfrm>
            <a:off x="787400" y="203349"/>
            <a:ext cx="4572638" cy="646331"/>
          </a:xfrm>
          <a:prstGeom prst="rect">
            <a:avLst/>
          </a:prstGeom>
          <a:noFill/>
        </p:spPr>
        <p:txBody>
          <a:bodyPr wrap="square" rtlCol="0">
            <a:spAutoFit/>
          </a:bodyPr>
          <a:lstStyle/>
          <a:p>
            <a:r>
              <a:rPr lang="en-US" dirty="0"/>
              <a:t>Notice that folder GM_A contains a template file and a med file.</a:t>
            </a:r>
          </a:p>
        </p:txBody>
      </p:sp>
      <p:sp>
        <p:nvSpPr>
          <p:cNvPr id="9" name="TextBox 8">
            <a:extLst>
              <a:ext uri="{FF2B5EF4-FFF2-40B4-BE49-F238E27FC236}">
                <a16:creationId xmlns:a16="http://schemas.microsoft.com/office/drawing/2014/main" id="{4A39A760-A779-46FC-AE3C-7BCFF96F621A}"/>
              </a:ext>
            </a:extLst>
          </p:cNvPr>
          <p:cNvSpPr txBox="1"/>
          <p:nvPr/>
        </p:nvSpPr>
        <p:spPr>
          <a:xfrm>
            <a:off x="787400" y="1923534"/>
            <a:ext cx="4572638" cy="369332"/>
          </a:xfrm>
          <a:prstGeom prst="rect">
            <a:avLst/>
          </a:prstGeom>
          <a:noFill/>
        </p:spPr>
        <p:txBody>
          <a:bodyPr wrap="square" rtlCol="0">
            <a:spAutoFit/>
          </a:bodyPr>
          <a:lstStyle/>
          <a:p>
            <a:r>
              <a:rPr lang="en-US" dirty="0"/>
              <a:t>Folder GM_B contains only med files</a:t>
            </a:r>
          </a:p>
        </p:txBody>
      </p:sp>
      <p:sp>
        <p:nvSpPr>
          <p:cNvPr id="11" name="TextBox 10">
            <a:extLst>
              <a:ext uri="{FF2B5EF4-FFF2-40B4-BE49-F238E27FC236}">
                <a16:creationId xmlns:a16="http://schemas.microsoft.com/office/drawing/2014/main" id="{21AD278F-E48E-481E-B5B0-A9538D5531F4}"/>
              </a:ext>
            </a:extLst>
          </p:cNvPr>
          <p:cNvSpPr txBox="1"/>
          <p:nvPr/>
        </p:nvSpPr>
        <p:spPr>
          <a:xfrm>
            <a:off x="876300" y="3918804"/>
            <a:ext cx="4845834" cy="646331"/>
          </a:xfrm>
          <a:prstGeom prst="rect">
            <a:avLst/>
          </a:prstGeom>
          <a:noFill/>
        </p:spPr>
        <p:txBody>
          <a:bodyPr wrap="square" rtlCol="0">
            <a:spAutoFit/>
          </a:bodyPr>
          <a:lstStyle/>
          <a:p>
            <a:r>
              <a:rPr lang="en-US" dirty="0"/>
              <a:t>Folder GM_C contains med files and a template file</a:t>
            </a:r>
          </a:p>
        </p:txBody>
      </p:sp>
    </p:spTree>
    <p:extLst>
      <p:ext uri="{BB962C8B-B14F-4D97-AF65-F5344CB8AC3E}">
        <p14:creationId xmlns:p14="http://schemas.microsoft.com/office/powerpoint/2010/main" val="362208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D30CC-2F86-443E-A3CC-EB99E93F08C6}"/>
              </a:ext>
            </a:extLst>
          </p:cNvPr>
          <p:cNvSpPr txBox="1"/>
          <p:nvPr/>
        </p:nvSpPr>
        <p:spPr>
          <a:xfrm>
            <a:off x="3492136" y="235084"/>
            <a:ext cx="4180114" cy="461665"/>
          </a:xfrm>
          <a:prstGeom prst="rect">
            <a:avLst/>
          </a:prstGeom>
          <a:noFill/>
        </p:spPr>
        <p:txBody>
          <a:bodyPr wrap="square" rtlCol="0">
            <a:spAutoFit/>
          </a:bodyPr>
          <a:lstStyle/>
          <a:p>
            <a:pPr algn="ctr"/>
            <a:r>
              <a:rPr lang="en-US" sz="2400" b="1" dirty="0"/>
              <a:t>Some Basics – Part I</a:t>
            </a:r>
          </a:p>
        </p:txBody>
      </p:sp>
      <p:sp>
        <p:nvSpPr>
          <p:cNvPr id="3" name="TextBox 2">
            <a:extLst>
              <a:ext uri="{FF2B5EF4-FFF2-40B4-BE49-F238E27FC236}">
                <a16:creationId xmlns:a16="http://schemas.microsoft.com/office/drawing/2014/main" id="{88F0A9D3-8EEE-472F-AEA5-B508F45ADB62}"/>
              </a:ext>
            </a:extLst>
          </p:cNvPr>
          <p:cNvSpPr txBox="1"/>
          <p:nvPr/>
        </p:nvSpPr>
        <p:spPr>
          <a:xfrm>
            <a:off x="896984" y="1033487"/>
            <a:ext cx="4180114" cy="923330"/>
          </a:xfrm>
          <a:prstGeom prst="rect">
            <a:avLst/>
          </a:prstGeom>
          <a:noFill/>
        </p:spPr>
        <p:txBody>
          <a:bodyPr wrap="square" rtlCol="0">
            <a:spAutoFit/>
          </a:bodyPr>
          <a:lstStyle/>
          <a:p>
            <a:r>
              <a:rPr lang="en-US" dirty="0"/>
              <a:t>Read and plot a med file</a:t>
            </a:r>
          </a:p>
          <a:p>
            <a:r>
              <a:rPr lang="en-US" dirty="0"/>
              <a:t>Menu:  </a:t>
            </a:r>
            <a:r>
              <a:rPr lang="en-US" b="1" dirty="0" err="1"/>
              <a:t>File</a:t>
            </a:r>
            <a:r>
              <a:rPr lang="en-US" b="1" dirty="0" err="1">
                <a:sym typeface="Wingdings" panose="05000000000000000000" pitchFamily="2" charset="2"/>
              </a:rPr>
              <a:t>Read</a:t>
            </a:r>
            <a:r>
              <a:rPr lang="en-US" b="1" dirty="0">
                <a:sym typeface="Wingdings" panose="05000000000000000000" pitchFamily="2" charset="2"/>
              </a:rPr>
              <a:t> File/Plot data</a:t>
            </a:r>
          </a:p>
          <a:p>
            <a:r>
              <a:rPr lang="en-US" dirty="0">
                <a:sym typeface="Wingdings" panose="05000000000000000000" pitchFamily="2" charset="2"/>
              </a:rPr>
              <a:t>Select a file with the navigation window.</a:t>
            </a:r>
            <a:endParaRPr lang="en-US" dirty="0"/>
          </a:p>
        </p:txBody>
      </p:sp>
      <p:pic>
        <p:nvPicPr>
          <p:cNvPr id="5" name="Picture 4">
            <a:extLst>
              <a:ext uri="{FF2B5EF4-FFF2-40B4-BE49-F238E27FC236}">
                <a16:creationId xmlns:a16="http://schemas.microsoft.com/office/drawing/2014/main" id="{2A5E61A9-D9FF-41F2-BF2A-8047F5500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376" y="2018998"/>
            <a:ext cx="2038635" cy="1000265"/>
          </a:xfrm>
          <a:prstGeom prst="rect">
            <a:avLst/>
          </a:prstGeom>
        </p:spPr>
      </p:pic>
      <p:pic>
        <p:nvPicPr>
          <p:cNvPr id="7" name="Picture 6">
            <a:extLst>
              <a:ext uri="{FF2B5EF4-FFF2-40B4-BE49-F238E27FC236}">
                <a16:creationId xmlns:a16="http://schemas.microsoft.com/office/drawing/2014/main" id="{73D97E6C-F9AE-4246-A307-A6665E475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685" y="1495152"/>
            <a:ext cx="5795059" cy="4554583"/>
          </a:xfrm>
          <a:prstGeom prst="rect">
            <a:avLst/>
          </a:prstGeom>
        </p:spPr>
      </p:pic>
      <p:pic>
        <p:nvPicPr>
          <p:cNvPr id="9" name="Picture 8">
            <a:extLst>
              <a:ext uri="{FF2B5EF4-FFF2-40B4-BE49-F238E27FC236}">
                <a16:creationId xmlns:a16="http://schemas.microsoft.com/office/drawing/2014/main" id="{E3BA1A1D-6B25-43AB-80DF-8535FC290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56" y="3179451"/>
            <a:ext cx="4895265" cy="3443465"/>
          </a:xfrm>
          <a:prstGeom prst="rect">
            <a:avLst/>
          </a:prstGeom>
        </p:spPr>
      </p:pic>
    </p:spTree>
    <p:extLst>
      <p:ext uri="{BB962C8B-B14F-4D97-AF65-F5344CB8AC3E}">
        <p14:creationId xmlns:p14="http://schemas.microsoft.com/office/powerpoint/2010/main" val="231822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3B758-7CCA-490A-8920-CFE4E9CD4BCA}"/>
              </a:ext>
            </a:extLst>
          </p:cNvPr>
          <p:cNvSpPr txBox="1"/>
          <p:nvPr/>
        </p:nvSpPr>
        <p:spPr>
          <a:xfrm>
            <a:off x="3431176" y="23155"/>
            <a:ext cx="4180114" cy="461665"/>
          </a:xfrm>
          <a:prstGeom prst="rect">
            <a:avLst/>
          </a:prstGeom>
          <a:noFill/>
        </p:spPr>
        <p:txBody>
          <a:bodyPr wrap="square" rtlCol="0">
            <a:spAutoFit/>
          </a:bodyPr>
          <a:lstStyle/>
          <a:p>
            <a:pPr algn="ctr"/>
            <a:r>
              <a:rPr lang="en-US" sz="2400" b="1" dirty="0"/>
              <a:t>Some Basics – Part I continued</a:t>
            </a:r>
          </a:p>
        </p:txBody>
      </p:sp>
      <p:sp>
        <p:nvSpPr>
          <p:cNvPr id="3" name="TextBox 2">
            <a:extLst>
              <a:ext uri="{FF2B5EF4-FFF2-40B4-BE49-F238E27FC236}">
                <a16:creationId xmlns:a16="http://schemas.microsoft.com/office/drawing/2014/main" id="{F8ADFE33-2D61-430E-BA0B-5556F39E5B90}"/>
              </a:ext>
            </a:extLst>
          </p:cNvPr>
          <p:cNvSpPr txBox="1"/>
          <p:nvPr/>
        </p:nvSpPr>
        <p:spPr>
          <a:xfrm>
            <a:off x="232496" y="955782"/>
            <a:ext cx="4180114" cy="1384995"/>
          </a:xfrm>
          <a:prstGeom prst="rect">
            <a:avLst/>
          </a:prstGeom>
          <a:noFill/>
        </p:spPr>
        <p:txBody>
          <a:bodyPr wrap="square" rtlCol="0">
            <a:spAutoFit/>
          </a:bodyPr>
          <a:lstStyle/>
          <a:p>
            <a:r>
              <a:rPr lang="en-US" sz="1400" dirty="0"/>
              <a:t>Read and plot a JCPDS reference file</a:t>
            </a:r>
          </a:p>
          <a:p>
            <a:r>
              <a:rPr lang="en-US" sz="1400" dirty="0"/>
              <a:t>Menu: </a:t>
            </a:r>
            <a:r>
              <a:rPr lang="en-US" sz="1400" dirty="0" err="1"/>
              <a:t>JCPDS</a:t>
            </a:r>
            <a:r>
              <a:rPr lang="en-US" sz="1400" dirty="0" err="1">
                <a:sym typeface="Wingdings" panose="05000000000000000000" pitchFamily="2" charset="2"/>
              </a:rPr>
              <a:t>Read</a:t>
            </a:r>
            <a:r>
              <a:rPr lang="en-US" sz="1400" dirty="0">
                <a:sym typeface="Wingdings" panose="05000000000000000000" pitchFamily="2" charset="2"/>
              </a:rPr>
              <a:t> file/ Plot lines</a:t>
            </a:r>
          </a:p>
          <a:p>
            <a:r>
              <a:rPr lang="en-US" sz="1400" dirty="0">
                <a:sym typeface="Wingdings" panose="05000000000000000000" pitchFamily="2" charset="2"/>
              </a:rPr>
              <a:t>Select a file with the navigation window.</a:t>
            </a:r>
            <a:endParaRPr lang="en-US" sz="1400" dirty="0"/>
          </a:p>
          <a:p>
            <a:r>
              <a:rPr lang="en-US" sz="1400" dirty="0"/>
              <a:t>Up to 5 reference files may be read/displayed. The Active Entry will be used for other procedures.</a:t>
            </a:r>
          </a:p>
          <a:p>
            <a:r>
              <a:rPr lang="en-US" sz="1400" dirty="0"/>
              <a:t>See also </a:t>
            </a:r>
            <a:r>
              <a:rPr lang="en-US" sz="1400" dirty="0" err="1"/>
              <a:t>JCPDS</a:t>
            </a:r>
            <a:r>
              <a:rPr lang="en-US" sz="1400" dirty="0" err="1">
                <a:sym typeface="Wingdings" panose="05000000000000000000" pitchFamily="2" charset="2"/>
              </a:rPr>
              <a:t></a:t>
            </a:r>
            <a:r>
              <a:rPr lang="en-US" sz="1400" dirty="0" err="1"/>
              <a:t>Profile</a:t>
            </a:r>
            <a:r>
              <a:rPr lang="en-US" sz="1400" dirty="0"/>
              <a:t>/General Setup</a:t>
            </a:r>
          </a:p>
        </p:txBody>
      </p:sp>
      <p:pic>
        <p:nvPicPr>
          <p:cNvPr id="7" name="Picture 6">
            <a:extLst>
              <a:ext uri="{FF2B5EF4-FFF2-40B4-BE49-F238E27FC236}">
                <a16:creationId xmlns:a16="http://schemas.microsoft.com/office/drawing/2014/main" id="{5361DC2D-5DE9-4027-A955-BB35EF3B8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025" y="484820"/>
            <a:ext cx="3605346" cy="2576017"/>
          </a:xfrm>
          <a:prstGeom prst="rect">
            <a:avLst/>
          </a:prstGeom>
        </p:spPr>
      </p:pic>
      <p:pic>
        <p:nvPicPr>
          <p:cNvPr id="9" name="Picture 8">
            <a:extLst>
              <a:ext uri="{FF2B5EF4-FFF2-40B4-BE49-F238E27FC236}">
                <a16:creationId xmlns:a16="http://schemas.microsoft.com/office/drawing/2014/main" id="{193D519E-A316-46FB-901D-52C2B9F3A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992" y="3197086"/>
            <a:ext cx="7542501" cy="3660914"/>
          </a:xfrm>
          <a:prstGeom prst="rect">
            <a:avLst/>
          </a:prstGeom>
        </p:spPr>
      </p:pic>
      <p:pic>
        <p:nvPicPr>
          <p:cNvPr id="10" name="Picture 9">
            <a:extLst>
              <a:ext uri="{FF2B5EF4-FFF2-40B4-BE49-F238E27FC236}">
                <a16:creationId xmlns:a16="http://schemas.microsoft.com/office/drawing/2014/main" id="{052214EA-5E65-4A0D-9561-8081EB10E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992" y="955782"/>
            <a:ext cx="1826086" cy="2085677"/>
          </a:xfrm>
          <a:prstGeom prst="rect">
            <a:avLst/>
          </a:prstGeom>
        </p:spPr>
      </p:pic>
      <p:pic>
        <p:nvPicPr>
          <p:cNvPr id="14" name="Picture 13">
            <a:extLst>
              <a:ext uri="{FF2B5EF4-FFF2-40B4-BE49-F238E27FC236}">
                <a16:creationId xmlns:a16="http://schemas.microsoft.com/office/drawing/2014/main" id="{71C6D508-39A5-46F1-8A53-BEAB9919D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929" y="2516697"/>
            <a:ext cx="3092052" cy="3968273"/>
          </a:xfrm>
          <a:prstGeom prst="rect">
            <a:avLst/>
          </a:prstGeom>
        </p:spPr>
      </p:pic>
    </p:spTree>
    <p:extLst>
      <p:ext uri="{BB962C8B-B14F-4D97-AF65-F5344CB8AC3E}">
        <p14:creationId xmlns:p14="http://schemas.microsoft.com/office/powerpoint/2010/main" val="414148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CE3D3-172A-4368-9104-3DFE8D83F829}"/>
              </a:ext>
            </a:extLst>
          </p:cNvPr>
          <p:cNvSpPr txBox="1"/>
          <p:nvPr/>
        </p:nvSpPr>
        <p:spPr>
          <a:xfrm>
            <a:off x="3431176" y="23155"/>
            <a:ext cx="4180114" cy="461665"/>
          </a:xfrm>
          <a:prstGeom prst="rect">
            <a:avLst/>
          </a:prstGeom>
          <a:noFill/>
        </p:spPr>
        <p:txBody>
          <a:bodyPr wrap="square" rtlCol="0">
            <a:spAutoFit/>
          </a:bodyPr>
          <a:lstStyle/>
          <a:p>
            <a:pPr algn="ctr"/>
            <a:r>
              <a:rPr lang="en-US" sz="2400" b="1" dirty="0"/>
              <a:t>Some Basics – Part I continued</a:t>
            </a:r>
          </a:p>
        </p:txBody>
      </p:sp>
      <p:sp>
        <p:nvSpPr>
          <p:cNvPr id="3" name="TextBox 2">
            <a:extLst>
              <a:ext uri="{FF2B5EF4-FFF2-40B4-BE49-F238E27FC236}">
                <a16:creationId xmlns:a16="http://schemas.microsoft.com/office/drawing/2014/main" id="{BC12B679-4D2B-4EE8-92A0-607A039BC2E1}"/>
              </a:ext>
            </a:extLst>
          </p:cNvPr>
          <p:cNvSpPr txBox="1"/>
          <p:nvPr/>
        </p:nvSpPr>
        <p:spPr>
          <a:xfrm>
            <a:off x="548640" y="679268"/>
            <a:ext cx="7132320" cy="1200329"/>
          </a:xfrm>
          <a:prstGeom prst="rect">
            <a:avLst/>
          </a:prstGeom>
          <a:noFill/>
        </p:spPr>
        <p:txBody>
          <a:bodyPr wrap="square" rtlCol="0">
            <a:spAutoFit/>
          </a:bodyPr>
          <a:lstStyle/>
          <a:p>
            <a:pPr algn="ctr"/>
            <a:r>
              <a:rPr lang="en-US" dirty="0"/>
              <a:t>Selecting a region of the plot window</a:t>
            </a:r>
          </a:p>
          <a:p>
            <a:r>
              <a:rPr lang="en-US" dirty="0"/>
              <a:t>Bracket a region of the plot with two dots (periods) immediately followed by a third dot to expand the region. Red color added here for clarity. A slash (/) will expand that region and call GPLS. More on GPLS later.</a:t>
            </a:r>
          </a:p>
        </p:txBody>
      </p:sp>
      <p:pic>
        <p:nvPicPr>
          <p:cNvPr id="26" name="Picture 25">
            <a:extLst>
              <a:ext uri="{FF2B5EF4-FFF2-40B4-BE49-F238E27FC236}">
                <a16:creationId xmlns:a16="http://schemas.microsoft.com/office/drawing/2014/main" id="{21B9DB7B-71B3-4D9F-A3B4-4F9BD99F2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034" y="1908477"/>
            <a:ext cx="1476581" cy="4677428"/>
          </a:xfrm>
          <a:prstGeom prst="rect">
            <a:avLst/>
          </a:prstGeom>
        </p:spPr>
      </p:pic>
      <p:pic>
        <p:nvPicPr>
          <p:cNvPr id="28" name="Picture 27">
            <a:extLst>
              <a:ext uri="{FF2B5EF4-FFF2-40B4-BE49-F238E27FC236}">
                <a16:creationId xmlns:a16="http://schemas.microsoft.com/office/drawing/2014/main" id="{CA5234AF-F05A-4509-B3F2-3EB5646BF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841" y="1925830"/>
            <a:ext cx="6298292" cy="4705983"/>
          </a:xfrm>
          <a:prstGeom prst="rect">
            <a:avLst/>
          </a:prstGeom>
        </p:spPr>
      </p:pic>
      <p:sp>
        <p:nvSpPr>
          <p:cNvPr id="29" name="TextBox 28">
            <a:extLst>
              <a:ext uri="{FF2B5EF4-FFF2-40B4-BE49-F238E27FC236}">
                <a16:creationId xmlns:a16="http://schemas.microsoft.com/office/drawing/2014/main" id="{F51F6C44-9462-4D54-956B-C0F2C17F1F5A}"/>
              </a:ext>
            </a:extLst>
          </p:cNvPr>
          <p:cNvSpPr txBox="1"/>
          <p:nvPr/>
        </p:nvSpPr>
        <p:spPr>
          <a:xfrm>
            <a:off x="1547034" y="5235038"/>
            <a:ext cx="449833" cy="276999"/>
          </a:xfrm>
          <a:prstGeom prst="rect">
            <a:avLst/>
          </a:prstGeom>
          <a:noFill/>
        </p:spPr>
        <p:txBody>
          <a:bodyPr wrap="square" rtlCol="0">
            <a:spAutoFit/>
          </a:bodyPr>
          <a:lstStyle/>
          <a:p>
            <a:r>
              <a:rPr lang="en-US" sz="1200" dirty="0"/>
              <a:t>Left</a:t>
            </a:r>
          </a:p>
        </p:txBody>
      </p:sp>
      <p:sp>
        <p:nvSpPr>
          <p:cNvPr id="30" name="TextBox 29">
            <a:extLst>
              <a:ext uri="{FF2B5EF4-FFF2-40B4-BE49-F238E27FC236}">
                <a16:creationId xmlns:a16="http://schemas.microsoft.com/office/drawing/2014/main" id="{DD2EB637-949F-4CB5-80F3-5CC79741BFB2}"/>
              </a:ext>
            </a:extLst>
          </p:cNvPr>
          <p:cNvSpPr txBox="1"/>
          <p:nvPr/>
        </p:nvSpPr>
        <p:spPr>
          <a:xfrm>
            <a:off x="2816197" y="5534141"/>
            <a:ext cx="557265" cy="276999"/>
          </a:xfrm>
          <a:prstGeom prst="rect">
            <a:avLst/>
          </a:prstGeom>
          <a:noFill/>
        </p:spPr>
        <p:txBody>
          <a:bodyPr wrap="square" rtlCol="0">
            <a:spAutoFit/>
          </a:bodyPr>
          <a:lstStyle/>
          <a:p>
            <a:r>
              <a:rPr lang="en-US" sz="1200" dirty="0"/>
              <a:t>Right</a:t>
            </a:r>
          </a:p>
        </p:txBody>
      </p:sp>
      <p:cxnSp>
        <p:nvCxnSpPr>
          <p:cNvPr id="32" name="Straight Arrow Connector 31">
            <a:extLst>
              <a:ext uri="{FF2B5EF4-FFF2-40B4-BE49-F238E27FC236}">
                <a16:creationId xmlns:a16="http://schemas.microsoft.com/office/drawing/2014/main" id="{00DC31F5-3CA1-433B-8B39-0FC316679EDC}"/>
              </a:ext>
            </a:extLst>
          </p:cNvPr>
          <p:cNvCxnSpPr>
            <a:cxnSpLocks/>
          </p:cNvCxnSpPr>
          <p:nvPr/>
        </p:nvCxnSpPr>
        <p:spPr>
          <a:xfrm>
            <a:off x="1854437" y="5512037"/>
            <a:ext cx="0" cy="598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51A4462-5494-4FBA-8B4F-83E58B50F0C8}"/>
              </a:ext>
            </a:extLst>
          </p:cNvPr>
          <p:cNvCxnSpPr>
            <a:cxnSpLocks/>
          </p:cNvCxnSpPr>
          <p:nvPr/>
        </p:nvCxnSpPr>
        <p:spPr>
          <a:xfrm flipH="1">
            <a:off x="2931210" y="5811140"/>
            <a:ext cx="92405" cy="299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57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3EF19-59CB-3120-23AC-744A09649E6D}"/>
              </a:ext>
            </a:extLst>
          </p:cNvPr>
          <p:cNvSpPr txBox="1"/>
          <p:nvPr/>
        </p:nvSpPr>
        <p:spPr>
          <a:xfrm>
            <a:off x="3472850" y="113459"/>
            <a:ext cx="4082902" cy="461665"/>
          </a:xfrm>
          <a:prstGeom prst="rect">
            <a:avLst/>
          </a:prstGeom>
          <a:noFill/>
        </p:spPr>
        <p:txBody>
          <a:bodyPr wrap="square" rtlCol="0">
            <a:spAutoFit/>
          </a:bodyPr>
          <a:lstStyle/>
          <a:p>
            <a:pPr algn="ctr"/>
            <a:r>
              <a:rPr lang="en-US" sz="2400" dirty="0"/>
              <a:t>Displaying Fluorescence Lines</a:t>
            </a:r>
          </a:p>
        </p:txBody>
      </p:sp>
      <p:pic>
        <p:nvPicPr>
          <p:cNvPr id="4" name="Picture 3">
            <a:extLst>
              <a:ext uri="{FF2B5EF4-FFF2-40B4-BE49-F238E27FC236}">
                <a16:creationId xmlns:a16="http://schemas.microsoft.com/office/drawing/2014/main" id="{3423FE62-7D83-45B2-D260-B93B516D2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89" y="669137"/>
            <a:ext cx="3219899" cy="3715268"/>
          </a:xfrm>
          <a:prstGeom prst="rect">
            <a:avLst/>
          </a:prstGeom>
        </p:spPr>
      </p:pic>
      <p:sp>
        <p:nvSpPr>
          <p:cNvPr id="5" name="TextBox 4">
            <a:extLst>
              <a:ext uri="{FF2B5EF4-FFF2-40B4-BE49-F238E27FC236}">
                <a16:creationId xmlns:a16="http://schemas.microsoft.com/office/drawing/2014/main" id="{2315B4C1-2503-A63B-BB37-A455920671EE}"/>
              </a:ext>
            </a:extLst>
          </p:cNvPr>
          <p:cNvSpPr txBox="1"/>
          <p:nvPr/>
        </p:nvSpPr>
        <p:spPr>
          <a:xfrm>
            <a:off x="139989" y="4453654"/>
            <a:ext cx="3393802" cy="2585323"/>
          </a:xfrm>
          <a:prstGeom prst="rect">
            <a:avLst/>
          </a:prstGeom>
          <a:noFill/>
        </p:spPr>
        <p:txBody>
          <a:bodyPr wrap="square" rtlCol="0">
            <a:spAutoFit/>
          </a:bodyPr>
          <a:lstStyle/>
          <a:p>
            <a:r>
              <a:rPr lang="en-US" dirty="0"/>
              <a:t>Fluorescence data for six elements  are built in. Data for four more elements can be added on a rotating basis. The fifth element added </a:t>
            </a:r>
            <a:r>
              <a:rPr lang="en-US"/>
              <a:t>will replace the first and so on. </a:t>
            </a:r>
            <a:r>
              <a:rPr lang="en-US" dirty="0"/>
              <a:t>Select “Add element”. Here Hf  and Y have been added, one at a time. Then Hf was selected.</a:t>
            </a:r>
          </a:p>
          <a:p>
            <a:endParaRPr lang="en-US" dirty="0"/>
          </a:p>
        </p:txBody>
      </p:sp>
      <p:sp>
        <p:nvSpPr>
          <p:cNvPr id="18" name="Oval 17">
            <a:extLst>
              <a:ext uri="{FF2B5EF4-FFF2-40B4-BE49-F238E27FC236}">
                <a16:creationId xmlns:a16="http://schemas.microsoft.com/office/drawing/2014/main" id="{C43FCC1B-510D-BC76-9B49-65FC75FBC6BF}"/>
              </a:ext>
            </a:extLst>
          </p:cNvPr>
          <p:cNvSpPr/>
          <p:nvPr/>
        </p:nvSpPr>
        <p:spPr>
          <a:xfrm>
            <a:off x="1648047" y="1350335"/>
            <a:ext cx="999460" cy="1701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FE217EBC-E83B-C3ED-B9DD-87BB8C6CF09A}"/>
              </a:ext>
            </a:extLst>
          </p:cNvPr>
          <p:cNvGrpSpPr/>
          <p:nvPr/>
        </p:nvGrpSpPr>
        <p:grpSpPr>
          <a:xfrm>
            <a:off x="3533791" y="484777"/>
            <a:ext cx="4220953" cy="5181153"/>
            <a:chOff x="3533790" y="914531"/>
            <a:chExt cx="3835231" cy="4983901"/>
          </a:xfrm>
        </p:grpSpPr>
        <p:pic>
          <p:nvPicPr>
            <p:cNvPr id="22" name="Picture 21">
              <a:extLst>
                <a:ext uri="{FF2B5EF4-FFF2-40B4-BE49-F238E27FC236}">
                  <a16:creationId xmlns:a16="http://schemas.microsoft.com/office/drawing/2014/main" id="{F8466A43-D41E-AB52-D738-941C531BB49D}"/>
                </a:ext>
              </a:extLst>
            </p:cNvPr>
            <p:cNvPicPr>
              <a:picLocks noChangeAspect="1"/>
            </p:cNvPicPr>
            <p:nvPr/>
          </p:nvPicPr>
          <p:blipFill rotWithShape="1">
            <a:blip r:embed="rId3">
              <a:extLst>
                <a:ext uri="{28A0092B-C50C-407E-A947-70E740481C1C}">
                  <a14:useLocalDpi xmlns:a14="http://schemas.microsoft.com/office/drawing/2010/main" val="0"/>
                </a:ext>
              </a:extLst>
            </a:blip>
            <a:srcRect t="-2971" r="25345" b="1"/>
            <a:stretch/>
          </p:blipFill>
          <p:spPr>
            <a:xfrm>
              <a:off x="3556893" y="914531"/>
              <a:ext cx="3812128" cy="4983901"/>
            </a:xfrm>
            <a:prstGeom prst="rect">
              <a:avLst/>
            </a:prstGeom>
          </p:spPr>
        </p:pic>
        <p:sp>
          <p:nvSpPr>
            <p:cNvPr id="23" name="Oval 22">
              <a:extLst>
                <a:ext uri="{FF2B5EF4-FFF2-40B4-BE49-F238E27FC236}">
                  <a16:creationId xmlns:a16="http://schemas.microsoft.com/office/drawing/2014/main" id="{29C8381E-C600-C737-A6D8-ABCEEEE3A487}"/>
                </a:ext>
              </a:extLst>
            </p:cNvPr>
            <p:cNvSpPr/>
            <p:nvPr/>
          </p:nvSpPr>
          <p:spPr>
            <a:xfrm>
              <a:off x="3533790" y="4598068"/>
              <a:ext cx="432153" cy="1594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21D8F76-2707-5D8A-E00C-FC85FCD32C70}"/>
                </a:ext>
              </a:extLst>
            </p:cNvPr>
            <p:cNvSpPr/>
            <p:nvPr/>
          </p:nvSpPr>
          <p:spPr>
            <a:xfrm>
              <a:off x="3533791" y="5337544"/>
              <a:ext cx="432153" cy="1594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a:extLst>
              <a:ext uri="{FF2B5EF4-FFF2-40B4-BE49-F238E27FC236}">
                <a16:creationId xmlns:a16="http://schemas.microsoft.com/office/drawing/2014/main" id="{2E012230-5B16-B542-375A-BF8799FFA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0005" y="901505"/>
            <a:ext cx="3982006" cy="4867954"/>
          </a:xfrm>
          <a:prstGeom prst="rect">
            <a:avLst/>
          </a:prstGeom>
        </p:spPr>
      </p:pic>
      <p:sp>
        <p:nvSpPr>
          <p:cNvPr id="32" name="Oval 31">
            <a:extLst>
              <a:ext uri="{FF2B5EF4-FFF2-40B4-BE49-F238E27FC236}">
                <a16:creationId xmlns:a16="http://schemas.microsoft.com/office/drawing/2014/main" id="{5DA20972-D173-C0D7-0E42-ABE3DFF8E705}"/>
              </a:ext>
            </a:extLst>
          </p:cNvPr>
          <p:cNvSpPr/>
          <p:nvPr/>
        </p:nvSpPr>
        <p:spPr>
          <a:xfrm>
            <a:off x="9351818" y="3429000"/>
            <a:ext cx="758537" cy="39485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60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3D96F7-A096-FBA0-4EC0-53B1B538C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7735" y="259053"/>
            <a:ext cx="7944959" cy="6125430"/>
          </a:xfrm>
          <a:prstGeom prst="rect">
            <a:avLst/>
          </a:prstGeom>
        </p:spPr>
      </p:pic>
      <p:sp>
        <p:nvSpPr>
          <p:cNvPr id="6" name="TextBox 5">
            <a:extLst>
              <a:ext uri="{FF2B5EF4-FFF2-40B4-BE49-F238E27FC236}">
                <a16:creationId xmlns:a16="http://schemas.microsoft.com/office/drawing/2014/main" id="{85759DA2-391C-B384-CAB5-2EF90DAD5F89}"/>
              </a:ext>
            </a:extLst>
          </p:cNvPr>
          <p:cNvSpPr txBox="1"/>
          <p:nvPr/>
        </p:nvSpPr>
        <p:spPr>
          <a:xfrm>
            <a:off x="1143000" y="694392"/>
            <a:ext cx="2161309" cy="369332"/>
          </a:xfrm>
          <a:prstGeom prst="rect">
            <a:avLst/>
          </a:prstGeom>
          <a:noFill/>
        </p:spPr>
        <p:txBody>
          <a:bodyPr wrap="square" rtlCol="0">
            <a:spAutoFit/>
          </a:bodyPr>
          <a:lstStyle/>
          <a:p>
            <a:r>
              <a:rPr lang="en-US" dirty="0"/>
              <a:t>Select “Plot Lines”</a:t>
            </a:r>
          </a:p>
        </p:txBody>
      </p:sp>
      <p:grpSp>
        <p:nvGrpSpPr>
          <p:cNvPr id="8" name="Group 7">
            <a:extLst>
              <a:ext uri="{FF2B5EF4-FFF2-40B4-BE49-F238E27FC236}">
                <a16:creationId xmlns:a16="http://schemas.microsoft.com/office/drawing/2014/main" id="{FACB53E7-1323-EA35-C262-9575D5A3E6E9}"/>
              </a:ext>
            </a:extLst>
          </p:cNvPr>
          <p:cNvGrpSpPr/>
          <p:nvPr/>
        </p:nvGrpSpPr>
        <p:grpSpPr>
          <a:xfrm>
            <a:off x="558281" y="1211566"/>
            <a:ext cx="3162741" cy="3915321"/>
            <a:chOff x="420611" y="2063621"/>
            <a:chExt cx="3162741" cy="3915321"/>
          </a:xfrm>
        </p:grpSpPr>
        <p:pic>
          <p:nvPicPr>
            <p:cNvPr id="4" name="Picture 3">
              <a:extLst>
                <a:ext uri="{FF2B5EF4-FFF2-40B4-BE49-F238E27FC236}">
                  <a16:creationId xmlns:a16="http://schemas.microsoft.com/office/drawing/2014/main" id="{16F70ABD-046D-FED1-0C04-922B75853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11" y="2063621"/>
              <a:ext cx="3162741" cy="3915321"/>
            </a:xfrm>
            <a:prstGeom prst="rect">
              <a:avLst/>
            </a:prstGeom>
          </p:spPr>
        </p:pic>
        <p:sp>
          <p:nvSpPr>
            <p:cNvPr id="7" name="Oval 6">
              <a:extLst>
                <a:ext uri="{FF2B5EF4-FFF2-40B4-BE49-F238E27FC236}">
                  <a16:creationId xmlns:a16="http://schemas.microsoft.com/office/drawing/2014/main" id="{10030C40-06CA-1103-EE89-EE5E50450A34}"/>
                </a:ext>
              </a:extLst>
            </p:cNvPr>
            <p:cNvSpPr/>
            <p:nvPr/>
          </p:nvSpPr>
          <p:spPr>
            <a:xfrm>
              <a:off x="1911927" y="2919845"/>
              <a:ext cx="831273" cy="3013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7864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18231</TotalTime>
  <Words>3274</Words>
  <Application>Microsoft Office PowerPoint</Application>
  <PresentationFormat>Widescreen</PresentationFormat>
  <Paragraphs>338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Courier New</vt:lpstr>
      <vt:lpstr>Wingdings</vt:lpstr>
      <vt:lpstr>Office Theme</vt:lpstr>
      <vt:lpstr>PLOTLVP – GETTING STARTED</vt:lpstr>
      <vt:lpstr>PowerPoint Presentation</vt:lpstr>
      <vt:lpstr>Example Start in folder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PlotLVP   Plot window Hot Keys</vt:lpstr>
      <vt:lpstr>PowerPoint Presentation</vt:lpstr>
      <vt:lpstr>Flow Chart for Auto GPLS by Directory</vt:lpstr>
      <vt:lpstr>PowerPoint Presentation</vt:lpstr>
      <vt:lpstr>Select Fit2D/Chi   Chi Setup</vt:lpstr>
      <vt:lpstr>Sample Directory Structure – Auto by Directory with Chi files</vt:lpstr>
      <vt:lpstr>AutoGPLS setup - Chi files</vt:lpstr>
      <vt:lpstr>Beginning and ending output -  Run Auto by Directory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Processing Ultrasonics Data - Quick Start: </vt:lpstr>
      <vt:lpstr>Processing Ultrasonics Data – Hot Keys:</vt:lpstr>
      <vt:lpstr>Processing Ultrasonics Data – Step by Step Part 1 – Reading the data</vt:lpstr>
      <vt:lpstr>Processing Ultrasonics Data – Step by Step Part 2 – Plotting the data</vt:lpstr>
      <vt:lpstr>Processing Ultrasonics Data – Step by Step Part 3 – Selecting segments</vt:lpstr>
      <vt:lpstr>Processing Ultrasonics Data – Step by Step Part 4 - Overlapping segments</vt:lpstr>
      <vt:lpstr>Processing Ultrasonics Data – Hints and Tips – Inverting a waveform</vt:lpstr>
      <vt:lpstr>Birch Murgnahan Equation of State</vt:lpstr>
      <vt:lpstr>Birch Murgnahan – Calculating V0/V </vt:lpstr>
      <vt:lpstr>Birch Murgnahan – Calculating Pressure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PLOT85</dc:title>
  <dc:creator>baldwin</dc:creator>
  <cp:lastModifiedBy>baldwin</cp:lastModifiedBy>
  <cp:revision>227</cp:revision>
  <dcterms:created xsi:type="dcterms:W3CDTF">2020-03-19T17:19:34Z</dcterms:created>
  <dcterms:modified xsi:type="dcterms:W3CDTF">2023-05-21T13:33:29Z</dcterms:modified>
</cp:coreProperties>
</file>