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6"/>
  </p:notesMasterIdLst>
  <p:sldIdLst>
    <p:sldId id="338" r:id="rId2"/>
    <p:sldId id="371" r:id="rId3"/>
    <p:sldId id="342" r:id="rId4"/>
    <p:sldId id="374" r:id="rId5"/>
    <p:sldId id="378" r:id="rId6"/>
    <p:sldId id="375" r:id="rId7"/>
    <p:sldId id="376" r:id="rId8"/>
    <p:sldId id="372" r:id="rId9"/>
    <p:sldId id="380" r:id="rId10"/>
    <p:sldId id="341" r:id="rId11"/>
    <p:sldId id="343" r:id="rId12"/>
    <p:sldId id="381" r:id="rId13"/>
    <p:sldId id="368" r:id="rId14"/>
    <p:sldId id="369" r:id="rId15"/>
    <p:sldId id="370" r:id="rId16"/>
    <p:sldId id="345" r:id="rId17"/>
    <p:sldId id="346" r:id="rId18"/>
    <p:sldId id="382" r:id="rId19"/>
    <p:sldId id="383" r:id="rId20"/>
    <p:sldId id="348" r:id="rId21"/>
    <p:sldId id="384" r:id="rId22"/>
    <p:sldId id="385" r:id="rId23"/>
    <p:sldId id="386" r:id="rId24"/>
    <p:sldId id="36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61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F45A6B-9446-144F-B0FF-C1BBACA9FD3F}" type="datetimeFigureOut">
              <a:rPr lang="en-US" smtClean="0"/>
              <a:t>10/9/15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7288F-6E32-2643-ADFB-178428FE3A49}" type="slidenum">
              <a:rPr lang="en-US" smtClean="0"/>
              <a:t>‹#›</a:t>
            </a:fld>
            <a:endParaRPr lang="en-US"/>
          </a:p>
        </p:txBody>
      </p:sp>
    </p:spTree>
    <p:extLst>
      <p:ext uri="{BB962C8B-B14F-4D97-AF65-F5344CB8AC3E}">
        <p14:creationId xmlns:p14="http://schemas.microsoft.com/office/powerpoint/2010/main" val="37577238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CD261EA-AF5D-3A40-85CA-9751D4D8E120}" type="datetimeFigureOut">
              <a:rPr lang="en-US" smtClean="0"/>
              <a:t>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C4F37-80DF-E647-9AAE-C63160840C38}"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261EA-AF5D-3A40-85CA-9751D4D8E120}" type="datetimeFigureOut">
              <a:rPr lang="en-US" smtClean="0"/>
              <a:t>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261EA-AF5D-3A40-85CA-9751D4D8E120}" type="datetimeFigureOut">
              <a:rPr lang="en-US" smtClean="0"/>
              <a:t>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261EA-AF5D-3A40-85CA-9751D4D8E120}" type="datetimeFigureOut">
              <a:rPr lang="en-US" smtClean="0"/>
              <a:t>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D261EA-AF5D-3A40-85CA-9751D4D8E120}" type="datetimeFigureOut">
              <a:rPr lang="en-US" smtClean="0"/>
              <a:t>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C4F37-80DF-E647-9AAE-C63160840C38}"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D261EA-AF5D-3A40-85CA-9751D4D8E120}" type="datetimeFigureOut">
              <a:rPr lang="en-US" smtClean="0"/>
              <a:t>10/9/15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D261EA-AF5D-3A40-85CA-9751D4D8E120}" type="datetimeFigureOut">
              <a:rPr lang="en-US" smtClean="0"/>
              <a:t>10/9/15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BC4F37-80DF-E647-9AAE-C63160840C38}"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D261EA-AF5D-3A40-85CA-9751D4D8E120}" type="datetimeFigureOut">
              <a:rPr lang="en-US" smtClean="0"/>
              <a:t>10/9/15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261EA-AF5D-3A40-85CA-9751D4D8E120}" type="datetimeFigureOut">
              <a:rPr lang="en-US" smtClean="0"/>
              <a:t>10/9/15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D261EA-AF5D-3A40-85CA-9751D4D8E120}" type="datetimeFigureOut">
              <a:rPr lang="en-US" smtClean="0"/>
              <a:t>10/9/15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C4F37-80DF-E647-9AAE-C63160840C38}"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D261EA-AF5D-3A40-85CA-9751D4D8E120}" type="datetimeFigureOut">
              <a:rPr lang="en-US" smtClean="0"/>
              <a:t>10/9/15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C4F37-80DF-E647-9AAE-C63160840C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CD261EA-AF5D-3A40-85CA-9751D4D8E120}" type="datetimeFigureOut">
              <a:rPr lang="en-US" smtClean="0"/>
              <a:t>10/9/15</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3BC4F37-80DF-E647-9AAE-C63160840C38}"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800" dirty="0" smtClean="0"/>
              <a:t>HLA: ‘Between’ SLA </a:t>
            </a:r>
            <a:r>
              <a:rPr lang="en-US" sz="4800" dirty="0" smtClean="0"/>
              <a:t>and Studies of Bilingualism</a:t>
            </a:r>
            <a:endParaRPr lang="en-US" sz="4800" dirty="0"/>
          </a:p>
        </p:txBody>
      </p:sp>
      <p:sp>
        <p:nvSpPr>
          <p:cNvPr id="3" name="Subtitle 2"/>
          <p:cNvSpPr>
            <a:spLocks noGrp="1"/>
          </p:cNvSpPr>
          <p:nvPr>
            <p:ph type="subTitle" idx="1"/>
          </p:nvPr>
        </p:nvSpPr>
        <p:spPr/>
        <p:txBody>
          <a:bodyPr>
            <a:normAutofit lnSpcReduction="10000"/>
          </a:bodyPr>
          <a:lstStyle/>
          <a:p>
            <a:r>
              <a:rPr lang="en-US" b="1" dirty="0" smtClean="0">
                <a:latin typeface="Helvetica"/>
                <a:cs typeface="Helvetica"/>
              </a:rPr>
              <a:t>Andrew Lynch</a:t>
            </a:r>
          </a:p>
          <a:p>
            <a:r>
              <a:rPr lang="en-US" b="1" i="1" dirty="0" smtClean="0">
                <a:latin typeface="Helvetica"/>
                <a:cs typeface="Helvetica"/>
              </a:rPr>
              <a:t>University of Miami</a:t>
            </a:r>
            <a:endParaRPr lang="en-US" b="1" i="1" dirty="0">
              <a:latin typeface="Helvetica"/>
              <a:cs typeface="Helvetica"/>
            </a:endParaRPr>
          </a:p>
        </p:txBody>
      </p:sp>
    </p:spTree>
    <p:extLst>
      <p:ext uri="{BB962C8B-B14F-4D97-AF65-F5344CB8AC3E}">
        <p14:creationId xmlns:p14="http://schemas.microsoft.com/office/powerpoint/2010/main" val="10949649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smtClean="0">
                <a:latin typeface="Helvetica"/>
                <a:cs typeface="Helvetica"/>
              </a:rPr>
              <a:t>Is </a:t>
            </a:r>
            <a:r>
              <a:rPr lang="en-US" sz="2800" dirty="0">
                <a:latin typeface="Helvetica"/>
                <a:cs typeface="Helvetica"/>
              </a:rPr>
              <a:t>an apparent ‘critical period’ attributable to maturational phenomena of cognition and experience, to biological constraints posed by </a:t>
            </a:r>
            <a:r>
              <a:rPr lang="en-US" sz="2800" dirty="0" err="1">
                <a:latin typeface="Helvetica"/>
                <a:cs typeface="Helvetica"/>
              </a:rPr>
              <a:t>neuro</a:t>
            </a:r>
            <a:r>
              <a:rPr lang="en-US" sz="2800" dirty="0">
                <a:latin typeface="Helvetica"/>
                <a:cs typeface="Helvetica"/>
              </a:rPr>
              <a:t>-anatomical development, or to social phenomena of identity </a:t>
            </a:r>
            <a:r>
              <a:rPr lang="en-US" sz="2800" dirty="0" smtClean="0">
                <a:latin typeface="Helvetica"/>
                <a:cs typeface="Helvetica"/>
              </a:rPr>
              <a:t>and </a:t>
            </a:r>
            <a:r>
              <a:rPr lang="en-US" sz="2800" dirty="0">
                <a:latin typeface="Helvetica"/>
                <a:cs typeface="Helvetica"/>
              </a:rPr>
              <a:t>opportunities for exposure, input and use? </a:t>
            </a:r>
            <a:endParaRPr lang="en-US" sz="2800" dirty="0" smtClean="0">
              <a:latin typeface="Helvetica"/>
              <a:cs typeface="Helvetica"/>
            </a:endParaRPr>
          </a:p>
          <a:p>
            <a:pPr marL="0" indent="0">
              <a:buNone/>
            </a:pPr>
            <a:endParaRPr lang="en-US" sz="2800" dirty="0" smtClean="0">
              <a:latin typeface="Helvetica"/>
              <a:cs typeface="Helvetica"/>
            </a:endParaRPr>
          </a:p>
          <a:p>
            <a:r>
              <a:rPr lang="en-US" sz="2800" dirty="0">
                <a:latin typeface="Helvetica"/>
                <a:cs typeface="Helvetica"/>
              </a:rPr>
              <a:t>Or is ultimate attainment determined by the complex interplay of all of these factors? </a:t>
            </a:r>
          </a:p>
        </p:txBody>
      </p:sp>
    </p:spTree>
    <p:extLst>
      <p:ext uri="{BB962C8B-B14F-4D97-AF65-F5344CB8AC3E}">
        <p14:creationId xmlns:p14="http://schemas.microsoft.com/office/powerpoint/2010/main" val="325753887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a:latin typeface="Helvetica"/>
                <a:cs typeface="Helvetica"/>
              </a:rPr>
              <a:t>A</a:t>
            </a:r>
            <a:r>
              <a:rPr lang="en-US" sz="2800" dirty="0" smtClean="0">
                <a:latin typeface="Helvetica"/>
                <a:cs typeface="Helvetica"/>
              </a:rPr>
              <a:t>cross </a:t>
            </a:r>
            <a:r>
              <a:rPr lang="en-US" sz="2800" dirty="0">
                <a:latin typeface="Helvetica"/>
                <a:cs typeface="Helvetica"/>
              </a:rPr>
              <a:t>studies, there is a wide range of conceptual and methodological approaches, and conclusions are based on highly disparate samples taken from very limited strata of the population (mostly classroom L2 learners</a:t>
            </a:r>
            <a:r>
              <a:rPr lang="en-US" sz="2800" dirty="0" smtClean="0">
                <a:latin typeface="Helvetica"/>
                <a:cs typeface="Helvetica"/>
              </a:rPr>
              <a:t>).</a:t>
            </a:r>
          </a:p>
          <a:p>
            <a:r>
              <a:rPr lang="en-US" sz="2800" dirty="0" smtClean="0">
                <a:latin typeface="Helvetica"/>
                <a:cs typeface="Helvetica"/>
              </a:rPr>
              <a:t>Across studies, there is lack </a:t>
            </a:r>
            <a:r>
              <a:rPr lang="en-US" sz="2800" dirty="0">
                <a:latin typeface="Helvetica"/>
                <a:cs typeface="Helvetica"/>
              </a:rPr>
              <a:t>of control of fundamental variables, similar instrumentation, and methodological </a:t>
            </a:r>
            <a:r>
              <a:rPr lang="en-US" sz="2800" dirty="0" smtClean="0">
                <a:latin typeface="Helvetica"/>
                <a:cs typeface="Helvetica"/>
              </a:rPr>
              <a:t>procedures. </a:t>
            </a:r>
            <a:endParaRPr lang="en-US" sz="2600" dirty="0" smtClean="0">
              <a:latin typeface="Helvetica"/>
              <a:cs typeface="Helvetica"/>
            </a:endParaRPr>
          </a:p>
        </p:txBody>
      </p:sp>
    </p:spTree>
    <p:extLst>
      <p:ext uri="{BB962C8B-B14F-4D97-AF65-F5344CB8AC3E}">
        <p14:creationId xmlns:p14="http://schemas.microsoft.com/office/powerpoint/2010/main" val="271842099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 and s</a:t>
            </a:r>
            <a:r>
              <a:rPr lang="en-US" dirty="0" smtClean="0"/>
              <a:t>ocio-cognition</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a:latin typeface="Helvetica"/>
                <a:cs typeface="Helvetica"/>
              </a:rPr>
              <a:t>Different than what has previously been conjectured in cognitivist and generativist accounts of language acquisition, recent </a:t>
            </a:r>
            <a:r>
              <a:rPr lang="en-US" sz="2800" dirty="0" err="1">
                <a:latin typeface="Helvetica"/>
                <a:cs typeface="Helvetica"/>
              </a:rPr>
              <a:t>neurolinguistic</a:t>
            </a:r>
            <a:r>
              <a:rPr lang="en-US" sz="2800" dirty="0">
                <a:latin typeface="Helvetica"/>
                <a:cs typeface="Helvetica"/>
              </a:rPr>
              <a:t> research suggests that social constraints (degree of exposure and level of proficiency) are in fact more essential or ‘critical’ than biological constraints (age of acquisition</a:t>
            </a:r>
            <a:r>
              <a:rPr lang="en-US" sz="2800" dirty="0" smtClean="0">
                <a:latin typeface="Helvetica"/>
                <a:cs typeface="Helvetica"/>
              </a:rPr>
              <a:t>).</a:t>
            </a:r>
            <a:endParaRPr lang="en-US" sz="2600" dirty="0" smtClean="0">
              <a:latin typeface="Helvetica"/>
              <a:cs typeface="Helvetica"/>
            </a:endParaRPr>
          </a:p>
        </p:txBody>
      </p:sp>
    </p:spTree>
    <p:extLst>
      <p:ext uri="{BB962C8B-B14F-4D97-AF65-F5344CB8AC3E}">
        <p14:creationId xmlns:p14="http://schemas.microsoft.com/office/powerpoint/2010/main" val="41122718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 and the brain</a:t>
            </a:r>
            <a:endParaRPr lang="en-US" dirty="0"/>
          </a:p>
        </p:txBody>
      </p:sp>
      <p:sp>
        <p:nvSpPr>
          <p:cNvPr id="3" name="Content Placeholder 2"/>
          <p:cNvSpPr>
            <a:spLocks noGrp="1"/>
          </p:cNvSpPr>
          <p:nvPr>
            <p:ph idx="1"/>
          </p:nvPr>
        </p:nvSpPr>
        <p:spPr>
          <a:xfrm>
            <a:off x="762000" y="834571"/>
            <a:ext cx="7543800" cy="4100285"/>
          </a:xfrm>
        </p:spPr>
        <p:txBody>
          <a:bodyPr>
            <a:normAutofit lnSpcReduction="10000"/>
          </a:bodyPr>
          <a:lstStyle/>
          <a:p>
            <a:endParaRPr lang="en-US" sz="2800" dirty="0" smtClean="0">
              <a:latin typeface="Helvetica"/>
              <a:cs typeface="Helvetica"/>
            </a:endParaRPr>
          </a:p>
          <a:p>
            <a:endParaRPr lang="en-US" sz="2800" dirty="0">
              <a:latin typeface="Helvetica"/>
              <a:cs typeface="Helvetica"/>
            </a:endParaRPr>
          </a:p>
          <a:p>
            <a:r>
              <a:rPr lang="en-US" sz="2800" dirty="0" smtClean="0">
                <a:latin typeface="Helvetica"/>
                <a:cs typeface="Helvetica"/>
              </a:rPr>
              <a:t>“</a:t>
            </a:r>
            <a:r>
              <a:rPr lang="en-US" sz="2800" dirty="0">
                <a:latin typeface="Helvetica"/>
                <a:cs typeface="Helvetica"/>
              </a:rPr>
              <a:t>The available evidence indicates that an L2 seems to be acquired through the same neural structures responsible for L1 acquisition. This observation extends to grammar acquisition in late L2 learners contrary to what one may expect from critical period </a:t>
            </a:r>
            <a:r>
              <a:rPr lang="en-US" sz="2800" dirty="0" smtClean="0">
                <a:latin typeface="Helvetica"/>
                <a:cs typeface="Helvetica"/>
              </a:rPr>
              <a:t>accounts.” </a:t>
            </a:r>
            <a:r>
              <a:rPr lang="en-US" sz="2800" dirty="0" smtClean="0">
                <a:latin typeface="Helvetica"/>
                <a:cs typeface="Helvetica"/>
              </a:rPr>
              <a:t>(</a:t>
            </a:r>
            <a:r>
              <a:rPr lang="en-US" sz="2800" dirty="0" err="1" smtClean="0">
                <a:latin typeface="Helvetica"/>
                <a:cs typeface="Helvetica"/>
              </a:rPr>
              <a:t>Abutalebi</a:t>
            </a:r>
            <a:r>
              <a:rPr lang="en-US" sz="2800" dirty="0" smtClean="0">
                <a:latin typeface="Helvetica"/>
                <a:cs typeface="Helvetica"/>
              </a:rPr>
              <a:t> et al. </a:t>
            </a:r>
            <a:r>
              <a:rPr lang="en-US" sz="2800" dirty="0" smtClean="0">
                <a:latin typeface="Helvetica"/>
                <a:cs typeface="Helvetica"/>
              </a:rPr>
              <a:t>2009)</a:t>
            </a:r>
            <a:endParaRPr lang="en-US" sz="2800" dirty="0" smtClean="0">
              <a:latin typeface="Helvetica"/>
              <a:cs typeface="Helvetica"/>
            </a:endParaRPr>
          </a:p>
          <a:p>
            <a:pPr lvl="1"/>
            <a:endParaRPr lang="en-US" sz="2600" dirty="0"/>
          </a:p>
          <a:p>
            <a:endParaRPr lang="en-US" dirty="0"/>
          </a:p>
        </p:txBody>
      </p:sp>
    </p:spTree>
    <p:extLst>
      <p:ext uri="{BB962C8B-B14F-4D97-AF65-F5344CB8AC3E}">
        <p14:creationId xmlns:p14="http://schemas.microsoft.com/office/powerpoint/2010/main" val="52918563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a:t>
            </a:r>
            <a:endParaRPr lang="en-US" dirty="0"/>
          </a:p>
        </p:txBody>
      </p:sp>
      <p:sp>
        <p:nvSpPr>
          <p:cNvPr id="3" name="Content Placeholder 2"/>
          <p:cNvSpPr>
            <a:spLocks noGrp="1"/>
          </p:cNvSpPr>
          <p:nvPr>
            <p:ph idx="1"/>
          </p:nvPr>
        </p:nvSpPr>
        <p:spPr>
          <a:xfrm>
            <a:off x="762000" y="580571"/>
            <a:ext cx="7543800" cy="5061859"/>
          </a:xfrm>
        </p:spPr>
        <p:txBody>
          <a:bodyPr>
            <a:normAutofit lnSpcReduction="10000"/>
          </a:bodyPr>
          <a:lstStyle/>
          <a:p>
            <a:endParaRPr lang="en-US" sz="3000" dirty="0" smtClean="0">
              <a:latin typeface="Helvetica"/>
              <a:cs typeface="Helvetica"/>
            </a:endParaRPr>
          </a:p>
          <a:p>
            <a:r>
              <a:rPr lang="en-US" sz="3000" dirty="0" smtClean="0">
                <a:latin typeface="Helvetica"/>
                <a:cs typeface="Helvetica"/>
              </a:rPr>
              <a:t>“</a:t>
            </a:r>
            <a:r>
              <a:rPr lang="en-US" sz="3000" dirty="0" smtClean="0">
                <a:latin typeface="Helvetica"/>
                <a:cs typeface="Helvetica"/>
              </a:rPr>
              <a:t>[</a:t>
            </a:r>
            <a:r>
              <a:rPr lang="en-US" sz="3000" dirty="0">
                <a:latin typeface="Helvetica"/>
                <a:cs typeface="Helvetica"/>
              </a:rPr>
              <a:t>R]</a:t>
            </a:r>
            <a:r>
              <a:rPr lang="en-US" sz="3000" dirty="0" err="1">
                <a:latin typeface="Helvetica"/>
                <a:cs typeface="Helvetica"/>
              </a:rPr>
              <a:t>esearchers</a:t>
            </a:r>
            <a:r>
              <a:rPr lang="en-US" sz="3000" dirty="0">
                <a:latin typeface="Helvetica"/>
                <a:cs typeface="Helvetica"/>
              </a:rPr>
              <a:t> should put more effort on extended longitudinal investigations addressing the natural course of L2 acquisition (i.e., follow-up studies in L2 teaching classrooms). To date, the course of language acquisition has mainly been documented for specific components (such as grammatical rules or a limited lexicon) using experimental conditions...</a:t>
            </a:r>
            <a:r>
              <a:rPr lang="en-US" sz="3000" dirty="0" smtClean="0">
                <a:latin typeface="Helvetica"/>
                <a:cs typeface="Helvetica"/>
              </a:rPr>
              <a:t>.” (</a:t>
            </a:r>
            <a:r>
              <a:rPr lang="en-US" sz="3000" dirty="0" err="1" smtClean="0">
                <a:latin typeface="Helvetica"/>
                <a:cs typeface="Helvetica"/>
              </a:rPr>
              <a:t>Abutalebi</a:t>
            </a:r>
            <a:r>
              <a:rPr lang="en-US" sz="3000" dirty="0" smtClean="0">
                <a:latin typeface="Helvetica"/>
                <a:cs typeface="Helvetica"/>
              </a:rPr>
              <a:t> et al. </a:t>
            </a:r>
            <a:r>
              <a:rPr lang="en-US" sz="3000" dirty="0" smtClean="0">
                <a:latin typeface="Helvetica"/>
                <a:cs typeface="Helvetica"/>
              </a:rPr>
              <a:t>2013)</a:t>
            </a:r>
            <a:endParaRPr lang="en-US" sz="3000" dirty="0" smtClean="0">
              <a:latin typeface="Helvetica"/>
              <a:cs typeface="Helvetica"/>
            </a:endParaRPr>
          </a:p>
          <a:p>
            <a:pPr lvl="1"/>
            <a:endParaRPr lang="en-US" sz="2600" dirty="0"/>
          </a:p>
          <a:p>
            <a:endParaRPr lang="en-US" dirty="0"/>
          </a:p>
        </p:txBody>
      </p:sp>
    </p:spTree>
    <p:extLst>
      <p:ext uri="{BB962C8B-B14F-4D97-AF65-F5344CB8AC3E}">
        <p14:creationId xmlns:p14="http://schemas.microsoft.com/office/powerpoint/2010/main" val="42864067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a:t>
            </a:r>
            <a:endParaRPr lang="en-US" dirty="0"/>
          </a:p>
        </p:txBody>
      </p:sp>
      <p:sp>
        <p:nvSpPr>
          <p:cNvPr id="3" name="Content Placeholder 2"/>
          <p:cNvSpPr>
            <a:spLocks noGrp="1"/>
          </p:cNvSpPr>
          <p:nvPr>
            <p:ph idx="1"/>
          </p:nvPr>
        </p:nvSpPr>
        <p:spPr>
          <a:xfrm>
            <a:off x="762000" y="580571"/>
            <a:ext cx="7543800" cy="5061859"/>
          </a:xfrm>
        </p:spPr>
        <p:txBody>
          <a:bodyPr>
            <a:normAutofit/>
          </a:bodyPr>
          <a:lstStyle/>
          <a:p>
            <a:r>
              <a:rPr lang="en-US" sz="2800" dirty="0" smtClean="0">
                <a:latin typeface="Helvetica"/>
                <a:cs typeface="Helvetica"/>
              </a:rPr>
              <a:t>“</a:t>
            </a:r>
            <a:r>
              <a:rPr lang="en-US" sz="2800" dirty="0">
                <a:latin typeface="Helvetica"/>
                <a:cs typeface="Helvetica"/>
              </a:rPr>
              <a:t>Of course, these studies are highly informative...but they do not represent the natural course and environment of L2 acquisition and so may not reveal the real-life mechanisms.... Likewise, we emphasize that there is an apparent lack of interest toward one of the factors that crucially influences the neural basis of L2 processing: the relative exposure toward a language</a:t>
            </a:r>
            <a:r>
              <a:rPr lang="en-US" sz="2800" dirty="0" smtClean="0">
                <a:latin typeface="Helvetica"/>
                <a:cs typeface="Helvetica"/>
              </a:rPr>
              <a:t>.</a:t>
            </a:r>
            <a:r>
              <a:rPr lang="en-US" sz="3000" dirty="0" smtClean="0">
                <a:latin typeface="Helvetica"/>
                <a:cs typeface="Helvetica"/>
              </a:rPr>
              <a:t>” (</a:t>
            </a:r>
            <a:r>
              <a:rPr lang="en-US" sz="3000" dirty="0" err="1" smtClean="0">
                <a:latin typeface="Helvetica"/>
                <a:cs typeface="Helvetica"/>
              </a:rPr>
              <a:t>Abutalebi</a:t>
            </a:r>
            <a:r>
              <a:rPr lang="en-US" sz="3000" dirty="0" smtClean="0">
                <a:latin typeface="Helvetica"/>
                <a:cs typeface="Helvetica"/>
              </a:rPr>
              <a:t> et al. </a:t>
            </a:r>
            <a:r>
              <a:rPr lang="en-US" sz="3000" dirty="0" smtClean="0">
                <a:latin typeface="Helvetica"/>
                <a:cs typeface="Helvetica"/>
              </a:rPr>
              <a:t>2013)</a:t>
            </a:r>
            <a:endParaRPr lang="en-US" sz="3000" dirty="0" smtClean="0">
              <a:latin typeface="Helvetica"/>
              <a:cs typeface="Helvetica"/>
            </a:endParaRPr>
          </a:p>
          <a:p>
            <a:pPr lvl="1"/>
            <a:endParaRPr lang="en-US" sz="2600" dirty="0"/>
          </a:p>
          <a:p>
            <a:endParaRPr lang="en-US" dirty="0"/>
          </a:p>
        </p:txBody>
      </p:sp>
    </p:spTree>
    <p:extLst>
      <p:ext uri="{BB962C8B-B14F-4D97-AF65-F5344CB8AC3E}">
        <p14:creationId xmlns:p14="http://schemas.microsoft.com/office/powerpoint/2010/main" val="14995596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Proficiency</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smtClean="0">
                <a:latin typeface="Helvetica"/>
                <a:cs typeface="Helvetica"/>
              </a:rPr>
              <a:t>“Language </a:t>
            </a:r>
            <a:r>
              <a:rPr lang="en-US" sz="2800" dirty="0">
                <a:latin typeface="Helvetica"/>
                <a:cs typeface="Helvetica"/>
              </a:rPr>
              <a:t>attrition in societal bilingualism is in fact to a large extent the mirror image of development in </a:t>
            </a:r>
            <a:r>
              <a:rPr lang="en-US" sz="2800" dirty="0" err="1">
                <a:latin typeface="Helvetica"/>
                <a:cs typeface="Helvetica"/>
              </a:rPr>
              <a:t>creolization</a:t>
            </a:r>
            <a:r>
              <a:rPr lang="en-US" sz="2800" dirty="0">
                <a:latin typeface="Helvetica"/>
                <a:cs typeface="Helvetica"/>
              </a:rPr>
              <a:t>, and in first and second language acquisition.... This correspondence may in fact reflect the freezing...of the bilingual’s secondary </a:t>
            </a:r>
            <a:r>
              <a:rPr lang="en-US" sz="2800" dirty="0" smtClean="0">
                <a:latin typeface="Helvetica"/>
                <a:cs typeface="Helvetica"/>
              </a:rPr>
              <a:t>language” (Silva-</a:t>
            </a:r>
            <a:r>
              <a:rPr lang="en-US" sz="2800" dirty="0" err="1" smtClean="0">
                <a:latin typeface="Helvetica"/>
                <a:cs typeface="Helvetica"/>
              </a:rPr>
              <a:t>Corval</a:t>
            </a:r>
            <a:r>
              <a:rPr lang="en-US" sz="2800" dirty="0" err="1" smtClean="0">
                <a:latin typeface="Helvetica"/>
                <a:cs typeface="Helvetica"/>
              </a:rPr>
              <a:t>án</a:t>
            </a:r>
            <a:r>
              <a:rPr lang="en-US" sz="2800" dirty="0" smtClean="0">
                <a:latin typeface="Helvetica"/>
                <a:cs typeface="Helvetica"/>
              </a:rPr>
              <a:t> 1990)</a:t>
            </a:r>
            <a:r>
              <a:rPr lang="en-US" sz="2800" dirty="0" smtClean="0">
                <a:latin typeface="Helvetica"/>
                <a:cs typeface="Helvetica"/>
              </a:rPr>
              <a:t> </a:t>
            </a:r>
          </a:p>
          <a:p>
            <a:endParaRPr lang="en-US" sz="2800" dirty="0" smtClean="0">
              <a:latin typeface="Helvetica"/>
              <a:cs typeface="Helvetica"/>
            </a:endParaRPr>
          </a:p>
          <a:p>
            <a:r>
              <a:rPr lang="en-US" sz="2800" b="1" dirty="0" err="1" smtClean="0">
                <a:latin typeface="Helvetica"/>
                <a:cs typeface="Helvetica"/>
              </a:rPr>
              <a:t>Interlanguage</a:t>
            </a:r>
            <a:r>
              <a:rPr lang="en-US" sz="2800" i="1" dirty="0" smtClean="0">
                <a:latin typeface="Helvetica"/>
                <a:cs typeface="Helvetica"/>
              </a:rPr>
              <a:t> </a:t>
            </a:r>
            <a:r>
              <a:rPr lang="en-US" sz="2800" dirty="0" smtClean="0">
                <a:latin typeface="Helvetica"/>
                <a:cs typeface="Helvetica"/>
              </a:rPr>
              <a:t>(</a:t>
            </a:r>
            <a:r>
              <a:rPr lang="en-US" sz="2800" dirty="0" err="1" smtClean="0">
                <a:latin typeface="Helvetica"/>
                <a:cs typeface="Helvetica"/>
              </a:rPr>
              <a:t>Selinker</a:t>
            </a:r>
            <a:r>
              <a:rPr lang="en-US" sz="2800" dirty="0" smtClean="0">
                <a:latin typeface="Helvetica"/>
                <a:cs typeface="Helvetica"/>
              </a:rPr>
              <a:t> 1972)</a:t>
            </a:r>
            <a:endParaRPr lang="en-US" sz="2800" i="1" dirty="0" smtClean="0">
              <a:latin typeface="Helvetica"/>
              <a:cs typeface="Helvetica"/>
            </a:endParaRPr>
          </a:p>
        </p:txBody>
      </p:sp>
    </p:spTree>
    <p:extLst>
      <p:ext uri="{BB962C8B-B14F-4D97-AF65-F5344CB8AC3E}">
        <p14:creationId xmlns:p14="http://schemas.microsoft.com/office/powerpoint/2010/main" val="11027358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Proficiency</a:t>
            </a:r>
            <a:endParaRPr lang="en-US" dirty="0"/>
          </a:p>
        </p:txBody>
      </p:sp>
      <p:sp>
        <p:nvSpPr>
          <p:cNvPr id="3" name="Content Placeholder 2"/>
          <p:cNvSpPr>
            <a:spLocks noGrp="1"/>
          </p:cNvSpPr>
          <p:nvPr>
            <p:ph idx="1"/>
          </p:nvPr>
        </p:nvSpPr>
        <p:spPr/>
        <p:txBody>
          <a:bodyPr>
            <a:noAutofit/>
          </a:bodyPr>
          <a:lstStyle/>
          <a:p>
            <a:r>
              <a:rPr lang="en-US" sz="2800" dirty="0" smtClean="0">
                <a:latin typeface="Helvetica"/>
                <a:cs typeface="Helvetica"/>
              </a:rPr>
              <a:t>Simplification</a:t>
            </a:r>
          </a:p>
          <a:p>
            <a:r>
              <a:rPr lang="en-US" sz="2800" dirty="0" smtClean="0">
                <a:latin typeface="Helvetica"/>
                <a:cs typeface="Helvetica"/>
              </a:rPr>
              <a:t>Overgeneralization</a:t>
            </a:r>
          </a:p>
          <a:p>
            <a:r>
              <a:rPr lang="en-US" sz="2800" dirty="0" smtClean="0">
                <a:latin typeface="Helvetica"/>
                <a:cs typeface="Helvetica"/>
              </a:rPr>
              <a:t>Transfer</a:t>
            </a:r>
          </a:p>
          <a:p>
            <a:r>
              <a:rPr lang="en-US" sz="2800" dirty="0" smtClean="0">
                <a:latin typeface="Helvetica"/>
                <a:cs typeface="Helvetica"/>
              </a:rPr>
              <a:t>Code-switching (language mixing)</a:t>
            </a:r>
            <a:endParaRPr lang="en-US" sz="2800" dirty="0">
              <a:latin typeface="Helvetica"/>
              <a:cs typeface="Helvetica"/>
            </a:endParaRPr>
          </a:p>
          <a:p>
            <a:r>
              <a:rPr lang="en-US" sz="2800" dirty="0" smtClean="0">
                <a:latin typeface="Helvetica"/>
                <a:cs typeface="Helvetica"/>
              </a:rPr>
              <a:t>Great </a:t>
            </a:r>
            <a:r>
              <a:rPr lang="en-US" sz="2800" b="1" dirty="0" smtClean="0">
                <a:latin typeface="Helvetica"/>
                <a:cs typeface="Helvetica"/>
              </a:rPr>
              <a:t>variability</a:t>
            </a:r>
          </a:p>
        </p:txBody>
      </p:sp>
    </p:spTree>
    <p:extLst>
      <p:ext uri="{BB962C8B-B14F-4D97-AF65-F5344CB8AC3E}">
        <p14:creationId xmlns:p14="http://schemas.microsoft.com/office/powerpoint/2010/main" val="114926828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Variability</a:t>
            </a:r>
            <a:endParaRPr lang="en-US" dirty="0"/>
          </a:p>
        </p:txBody>
      </p:sp>
      <p:sp>
        <p:nvSpPr>
          <p:cNvPr id="3" name="Content Placeholder 2"/>
          <p:cNvSpPr>
            <a:spLocks noGrp="1"/>
          </p:cNvSpPr>
          <p:nvPr>
            <p:ph idx="1"/>
          </p:nvPr>
        </p:nvSpPr>
        <p:spPr>
          <a:xfrm>
            <a:off x="762000" y="685799"/>
            <a:ext cx="7543800" cy="4539343"/>
          </a:xfrm>
        </p:spPr>
        <p:txBody>
          <a:bodyPr>
            <a:noAutofit/>
          </a:bodyPr>
          <a:lstStyle/>
          <a:p>
            <a:r>
              <a:rPr lang="en-GB" dirty="0">
                <a:latin typeface="Helvetica"/>
                <a:cs typeface="Helvetica"/>
              </a:rPr>
              <a:t>F</a:t>
            </a:r>
            <a:r>
              <a:rPr lang="en-GB" dirty="0" smtClean="0">
                <a:latin typeface="Helvetica"/>
                <a:cs typeface="Helvetica"/>
              </a:rPr>
              <a:t>ree </a:t>
            </a:r>
            <a:r>
              <a:rPr lang="en-GB" dirty="0">
                <a:latin typeface="Helvetica"/>
                <a:cs typeface="Helvetica"/>
              </a:rPr>
              <a:t>variability </a:t>
            </a:r>
            <a:r>
              <a:rPr lang="en-GB" dirty="0" err="1" smtClean="0">
                <a:latin typeface="Helvetica"/>
                <a:cs typeface="Helvetica"/>
              </a:rPr>
              <a:t>ʻserves</a:t>
            </a:r>
            <a:r>
              <a:rPr lang="en-GB" dirty="0" smtClean="0">
                <a:latin typeface="Helvetica"/>
                <a:cs typeface="Helvetica"/>
              </a:rPr>
              <a:t> </a:t>
            </a:r>
            <a:r>
              <a:rPr lang="en-GB" dirty="0">
                <a:latin typeface="Helvetica"/>
                <a:cs typeface="Helvetica"/>
              </a:rPr>
              <a:t>as the impetus for </a:t>
            </a:r>
            <a:r>
              <a:rPr lang="en-GB" dirty="0" err="1">
                <a:latin typeface="Helvetica"/>
                <a:cs typeface="Helvetica"/>
              </a:rPr>
              <a:t>developmentʼ</a:t>
            </a:r>
            <a:r>
              <a:rPr lang="en-GB" dirty="0">
                <a:latin typeface="Helvetica"/>
                <a:cs typeface="Helvetica"/>
              </a:rPr>
              <a:t> in L2 </a:t>
            </a:r>
            <a:r>
              <a:rPr lang="en-GB" dirty="0" smtClean="0">
                <a:latin typeface="Helvetica"/>
                <a:cs typeface="Helvetica"/>
              </a:rPr>
              <a:t>acquisition (Ellis 1985)</a:t>
            </a:r>
          </a:p>
          <a:p>
            <a:pPr marL="0" indent="0">
              <a:buNone/>
            </a:pPr>
            <a:endParaRPr lang="en-GB" dirty="0" smtClean="0">
              <a:latin typeface="Helvetica"/>
              <a:cs typeface="Helvetica"/>
            </a:endParaRPr>
          </a:p>
          <a:p>
            <a:r>
              <a:rPr lang="en-US" dirty="0" smtClean="0">
                <a:latin typeface="Helvetica"/>
                <a:cs typeface="Helvetica"/>
              </a:rPr>
              <a:t>L2 </a:t>
            </a:r>
            <a:r>
              <a:rPr lang="en-GB" dirty="0" smtClean="0">
                <a:latin typeface="Helvetica"/>
                <a:cs typeface="Helvetica"/>
              </a:rPr>
              <a:t>is </a:t>
            </a:r>
            <a:r>
              <a:rPr lang="en-GB" dirty="0">
                <a:latin typeface="Helvetica"/>
                <a:cs typeface="Helvetica"/>
              </a:rPr>
              <a:t>directly affected by the social setting, in the use of linguistic variants tied to code-switching, attention to form vs. meaning, and the appropriation of ‘voices’ associated with particular group roles and identities</a:t>
            </a:r>
            <a:r>
              <a:rPr lang="en-US" dirty="0">
                <a:latin typeface="Helvetica"/>
                <a:cs typeface="Helvetica"/>
              </a:rPr>
              <a:t> </a:t>
            </a:r>
            <a:r>
              <a:rPr lang="en-US" dirty="0" smtClean="0">
                <a:latin typeface="Helvetica"/>
                <a:cs typeface="Helvetica"/>
              </a:rPr>
              <a:t>(</a:t>
            </a:r>
            <a:r>
              <a:rPr lang="en-US" dirty="0" err="1" smtClean="0">
                <a:latin typeface="Helvetica"/>
                <a:cs typeface="Helvetica"/>
              </a:rPr>
              <a:t>Tarone</a:t>
            </a:r>
            <a:r>
              <a:rPr lang="en-US" dirty="0" smtClean="0">
                <a:latin typeface="Helvetica"/>
                <a:cs typeface="Helvetica"/>
              </a:rPr>
              <a:t> 2010)</a:t>
            </a:r>
          </a:p>
          <a:p>
            <a:pPr marL="0" indent="0">
              <a:buNone/>
            </a:pPr>
            <a:endParaRPr lang="en-US" dirty="0">
              <a:latin typeface="Helvetica"/>
              <a:cs typeface="Helvetica"/>
            </a:endParaRPr>
          </a:p>
          <a:p>
            <a:r>
              <a:rPr lang="en-GB" dirty="0">
                <a:latin typeface="Helvetica"/>
                <a:cs typeface="Helvetica"/>
              </a:rPr>
              <a:t>S</a:t>
            </a:r>
            <a:r>
              <a:rPr lang="en-GB" dirty="0" smtClean="0">
                <a:latin typeface="Helvetica"/>
                <a:cs typeface="Helvetica"/>
              </a:rPr>
              <a:t>table </a:t>
            </a:r>
            <a:r>
              <a:rPr lang="en-GB" dirty="0">
                <a:latin typeface="Helvetica"/>
                <a:cs typeface="Helvetica"/>
              </a:rPr>
              <a:t>patterns in language </a:t>
            </a:r>
            <a:r>
              <a:rPr lang="en-GB" dirty="0" err="1">
                <a:latin typeface="Helvetica"/>
                <a:cs typeface="Helvetica"/>
              </a:rPr>
              <a:t>ʻemerge</a:t>
            </a:r>
            <a:r>
              <a:rPr lang="en-GB" dirty="0">
                <a:latin typeface="Helvetica"/>
                <a:cs typeface="Helvetica"/>
              </a:rPr>
              <a:t> through an iterative </a:t>
            </a:r>
            <a:r>
              <a:rPr lang="en-GB" dirty="0" err="1">
                <a:latin typeface="Helvetica"/>
                <a:cs typeface="Helvetica"/>
              </a:rPr>
              <a:t>processʼ</a:t>
            </a:r>
            <a:r>
              <a:rPr lang="en-GB" dirty="0">
                <a:latin typeface="Helvetica"/>
                <a:cs typeface="Helvetica"/>
              </a:rPr>
              <a:t> </a:t>
            </a:r>
            <a:r>
              <a:rPr lang="en-GB" dirty="0" smtClean="0">
                <a:latin typeface="Helvetica"/>
                <a:cs typeface="Helvetica"/>
              </a:rPr>
              <a:t>(Larsen-Freeman 2010)</a:t>
            </a:r>
            <a:endParaRPr lang="en-US" b="1" dirty="0" smtClean="0">
              <a:latin typeface="Helvetica"/>
              <a:cs typeface="Helvetica"/>
            </a:endParaRPr>
          </a:p>
        </p:txBody>
      </p:sp>
    </p:spTree>
    <p:extLst>
      <p:ext uri="{BB962C8B-B14F-4D97-AF65-F5344CB8AC3E}">
        <p14:creationId xmlns:p14="http://schemas.microsoft.com/office/powerpoint/2010/main" val="288325304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err="1" smtClean="0"/>
              <a:t>Markedness</a:t>
            </a:r>
            <a:r>
              <a:rPr lang="en-US" dirty="0" smtClean="0"/>
              <a:t> </a:t>
            </a:r>
            <a:r>
              <a:rPr lang="en-US" sz="2400" dirty="0" smtClean="0"/>
              <a:t> </a:t>
            </a:r>
            <a:r>
              <a:rPr lang="en-US" sz="2800" dirty="0" smtClean="0">
                <a:latin typeface="Helvetica"/>
                <a:cs typeface="Helvetica"/>
              </a:rPr>
              <a:t>(</a:t>
            </a:r>
            <a:r>
              <a:rPr lang="en-US" sz="2800" dirty="0" err="1" smtClean="0">
                <a:latin typeface="Helvetica"/>
                <a:cs typeface="Helvetica"/>
              </a:rPr>
              <a:t>Mougeon</a:t>
            </a:r>
            <a:r>
              <a:rPr lang="en-US" sz="2800" dirty="0" smtClean="0">
                <a:latin typeface="Helvetica"/>
                <a:cs typeface="Helvetica"/>
              </a:rPr>
              <a:t> et al. </a:t>
            </a:r>
            <a:r>
              <a:rPr lang="en-US" sz="2800" dirty="0">
                <a:latin typeface="Helvetica"/>
                <a:cs typeface="Helvetica"/>
              </a:rPr>
              <a:t>2010</a:t>
            </a:r>
            <a:r>
              <a:rPr lang="en-US" sz="2800" dirty="0" smtClean="0">
                <a:latin typeface="Helvetica"/>
                <a:cs typeface="Helvetica"/>
              </a:rPr>
              <a:t>)</a:t>
            </a:r>
            <a:endParaRPr lang="en-US" sz="2800" dirty="0"/>
          </a:p>
        </p:txBody>
      </p:sp>
      <p:sp>
        <p:nvSpPr>
          <p:cNvPr id="3" name="Content Placeholder 2"/>
          <p:cNvSpPr>
            <a:spLocks noGrp="1"/>
          </p:cNvSpPr>
          <p:nvPr>
            <p:ph idx="1"/>
          </p:nvPr>
        </p:nvSpPr>
        <p:spPr>
          <a:xfrm>
            <a:off x="762000" y="685799"/>
            <a:ext cx="7543800" cy="4539343"/>
          </a:xfrm>
        </p:spPr>
        <p:txBody>
          <a:bodyPr>
            <a:noAutofit/>
          </a:bodyPr>
          <a:lstStyle/>
          <a:p>
            <a:r>
              <a:rPr lang="en-GB" dirty="0" smtClean="0">
                <a:latin typeface="Helvetica"/>
                <a:cs typeface="Helvetica"/>
              </a:rPr>
              <a:t>‘</a:t>
            </a:r>
            <a:r>
              <a:rPr lang="en-GB" b="1" dirty="0" smtClean="0">
                <a:latin typeface="Helvetica"/>
                <a:cs typeface="Helvetica"/>
              </a:rPr>
              <a:t>Marked informal variants</a:t>
            </a:r>
            <a:r>
              <a:rPr lang="en-GB" dirty="0" smtClean="0">
                <a:latin typeface="Helvetica"/>
                <a:cs typeface="Helvetica"/>
              </a:rPr>
              <a:t>’</a:t>
            </a:r>
            <a:r>
              <a:rPr lang="en-GB" i="1" dirty="0" smtClean="0">
                <a:latin typeface="Helvetica"/>
                <a:cs typeface="Helvetica"/>
              </a:rPr>
              <a:t> </a:t>
            </a:r>
            <a:r>
              <a:rPr lang="en-GB" dirty="0" smtClean="0">
                <a:latin typeface="Helvetica"/>
                <a:cs typeface="Helvetica"/>
              </a:rPr>
              <a:t>(</a:t>
            </a:r>
            <a:r>
              <a:rPr lang="en-US" i="1" dirty="0" err="1" smtClean="0">
                <a:latin typeface="Helvetica"/>
                <a:cs typeface="Helvetica"/>
              </a:rPr>
              <a:t>toi</a:t>
            </a:r>
            <a:r>
              <a:rPr lang="en-US" i="1" dirty="0" smtClean="0">
                <a:latin typeface="Helvetica"/>
                <a:cs typeface="Helvetica"/>
              </a:rPr>
              <a:t> </a:t>
            </a:r>
            <a:r>
              <a:rPr lang="en-US" dirty="0">
                <a:latin typeface="Helvetica"/>
                <a:cs typeface="Helvetica"/>
              </a:rPr>
              <a:t>and </a:t>
            </a:r>
            <a:r>
              <a:rPr lang="en-US" i="1" dirty="0" err="1">
                <a:latin typeface="Helvetica"/>
                <a:cs typeface="Helvetica"/>
              </a:rPr>
              <a:t>moi</a:t>
            </a:r>
            <a:r>
              <a:rPr lang="en-US" i="1" dirty="0">
                <a:latin typeface="Helvetica"/>
                <a:cs typeface="Helvetica"/>
              </a:rPr>
              <a:t> </a:t>
            </a:r>
            <a:r>
              <a:rPr lang="en-US" dirty="0">
                <a:latin typeface="Helvetica"/>
                <a:cs typeface="Helvetica"/>
              </a:rPr>
              <a:t>as [</a:t>
            </a:r>
            <a:r>
              <a:rPr lang="en-US" dirty="0" err="1">
                <a:latin typeface="Helvetica"/>
                <a:cs typeface="Helvetica"/>
              </a:rPr>
              <a:t>twe</a:t>
            </a:r>
            <a:r>
              <a:rPr lang="en-US" dirty="0">
                <a:latin typeface="Helvetica"/>
                <a:cs typeface="Helvetica"/>
              </a:rPr>
              <a:t>] and [</a:t>
            </a:r>
            <a:r>
              <a:rPr lang="en-US" dirty="0" err="1">
                <a:latin typeface="Helvetica"/>
                <a:cs typeface="Helvetica"/>
              </a:rPr>
              <a:t>mwe</a:t>
            </a:r>
            <a:r>
              <a:rPr lang="en-US" dirty="0">
                <a:latin typeface="Helvetica"/>
                <a:cs typeface="Helvetica"/>
              </a:rPr>
              <a:t>] rather than </a:t>
            </a:r>
            <a:r>
              <a:rPr lang="en-US" dirty="0" smtClean="0">
                <a:latin typeface="Helvetica"/>
                <a:cs typeface="Helvetica"/>
              </a:rPr>
              <a:t>normative </a:t>
            </a:r>
            <a:r>
              <a:rPr lang="en-US" dirty="0">
                <a:latin typeface="Helvetica"/>
                <a:cs typeface="Helvetica"/>
              </a:rPr>
              <a:t>[</a:t>
            </a:r>
            <a:r>
              <a:rPr lang="en-US" dirty="0" err="1">
                <a:latin typeface="Helvetica"/>
                <a:cs typeface="Helvetica"/>
              </a:rPr>
              <a:t>twa</a:t>
            </a:r>
            <a:r>
              <a:rPr lang="en-US" dirty="0">
                <a:latin typeface="Helvetica"/>
                <a:cs typeface="Helvetica"/>
              </a:rPr>
              <a:t>] and [</a:t>
            </a:r>
            <a:r>
              <a:rPr lang="en-US" dirty="0" err="1">
                <a:latin typeface="Helvetica"/>
                <a:cs typeface="Helvetica"/>
              </a:rPr>
              <a:t>mwa</a:t>
            </a:r>
            <a:r>
              <a:rPr lang="en-US" dirty="0" smtClean="0">
                <a:latin typeface="Helvetica"/>
                <a:cs typeface="Helvetica"/>
              </a:rPr>
              <a:t>]) </a:t>
            </a:r>
            <a:endParaRPr lang="en-GB" dirty="0" smtClean="0">
              <a:latin typeface="Helvetica"/>
              <a:cs typeface="Helvetica"/>
            </a:endParaRPr>
          </a:p>
          <a:p>
            <a:r>
              <a:rPr lang="en-US" dirty="0" smtClean="0">
                <a:latin typeface="Helvetica"/>
                <a:cs typeface="Helvetica"/>
              </a:rPr>
              <a:t>‘</a:t>
            </a:r>
            <a:r>
              <a:rPr lang="en-US" b="1" dirty="0" smtClean="0">
                <a:latin typeface="Helvetica"/>
                <a:cs typeface="Helvetica"/>
              </a:rPr>
              <a:t>Mildly marked informal variants</a:t>
            </a:r>
            <a:r>
              <a:rPr lang="en-US" dirty="0" smtClean="0">
                <a:latin typeface="Helvetica"/>
                <a:cs typeface="Helvetica"/>
              </a:rPr>
              <a:t>’ (absence of particle </a:t>
            </a:r>
            <a:r>
              <a:rPr lang="en-US" i="1" dirty="0" smtClean="0">
                <a:latin typeface="Helvetica"/>
                <a:cs typeface="Helvetica"/>
              </a:rPr>
              <a:t>ne </a:t>
            </a:r>
            <a:r>
              <a:rPr lang="en-US" dirty="0" smtClean="0">
                <a:latin typeface="Helvetica"/>
                <a:cs typeface="Helvetica"/>
              </a:rPr>
              <a:t>in negative sentences)</a:t>
            </a:r>
          </a:p>
          <a:p>
            <a:r>
              <a:rPr lang="en-US" dirty="0" smtClean="0">
                <a:latin typeface="Helvetica"/>
                <a:cs typeface="Helvetica"/>
              </a:rPr>
              <a:t>‘</a:t>
            </a:r>
            <a:r>
              <a:rPr lang="en-US" b="1" dirty="0" smtClean="0">
                <a:latin typeface="Helvetica"/>
                <a:cs typeface="Helvetica"/>
              </a:rPr>
              <a:t>Neutral variants</a:t>
            </a:r>
            <a:r>
              <a:rPr lang="en-US" dirty="0" smtClean="0">
                <a:latin typeface="Helvetica"/>
                <a:cs typeface="Helvetica"/>
              </a:rPr>
              <a:t>’ (</a:t>
            </a:r>
            <a:r>
              <a:rPr lang="en-US" i="1" dirty="0">
                <a:latin typeface="Helvetica"/>
                <a:cs typeface="Helvetica"/>
              </a:rPr>
              <a:t>auto </a:t>
            </a:r>
            <a:r>
              <a:rPr lang="en-US" dirty="0">
                <a:latin typeface="Helvetica"/>
                <a:cs typeface="Helvetica"/>
              </a:rPr>
              <a:t>to refer to a car rather than the markedly informal </a:t>
            </a:r>
            <a:r>
              <a:rPr lang="en-US" i="1" dirty="0">
                <a:latin typeface="Helvetica"/>
                <a:cs typeface="Helvetica"/>
              </a:rPr>
              <a:t>char </a:t>
            </a:r>
            <a:r>
              <a:rPr lang="en-US" dirty="0">
                <a:latin typeface="Helvetica"/>
                <a:cs typeface="Helvetica"/>
              </a:rPr>
              <a:t>or the markedly formal </a:t>
            </a:r>
            <a:r>
              <a:rPr lang="en-US" i="1" dirty="0" err="1" smtClean="0">
                <a:latin typeface="Helvetica"/>
                <a:cs typeface="Helvetica"/>
              </a:rPr>
              <a:t>voiture</a:t>
            </a:r>
            <a:r>
              <a:rPr lang="en-US" dirty="0" smtClean="0">
                <a:latin typeface="Helvetica"/>
                <a:cs typeface="Helvetica"/>
              </a:rPr>
              <a:t>)</a:t>
            </a:r>
          </a:p>
          <a:p>
            <a:r>
              <a:rPr lang="en-US" dirty="0" smtClean="0">
                <a:latin typeface="Helvetica"/>
                <a:cs typeface="Helvetica"/>
              </a:rPr>
              <a:t>‘</a:t>
            </a:r>
            <a:r>
              <a:rPr lang="en-US" b="1" dirty="0" smtClean="0">
                <a:latin typeface="Helvetica"/>
                <a:cs typeface="Helvetica"/>
              </a:rPr>
              <a:t>Formal variants</a:t>
            </a:r>
            <a:r>
              <a:rPr lang="en-US" dirty="0" smtClean="0">
                <a:latin typeface="Helvetica"/>
                <a:cs typeface="Helvetica"/>
              </a:rPr>
              <a:t>’ (</a:t>
            </a:r>
            <a:r>
              <a:rPr lang="en-US" i="1" dirty="0" err="1">
                <a:latin typeface="Helvetica"/>
                <a:cs typeface="Helvetica"/>
              </a:rPr>
              <a:t>demeurer</a:t>
            </a:r>
            <a:r>
              <a:rPr lang="en-US" i="1" dirty="0">
                <a:latin typeface="Helvetica"/>
                <a:cs typeface="Helvetica"/>
              </a:rPr>
              <a:t> </a:t>
            </a:r>
            <a:r>
              <a:rPr lang="en-US" dirty="0">
                <a:latin typeface="Helvetica"/>
                <a:cs typeface="Helvetica"/>
              </a:rPr>
              <a:t>[to reside] rather than the more informal </a:t>
            </a:r>
            <a:r>
              <a:rPr lang="en-US" i="1" dirty="0" err="1" smtClean="0">
                <a:latin typeface="Helvetica"/>
                <a:cs typeface="Helvetica"/>
              </a:rPr>
              <a:t>rester</a:t>
            </a:r>
            <a:r>
              <a:rPr lang="en-US" dirty="0" smtClean="0">
                <a:latin typeface="Helvetica"/>
                <a:cs typeface="Helvetica"/>
              </a:rPr>
              <a:t>)  </a:t>
            </a:r>
          </a:p>
          <a:p>
            <a:r>
              <a:rPr lang="en-US" dirty="0" smtClean="0">
                <a:latin typeface="Helvetica"/>
                <a:cs typeface="Helvetica"/>
              </a:rPr>
              <a:t>‘</a:t>
            </a:r>
            <a:r>
              <a:rPr lang="en-US" b="1" dirty="0" smtClean="0">
                <a:latin typeface="Helvetica"/>
                <a:cs typeface="Helvetica"/>
              </a:rPr>
              <a:t>Hyper-formal variants</a:t>
            </a:r>
            <a:r>
              <a:rPr lang="en-US" dirty="0" smtClean="0">
                <a:latin typeface="Helvetica"/>
                <a:cs typeface="Helvetica"/>
              </a:rPr>
              <a:t>’ (</a:t>
            </a:r>
            <a:r>
              <a:rPr lang="en-US" i="1" dirty="0">
                <a:latin typeface="Helvetica"/>
                <a:cs typeface="Helvetica"/>
              </a:rPr>
              <a:t>ne…</a:t>
            </a:r>
            <a:r>
              <a:rPr lang="en-US" i="1" dirty="0" err="1">
                <a:latin typeface="Helvetica"/>
                <a:cs typeface="Helvetica"/>
              </a:rPr>
              <a:t>que</a:t>
            </a:r>
            <a:r>
              <a:rPr lang="en-US" i="1" dirty="0">
                <a:latin typeface="Helvetica"/>
                <a:cs typeface="Helvetica"/>
              </a:rPr>
              <a:t> </a:t>
            </a:r>
            <a:r>
              <a:rPr lang="en-US" dirty="0">
                <a:latin typeface="Helvetica"/>
                <a:cs typeface="Helvetica"/>
              </a:rPr>
              <a:t>rather than </a:t>
            </a:r>
            <a:r>
              <a:rPr lang="en-US" i="1" dirty="0" err="1">
                <a:latin typeface="Helvetica"/>
                <a:cs typeface="Helvetica"/>
              </a:rPr>
              <a:t>juste</a:t>
            </a:r>
            <a:r>
              <a:rPr lang="en-US" i="1" dirty="0">
                <a:latin typeface="Helvetica"/>
                <a:cs typeface="Helvetica"/>
              </a:rPr>
              <a:t> </a:t>
            </a:r>
            <a:r>
              <a:rPr lang="en-US" dirty="0">
                <a:latin typeface="Helvetica"/>
                <a:cs typeface="Helvetica"/>
              </a:rPr>
              <a:t>to express </a:t>
            </a:r>
            <a:r>
              <a:rPr lang="en-US" dirty="0" smtClean="0">
                <a:latin typeface="Helvetica"/>
                <a:cs typeface="Helvetica"/>
              </a:rPr>
              <a:t>restriction) </a:t>
            </a:r>
          </a:p>
        </p:txBody>
      </p:sp>
    </p:spTree>
    <p:extLst>
      <p:ext uri="{BB962C8B-B14F-4D97-AF65-F5344CB8AC3E}">
        <p14:creationId xmlns:p14="http://schemas.microsoft.com/office/powerpoint/2010/main" val="35628152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define a HL?</a:t>
            </a:r>
            <a:endParaRPr lang="en-US" dirty="0"/>
          </a:p>
        </p:txBody>
      </p:sp>
      <p:sp>
        <p:nvSpPr>
          <p:cNvPr id="3" name="Content Placeholder 2"/>
          <p:cNvSpPr>
            <a:spLocks noGrp="1"/>
          </p:cNvSpPr>
          <p:nvPr>
            <p:ph idx="1"/>
          </p:nvPr>
        </p:nvSpPr>
        <p:spPr/>
        <p:txBody>
          <a:bodyPr>
            <a:noAutofit/>
          </a:bodyPr>
          <a:lstStyle/>
          <a:p>
            <a:r>
              <a:rPr lang="en-US" sz="2800" dirty="0">
                <a:latin typeface="Helvetica"/>
                <a:cs typeface="Helvetica"/>
              </a:rPr>
              <a:t>“A defining distinction between heritage language and foreign language acquisition is that heritage language acquisition begins in the home, as opposed to foreign language acquisition which, at least initially, usually begins in a classroom </a:t>
            </a:r>
            <a:r>
              <a:rPr lang="en-US" sz="2800" dirty="0" smtClean="0">
                <a:latin typeface="Helvetica"/>
                <a:cs typeface="Helvetica"/>
              </a:rPr>
              <a:t>setting.” </a:t>
            </a:r>
          </a:p>
          <a:p>
            <a:pPr marL="0" indent="0">
              <a:buNone/>
            </a:pPr>
            <a:r>
              <a:rPr lang="en-US" sz="2800" dirty="0">
                <a:latin typeface="Helvetica"/>
                <a:cs typeface="Helvetica"/>
              </a:rPr>
              <a:t> </a:t>
            </a:r>
            <a:r>
              <a:rPr lang="en-US" sz="2800" dirty="0" smtClean="0">
                <a:latin typeface="Helvetica"/>
                <a:cs typeface="Helvetica"/>
              </a:rPr>
              <a:t>  (</a:t>
            </a:r>
            <a:r>
              <a:rPr lang="en-US" sz="2800" dirty="0">
                <a:latin typeface="Helvetica"/>
                <a:cs typeface="Helvetica"/>
              </a:rPr>
              <a:t>UCLA Steering Committee </a:t>
            </a:r>
            <a:r>
              <a:rPr lang="en-US" sz="2800" dirty="0" smtClean="0">
                <a:latin typeface="Helvetica"/>
                <a:cs typeface="Helvetica"/>
              </a:rPr>
              <a:t>2000</a:t>
            </a:r>
            <a:r>
              <a:rPr lang="en-US" sz="2800" dirty="0">
                <a:latin typeface="Helvetica"/>
                <a:cs typeface="Helvetica"/>
              </a:rPr>
              <a:t>)</a:t>
            </a:r>
            <a:r>
              <a:rPr lang="en-US" sz="2800" dirty="0" smtClean="0">
                <a:latin typeface="Helvetica"/>
                <a:cs typeface="Helvetica"/>
              </a:rPr>
              <a:t> </a:t>
            </a:r>
            <a:endParaRPr lang="en-US" sz="2800" dirty="0">
              <a:latin typeface="Helvetica"/>
              <a:cs typeface="Helvetica"/>
            </a:endParaRPr>
          </a:p>
        </p:txBody>
      </p:sp>
    </p:spTree>
    <p:extLst>
      <p:ext uri="{BB962C8B-B14F-4D97-AF65-F5344CB8AC3E}">
        <p14:creationId xmlns:p14="http://schemas.microsoft.com/office/powerpoint/2010/main" val="160206541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Proficiency and identity</a:t>
            </a:r>
            <a:endParaRPr lang="en-US" dirty="0"/>
          </a:p>
        </p:txBody>
      </p:sp>
      <p:sp>
        <p:nvSpPr>
          <p:cNvPr id="3" name="Content Placeholder 2"/>
          <p:cNvSpPr>
            <a:spLocks noGrp="1"/>
          </p:cNvSpPr>
          <p:nvPr>
            <p:ph idx="1"/>
          </p:nvPr>
        </p:nvSpPr>
        <p:spPr>
          <a:xfrm>
            <a:off x="762000" y="685799"/>
            <a:ext cx="7543800" cy="4338645"/>
          </a:xfrm>
        </p:spPr>
        <p:txBody>
          <a:bodyPr>
            <a:noAutofit/>
          </a:bodyPr>
          <a:lstStyle/>
          <a:p>
            <a:r>
              <a:rPr lang="en-US" sz="2800" dirty="0" smtClean="0">
                <a:latin typeface="Helvetica"/>
                <a:cs typeface="Helvetica"/>
              </a:rPr>
              <a:t>“…judgments </a:t>
            </a:r>
            <a:r>
              <a:rPr lang="en-US" sz="2800" dirty="0">
                <a:latin typeface="Helvetica"/>
                <a:cs typeface="Helvetica"/>
              </a:rPr>
              <a:t>of proficiency are themselves always relational and socio-ideologically positioned, and in a great many interactions the fact that one participant learnt to speak the language in use later in life is irrelevant to the </a:t>
            </a:r>
            <a:r>
              <a:rPr lang="en-US" sz="2800" dirty="0" smtClean="0">
                <a:latin typeface="Helvetica"/>
                <a:cs typeface="Helvetica"/>
              </a:rPr>
              <a:t>encounter.” (</a:t>
            </a:r>
            <a:r>
              <a:rPr lang="en-US" sz="2800" dirty="0" err="1" smtClean="0">
                <a:latin typeface="Helvetica"/>
                <a:cs typeface="Helvetica"/>
              </a:rPr>
              <a:t>Rampton</a:t>
            </a:r>
            <a:r>
              <a:rPr lang="en-US" sz="2800" dirty="0" smtClean="0">
                <a:latin typeface="Helvetica"/>
                <a:cs typeface="Helvetica"/>
              </a:rPr>
              <a:t> 2013)</a:t>
            </a:r>
            <a:endParaRPr lang="en-US" sz="2800" dirty="0" smtClean="0">
              <a:latin typeface="Helvetica"/>
              <a:cs typeface="Helvetica"/>
            </a:endParaRPr>
          </a:p>
          <a:p>
            <a:pPr marL="0" indent="0">
              <a:buNone/>
            </a:pPr>
            <a:endParaRPr lang="en-US" sz="2800" dirty="0">
              <a:latin typeface="Helvetica"/>
              <a:cs typeface="Helvetica"/>
            </a:endParaRPr>
          </a:p>
        </p:txBody>
      </p:sp>
    </p:spTree>
    <p:extLst>
      <p:ext uri="{BB962C8B-B14F-4D97-AF65-F5344CB8AC3E}">
        <p14:creationId xmlns:p14="http://schemas.microsoft.com/office/powerpoint/2010/main" val="393478918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Proficiency and ‘</a:t>
            </a:r>
            <a:r>
              <a:rPr lang="en-US" dirty="0"/>
              <a:t>p</a:t>
            </a:r>
            <a:r>
              <a:rPr lang="en-US" dirty="0" smtClean="0"/>
              <a:t>assing’</a:t>
            </a:r>
            <a:endParaRPr lang="en-US" dirty="0"/>
          </a:p>
        </p:txBody>
      </p:sp>
      <p:sp>
        <p:nvSpPr>
          <p:cNvPr id="3" name="Content Placeholder 2"/>
          <p:cNvSpPr>
            <a:spLocks noGrp="1"/>
          </p:cNvSpPr>
          <p:nvPr>
            <p:ph idx="1"/>
          </p:nvPr>
        </p:nvSpPr>
        <p:spPr>
          <a:xfrm>
            <a:off x="762000" y="685799"/>
            <a:ext cx="7543800" cy="4338645"/>
          </a:xfrm>
        </p:spPr>
        <p:txBody>
          <a:bodyPr>
            <a:noAutofit/>
          </a:bodyPr>
          <a:lstStyle/>
          <a:p>
            <a:endParaRPr lang="en-US" sz="2800" dirty="0" smtClean="0">
              <a:latin typeface="Helvetica"/>
              <a:cs typeface="Helvetica"/>
            </a:endParaRPr>
          </a:p>
          <a:p>
            <a:r>
              <a:rPr lang="en-US" sz="2800" dirty="0" smtClean="0">
                <a:latin typeface="Helvetica"/>
                <a:cs typeface="Helvetica"/>
              </a:rPr>
              <a:t>“</a:t>
            </a:r>
            <a:r>
              <a:rPr lang="en-US" sz="2800" dirty="0">
                <a:latin typeface="Helvetica"/>
                <a:cs typeface="Helvetica"/>
              </a:rPr>
              <a:t>T</a:t>
            </a:r>
            <a:r>
              <a:rPr lang="en-US" sz="2800" dirty="0" smtClean="0">
                <a:latin typeface="Helvetica"/>
                <a:cs typeface="Helvetica"/>
              </a:rPr>
              <a:t>he </a:t>
            </a:r>
            <a:r>
              <a:rPr lang="en-US" sz="2800" dirty="0">
                <a:latin typeface="Helvetica"/>
                <a:cs typeface="Helvetica"/>
              </a:rPr>
              <a:t>passing performance is just the highest form of linguistic performance that expert L2 speakers are capable of but it does not involve any sort of mistaken identity at all. The audience knows that the performer is a highly skilled bilingual and native or non-native identities just do not matter in this </a:t>
            </a:r>
            <a:r>
              <a:rPr lang="en-US" sz="2800" dirty="0" smtClean="0">
                <a:latin typeface="Helvetica"/>
                <a:cs typeface="Helvetica"/>
              </a:rPr>
              <a:t>context.” (</a:t>
            </a:r>
            <a:r>
              <a:rPr lang="en-US" sz="2800" dirty="0" err="1" smtClean="0">
                <a:latin typeface="Helvetica"/>
                <a:cs typeface="Helvetica"/>
              </a:rPr>
              <a:t>Piller</a:t>
            </a:r>
            <a:r>
              <a:rPr lang="en-US" sz="2800" dirty="0" smtClean="0">
                <a:latin typeface="Helvetica"/>
                <a:cs typeface="Helvetica"/>
              </a:rPr>
              <a:t> 2002)</a:t>
            </a:r>
            <a:endParaRPr lang="en-US" sz="2800" dirty="0" smtClean="0">
              <a:latin typeface="Helvetica"/>
              <a:cs typeface="Helvetica"/>
            </a:endParaRPr>
          </a:p>
          <a:p>
            <a:pPr marL="0" indent="0">
              <a:buNone/>
            </a:pPr>
            <a:endParaRPr lang="en-US" sz="2800" dirty="0">
              <a:latin typeface="Helvetica"/>
              <a:cs typeface="Helvetica"/>
            </a:endParaRPr>
          </a:p>
        </p:txBody>
      </p:sp>
    </p:spTree>
    <p:extLst>
      <p:ext uri="{BB962C8B-B14F-4D97-AF65-F5344CB8AC3E}">
        <p14:creationId xmlns:p14="http://schemas.microsoft.com/office/powerpoint/2010/main" val="131905694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Proficiency and meaning</a:t>
            </a:r>
            <a:endParaRPr lang="en-US" dirty="0"/>
          </a:p>
        </p:txBody>
      </p:sp>
      <p:sp>
        <p:nvSpPr>
          <p:cNvPr id="3" name="Content Placeholder 2"/>
          <p:cNvSpPr>
            <a:spLocks noGrp="1"/>
          </p:cNvSpPr>
          <p:nvPr>
            <p:ph idx="1"/>
          </p:nvPr>
        </p:nvSpPr>
        <p:spPr>
          <a:xfrm>
            <a:off x="762000" y="685799"/>
            <a:ext cx="7543800" cy="4338645"/>
          </a:xfrm>
        </p:spPr>
        <p:txBody>
          <a:bodyPr>
            <a:noAutofit/>
          </a:bodyPr>
          <a:lstStyle/>
          <a:p>
            <a:endParaRPr lang="en-US" sz="2800" dirty="0" smtClean="0">
              <a:latin typeface="Helvetica"/>
              <a:cs typeface="Helvetica"/>
            </a:endParaRPr>
          </a:p>
          <a:p>
            <a:r>
              <a:rPr lang="en-US" sz="2800" dirty="0">
                <a:latin typeface="Helvetica"/>
                <a:cs typeface="Helvetica"/>
              </a:rPr>
              <a:t>“An audience will listen with interest, satisfaction and involvement to a discourse by a foreigner using the native language of the group he is addressing…. [M]</a:t>
            </a:r>
            <a:r>
              <a:rPr lang="en-US" sz="2800" dirty="0" err="1">
                <a:latin typeface="Helvetica"/>
                <a:cs typeface="Helvetica"/>
              </a:rPr>
              <a:t>eaning</a:t>
            </a:r>
            <a:r>
              <a:rPr lang="en-US" sz="2800" dirty="0">
                <a:latin typeface="Helvetica"/>
                <a:cs typeface="Helvetica"/>
              </a:rPr>
              <a:t> is transferred to receptive minds without consideration of barriers that in instructional settings would be causes for </a:t>
            </a:r>
            <a:r>
              <a:rPr lang="en-US" sz="2800" dirty="0" smtClean="0">
                <a:latin typeface="Helvetica"/>
                <a:cs typeface="Helvetica"/>
              </a:rPr>
              <a:t>failure.” (</a:t>
            </a:r>
            <a:r>
              <a:rPr lang="en-US" sz="2800" dirty="0" err="1" smtClean="0">
                <a:latin typeface="Helvetica"/>
                <a:cs typeface="Helvetica"/>
              </a:rPr>
              <a:t>Roeming</a:t>
            </a:r>
            <a:r>
              <a:rPr lang="en-US" sz="2800" dirty="0" smtClean="0">
                <a:latin typeface="Helvetica"/>
                <a:cs typeface="Helvetica"/>
              </a:rPr>
              <a:t> 1966)</a:t>
            </a:r>
            <a:endParaRPr lang="en-US" sz="2800" dirty="0" smtClean="0">
              <a:latin typeface="Helvetica"/>
              <a:cs typeface="Helvetica"/>
            </a:endParaRPr>
          </a:p>
          <a:p>
            <a:pPr marL="0" indent="0">
              <a:buNone/>
            </a:pPr>
            <a:endParaRPr lang="en-US" sz="2800" dirty="0">
              <a:latin typeface="Helvetica"/>
              <a:cs typeface="Helvetica"/>
            </a:endParaRPr>
          </a:p>
        </p:txBody>
      </p:sp>
    </p:spTree>
    <p:extLst>
      <p:ext uri="{BB962C8B-B14F-4D97-AF65-F5344CB8AC3E}">
        <p14:creationId xmlns:p14="http://schemas.microsoft.com/office/powerpoint/2010/main" val="406166854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dirty="0" smtClean="0"/>
              <a:t>Proficiency and status</a:t>
            </a:r>
            <a:endParaRPr lang="en-US" dirty="0"/>
          </a:p>
        </p:txBody>
      </p:sp>
      <p:sp>
        <p:nvSpPr>
          <p:cNvPr id="3" name="Content Placeholder 2"/>
          <p:cNvSpPr>
            <a:spLocks noGrp="1"/>
          </p:cNvSpPr>
          <p:nvPr>
            <p:ph idx="1"/>
          </p:nvPr>
        </p:nvSpPr>
        <p:spPr>
          <a:xfrm>
            <a:off x="762000" y="685799"/>
            <a:ext cx="7543800" cy="4338645"/>
          </a:xfrm>
        </p:spPr>
        <p:txBody>
          <a:bodyPr>
            <a:noAutofit/>
          </a:bodyPr>
          <a:lstStyle/>
          <a:p>
            <a:endParaRPr lang="en-US" sz="2800" dirty="0" smtClean="0">
              <a:latin typeface="Helvetica"/>
              <a:cs typeface="Helvetica"/>
            </a:endParaRPr>
          </a:p>
          <a:p>
            <a:r>
              <a:rPr lang="en-US" sz="2800" dirty="0" smtClean="0">
                <a:latin typeface="Helvetica"/>
                <a:cs typeface="Helvetica"/>
              </a:rPr>
              <a:t>Consider the ways in which speakers classify </a:t>
            </a:r>
            <a:r>
              <a:rPr lang="en-US" sz="2800" dirty="0">
                <a:latin typeface="Helvetica"/>
                <a:cs typeface="Helvetica"/>
              </a:rPr>
              <a:t>themselves and the ways that they are classified by local </a:t>
            </a:r>
            <a:r>
              <a:rPr lang="en-US" sz="2800" dirty="0" smtClean="0">
                <a:latin typeface="Helvetica"/>
                <a:cs typeface="Helvetica"/>
              </a:rPr>
              <a:t>others.</a:t>
            </a:r>
          </a:p>
          <a:p>
            <a:r>
              <a:rPr lang="en-US" sz="2800" dirty="0" smtClean="0">
                <a:latin typeface="Helvetica"/>
                <a:cs typeface="Helvetica"/>
              </a:rPr>
              <a:t>Take into account the </a:t>
            </a:r>
            <a:r>
              <a:rPr lang="en-US" sz="2800" dirty="0">
                <a:latin typeface="Helvetica"/>
                <a:cs typeface="Helvetica"/>
              </a:rPr>
              <a:t>speech of those who inhabit the same </a:t>
            </a:r>
            <a:r>
              <a:rPr lang="en-US" sz="2800" dirty="0" smtClean="0">
                <a:latin typeface="Helvetica"/>
                <a:cs typeface="Helvetica"/>
              </a:rPr>
              <a:t>environment.</a:t>
            </a:r>
          </a:p>
          <a:p>
            <a:r>
              <a:rPr lang="en-US" sz="2800" dirty="0">
                <a:latin typeface="Helvetica"/>
                <a:cs typeface="Helvetica"/>
              </a:rPr>
              <a:t>S</a:t>
            </a:r>
            <a:r>
              <a:rPr lang="en-US" sz="2800" dirty="0" smtClean="0">
                <a:latin typeface="Helvetica"/>
                <a:cs typeface="Helvetica"/>
              </a:rPr>
              <a:t>ituate </a:t>
            </a:r>
            <a:r>
              <a:rPr lang="en-US" sz="2800" dirty="0">
                <a:latin typeface="Helvetica"/>
                <a:cs typeface="Helvetica"/>
              </a:rPr>
              <a:t>expectations with regard to particular interlocutors, interpreters, analysts, genres and </a:t>
            </a:r>
            <a:r>
              <a:rPr lang="en-US" sz="2800" dirty="0" smtClean="0">
                <a:latin typeface="Helvetica"/>
                <a:cs typeface="Helvetica"/>
              </a:rPr>
              <a:t>footings. (</a:t>
            </a:r>
            <a:r>
              <a:rPr lang="en-US" sz="2800" dirty="0" err="1" smtClean="0">
                <a:latin typeface="Helvetica"/>
                <a:cs typeface="Helvetica"/>
              </a:rPr>
              <a:t>Rampton</a:t>
            </a:r>
            <a:r>
              <a:rPr lang="en-US" sz="2800" dirty="0" smtClean="0">
                <a:latin typeface="Helvetica"/>
                <a:cs typeface="Helvetica"/>
              </a:rPr>
              <a:t> 2013) </a:t>
            </a:r>
            <a:endParaRPr lang="en-US" sz="2800" dirty="0">
              <a:latin typeface="Helvetica"/>
              <a:cs typeface="Helvetica"/>
            </a:endParaRPr>
          </a:p>
        </p:txBody>
      </p:sp>
    </p:spTree>
    <p:extLst>
      <p:ext uri="{BB962C8B-B14F-4D97-AF65-F5344CB8AC3E}">
        <p14:creationId xmlns:p14="http://schemas.microsoft.com/office/powerpoint/2010/main" val="154593502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024444"/>
            <a:ext cx="7964714" cy="1147756"/>
          </a:xfrm>
        </p:spPr>
        <p:txBody>
          <a:bodyPr>
            <a:noAutofit/>
          </a:bodyPr>
          <a:lstStyle/>
          <a:p>
            <a:r>
              <a:rPr lang="en-US" sz="4000" dirty="0" smtClean="0"/>
              <a:t>Future </a:t>
            </a:r>
            <a:r>
              <a:rPr lang="en-US" sz="4000" dirty="0" smtClean="0"/>
              <a:t>research </a:t>
            </a:r>
            <a:r>
              <a:rPr lang="en-US" sz="4000" dirty="0" smtClean="0"/>
              <a:t>directions</a:t>
            </a:r>
            <a:endParaRPr lang="en-US" sz="4000" dirty="0"/>
          </a:p>
        </p:txBody>
      </p:sp>
      <p:sp>
        <p:nvSpPr>
          <p:cNvPr id="3" name="Content Placeholder 2"/>
          <p:cNvSpPr>
            <a:spLocks noGrp="1"/>
          </p:cNvSpPr>
          <p:nvPr>
            <p:ph idx="1"/>
          </p:nvPr>
        </p:nvSpPr>
        <p:spPr>
          <a:xfrm>
            <a:off x="762000" y="743856"/>
            <a:ext cx="7543800" cy="4426858"/>
          </a:xfrm>
        </p:spPr>
        <p:txBody>
          <a:bodyPr>
            <a:noAutofit/>
          </a:bodyPr>
          <a:lstStyle/>
          <a:p>
            <a:r>
              <a:rPr lang="en-US" sz="2800" dirty="0" smtClean="0">
                <a:latin typeface="Helvetica"/>
                <a:cs typeface="Helvetica"/>
              </a:rPr>
              <a:t>HLA situated in practice, social networks, </a:t>
            </a:r>
            <a:r>
              <a:rPr lang="en-US" sz="2800" dirty="0" smtClean="0">
                <a:latin typeface="Helvetica"/>
                <a:cs typeface="Helvetica"/>
              </a:rPr>
              <a:t>communities (globalism)</a:t>
            </a:r>
            <a:endParaRPr lang="en-US" sz="2800" dirty="0" smtClean="0">
              <a:latin typeface="Helvetica"/>
              <a:cs typeface="Helvetica"/>
            </a:endParaRPr>
          </a:p>
          <a:p>
            <a:r>
              <a:rPr lang="en-US" sz="2800" dirty="0" smtClean="0">
                <a:latin typeface="Helvetica"/>
                <a:cs typeface="Helvetica"/>
              </a:rPr>
              <a:t>Relationship between communicative competence (social use of language) and grammatical competence</a:t>
            </a:r>
            <a:r>
              <a:rPr lang="en-US" sz="2800" dirty="0">
                <a:latin typeface="Helvetica"/>
                <a:cs typeface="Helvetica"/>
              </a:rPr>
              <a:t> </a:t>
            </a:r>
            <a:endParaRPr lang="en-US" sz="2800" dirty="0" smtClean="0">
              <a:latin typeface="Helvetica"/>
              <a:cs typeface="Helvetica"/>
            </a:endParaRPr>
          </a:p>
          <a:p>
            <a:r>
              <a:rPr lang="en-US" sz="2800" dirty="0" smtClean="0">
                <a:latin typeface="Helvetica"/>
                <a:cs typeface="Helvetica"/>
              </a:rPr>
              <a:t>Socio-phonetics</a:t>
            </a:r>
          </a:p>
          <a:p>
            <a:r>
              <a:rPr lang="en-US" sz="2800" dirty="0" smtClean="0">
                <a:latin typeface="Helvetica"/>
                <a:cs typeface="Helvetica"/>
              </a:rPr>
              <a:t>Socio-cognition </a:t>
            </a:r>
            <a:r>
              <a:rPr lang="en-US" sz="2800" dirty="0" smtClean="0">
                <a:latin typeface="Helvetica"/>
                <a:cs typeface="Helvetica"/>
              </a:rPr>
              <a:t>(</a:t>
            </a:r>
            <a:r>
              <a:rPr lang="en-US" sz="2800" dirty="0" err="1" smtClean="0">
                <a:latin typeface="Helvetica"/>
                <a:cs typeface="Helvetica"/>
              </a:rPr>
              <a:t>Batstone</a:t>
            </a:r>
            <a:r>
              <a:rPr lang="en-US" sz="2800" dirty="0" smtClean="0">
                <a:latin typeface="Helvetica"/>
                <a:cs typeface="Helvetica"/>
              </a:rPr>
              <a:t> 2010)</a:t>
            </a:r>
          </a:p>
          <a:p>
            <a:r>
              <a:rPr lang="en-US" sz="2800" dirty="0" smtClean="0">
                <a:latin typeface="Helvetica"/>
                <a:cs typeface="Helvetica"/>
              </a:rPr>
              <a:t>Role of output in HLA</a:t>
            </a:r>
          </a:p>
          <a:p>
            <a:r>
              <a:rPr lang="en-US" sz="2800" dirty="0" smtClean="0">
                <a:latin typeface="Helvetica"/>
                <a:cs typeface="Helvetica"/>
              </a:rPr>
              <a:t>Agency </a:t>
            </a:r>
            <a:r>
              <a:rPr lang="en-US" sz="2800" dirty="0" smtClean="0">
                <a:latin typeface="Helvetica"/>
                <a:cs typeface="Helvetica"/>
              </a:rPr>
              <a:t>and </a:t>
            </a:r>
            <a:r>
              <a:rPr lang="en-US" sz="2800" dirty="0" smtClean="0">
                <a:latin typeface="Helvetica"/>
                <a:cs typeface="Helvetica"/>
              </a:rPr>
              <a:t>opportunity (globalism)</a:t>
            </a:r>
            <a:endParaRPr lang="en-US" sz="2800" dirty="0" smtClean="0">
              <a:latin typeface="Helvetica"/>
              <a:cs typeface="Helvetica"/>
            </a:endParaRPr>
          </a:p>
        </p:txBody>
      </p:sp>
    </p:spTree>
    <p:extLst>
      <p:ext uri="{BB962C8B-B14F-4D97-AF65-F5344CB8AC3E}">
        <p14:creationId xmlns:p14="http://schemas.microsoft.com/office/powerpoint/2010/main" val="11885329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HLA vs. SLA</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a:latin typeface="Helvetica"/>
                <a:cs typeface="Helvetica"/>
              </a:rPr>
              <a:t>What do heritage language learners acquire?</a:t>
            </a:r>
          </a:p>
          <a:p>
            <a:r>
              <a:rPr lang="en-US" sz="2800" dirty="0">
                <a:latin typeface="Helvetica"/>
                <a:cs typeface="Helvetica"/>
              </a:rPr>
              <a:t>How do they acquire it?</a:t>
            </a:r>
          </a:p>
          <a:p>
            <a:r>
              <a:rPr lang="en-US" sz="2800" dirty="0">
                <a:latin typeface="Helvetica"/>
                <a:cs typeface="Helvetica"/>
              </a:rPr>
              <a:t>What differences are there in the way in which individual learners acquire a heritage language?</a:t>
            </a:r>
          </a:p>
          <a:p>
            <a:r>
              <a:rPr lang="en-US" sz="2800" dirty="0">
                <a:latin typeface="Helvetica"/>
                <a:cs typeface="Helvetica"/>
              </a:rPr>
              <a:t>What effects does instruction have on heritage language acquisition? </a:t>
            </a:r>
            <a:endParaRPr lang="en-US" sz="2800" dirty="0" smtClean="0">
              <a:latin typeface="Helvetica"/>
              <a:cs typeface="Helvetica"/>
            </a:endParaRPr>
          </a:p>
          <a:p>
            <a:pPr marL="0" indent="0">
              <a:buNone/>
            </a:pPr>
            <a:r>
              <a:rPr lang="en-US" sz="2800" dirty="0">
                <a:latin typeface="Helvetica"/>
                <a:cs typeface="Helvetica"/>
              </a:rPr>
              <a:t> </a:t>
            </a:r>
            <a:r>
              <a:rPr lang="en-US" sz="2800" dirty="0" smtClean="0">
                <a:latin typeface="Helvetica"/>
                <a:cs typeface="Helvetica"/>
              </a:rPr>
              <a:t> (Lynch 2003)</a:t>
            </a:r>
          </a:p>
        </p:txBody>
      </p:sp>
    </p:spTree>
    <p:extLst>
      <p:ext uri="{BB962C8B-B14F-4D97-AF65-F5344CB8AC3E}">
        <p14:creationId xmlns:p14="http://schemas.microsoft.com/office/powerpoint/2010/main" val="178833503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HLA vs. SLA</a:t>
            </a:r>
            <a:endParaRPr lang="en-US" dirty="0"/>
          </a:p>
        </p:txBody>
      </p:sp>
      <p:sp>
        <p:nvSpPr>
          <p:cNvPr id="3" name="Content Placeholder 2"/>
          <p:cNvSpPr>
            <a:spLocks noGrp="1"/>
          </p:cNvSpPr>
          <p:nvPr>
            <p:ph idx="1"/>
          </p:nvPr>
        </p:nvSpPr>
        <p:spPr>
          <a:xfrm>
            <a:off x="925286" y="830943"/>
            <a:ext cx="7543800" cy="4301836"/>
          </a:xfrm>
        </p:spPr>
        <p:txBody>
          <a:bodyPr>
            <a:noAutofit/>
          </a:bodyPr>
          <a:lstStyle/>
          <a:p>
            <a:r>
              <a:rPr lang="en-US" dirty="0" smtClean="0">
                <a:latin typeface="Helvetica"/>
                <a:cs typeface="Helvetica"/>
              </a:rPr>
              <a:t>“In </a:t>
            </a:r>
            <a:r>
              <a:rPr lang="en-US" dirty="0">
                <a:latin typeface="Helvetica"/>
                <a:cs typeface="Helvetica"/>
              </a:rPr>
              <a:t>many respects, L1 loss in a bilingual context is the flip side of the L2 acquisition </a:t>
            </a:r>
            <a:r>
              <a:rPr lang="en-US" dirty="0" smtClean="0">
                <a:latin typeface="Helvetica"/>
                <a:cs typeface="Helvetica"/>
              </a:rPr>
              <a:t>coin.” (</a:t>
            </a:r>
            <a:r>
              <a:rPr lang="en-US" dirty="0" err="1" smtClean="0">
                <a:latin typeface="Helvetica"/>
                <a:cs typeface="Helvetica"/>
              </a:rPr>
              <a:t>Montrul</a:t>
            </a:r>
            <a:r>
              <a:rPr lang="en-US" dirty="0" smtClean="0">
                <a:latin typeface="Helvetica"/>
                <a:cs typeface="Helvetica"/>
              </a:rPr>
              <a:t> 2005)</a:t>
            </a:r>
          </a:p>
          <a:p>
            <a:r>
              <a:rPr lang="en-US" dirty="0">
                <a:latin typeface="Helvetica"/>
                <a:cs typeface="Helvetica"/>
              </a:rPr>
              <a:t>“… it is fair to say that heritage speakers provide a crucial missing link </a:t>
            </a:r>
            <a:r>
              <a:rPr lang="en-US" i="1" dirty="0">
                <a:latin typeface="Helvetica"/>
                <a:cs typeface="Helvetica"/>
              </a:rPr>
              <a:t>between</a:t>
            </a:r>
            <a:r>
              <a:rPr lang="en-US" dirty="0">
                <a:latin typeface="Helvetica"/>
                <a:cs typeface="Helvetica"/>
              </a:rPr>
              <a:t> competent L1 learners, balanced bilinguals, and possibly L2 learners” </a:t>
            </a:r>
            <a:r>
              <a:rPr lang="en-US" dirty="0" smtClean="0">
                <a:latin typeface="Helvetica"/>
                <a:cs typeface="Helvetica"/>
              </a:rPr>
              <a:t>(</a:t>
            </a:r>
            <a:r>
              <a:rPr lang="en-US" dirty="0" err="1" smtClean="0">
                <a:latin typeface="Helvetica"/>
                <a:cs typeface="Helvetica"/>
              </a:rPr>
              <a:t>Polinsky</a:t>
            </a:r>
            <a:r>
              <a:rPr lang="en-US" dirty="0" smtClean="0">
                <a:latin typeface="Helvetica"/>
                <a:cs typeface="Helvetica"/>
              </a:rPr>
              <a:t> 2008)</a:t>
            </a:r>
          </a:p>
          <a:p>
            <a:r>
              <a:rPr lang="en-US" dirty="0">
                <a:latin typeface="Helvetica"/>
                <a:cs typeface="Helvetica"/>
              </a:rPr>
              <a:t>“Russian heritage speakers may indeed be ‘lost in between’ in the continuum of language speakers</a:t>
            </a:r>
            <a:r>
              <a:rPr lang="en-US" dirty="0" smtClean="0">
                <a:latin typeface="Helvetica"/>
                <a:cs typeface="Helvetica"/>
              </a:rPr>
              <a:t>.” (</a:t>
            </a:r>
            <a:r>
              <a:rPr lang="en-US" dirty="0" err="1">
                <a:latin typeface="Helvetica"/>
                <a:cs typeface="Helvetica"/>
              </a:rPr>
              <a:t>Isurin</a:t>
            </a:r>
            <a:r>
              <a:rPr lang="en-US" dirty="0">
                <a:latin typeface="Helvetica"/>
                <a:cs typeface="Helvetica"/>
              </a:rPr>
              <a:t> &amp;</a:t>
            </a:r>
            <a:r>
              <a:rPr lang="en-US" dirty="0" smtClean="0">
                <a:latin typeface="Helvetica"/>
                <a:cs typeface="Helvetica"/>
              </a:rPr>
              <a:t> </a:t>
            </a:r>
            <a:r>
              <a:rPr lang="en-US" dirty="0" err="1">
                <a:latin typeface="Helvetica"/>
                <a:cs typeface="Helvetica"/>
              </a:rPr>
              <a:t>Ivanova</a:t>
            </a:r>
            <a:r>
              <a:rPr lang="en-US" dirty="0">
                <a:latin typeface="Helvetica"/>
                <a:cs typeface="Helvetica"/>
              </a:rPr>
              <a:t>-Sullivan </a:t>
            </a:r>
            <a:r>
              <a:rPr lang="en-US" dirty="0" smtClean="0">
                <a:latin typeface="Helvetica"/>
                <a:cs typeface="Helvetica"/>
              </a:rPr>
              <a:t>2008)</a:t>
            </a:r>
            <a:endParaRPr lang="en-US" dirty="0">
              <a:latin typeface="Helvetica"/>
              <a:cs typeface="Helvetica"/>
            </a:endParaRPr>
          </a:p>
        </p:txBody>
      </p:sp>
    </p:spTree>
    <p:extLst>
      <p:ext uri="{BB962C8B-B14F-4D97-AF65-F5344CB8AC3E}">
        <p14:creationId xmlns:p14="http://schemas.microsoft.com/office/powerpoint/2010/main" val="22065219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Bilingualism vs. SLA</a:t>
            </a:r>
            <a:endParaRPr lang="en-US" dirty="0"/>
          </a:p>
        </p:txBody>
      </p:sp>
      <p:sp>
        <p:nvSpPr>
          <p:cNvPr id="3" name="Content Placeholder 2"/>
          <p:cNvSpPr>
            <a:spLocks noGrp="1"/>
          </p:cNvSpPr>
          <p:nvPr>
            <p:ph idx="1"/>
          </p:nvPr>
        </p:nvSpPr>
        <p:spPr>
          <a:xfrm>
            <a:off x="925286" y="830943"/>
            <a:ext cx="7543800" cy="4301836"/>
          </a:xfrm>
        </p:spPr>
        <p:txBody>
          <a:bodyPr>
            <a:noAutofit/>
          </a:bodyPr>
          <a:lstStyle/>
          <a:p>
            <a:pPr lvl="0"/>
            <a:r>
              <a:rPr lang="en-US" sz="2800" i="1" dirty="0">
                <a:latin typeface="Helvetica"/>
                <a:cs typeface="Helvetica"/>
              </a:rPr>
              <a:t>Context of acquisition</a:t>
            </a:r>
            <a:r>
              <a:rPr lang="en-US" sz="2800" dirty="0">
                <a:latin typeface="Helvetica"/>
                <a:cs typeface="Helvetica"/>
              </a:rPr>
              <a:t>: Did the individual acquire both languages in naturalistic settings (i.e. at home) or in institutional settings (i.e. in the classroom)</a:t>
            </a:r>
            <a:r>
              <a:rPr lang="en-US" sz="2800" dirty="0" smtClean="0">
                <a:latin typeface="Helvetica"/>
                <a:cs typeface="Helvetica"/>
              </a:rPr>
              <a:t>?</a:t>
            </a:r>
          </a:p>
          <a:p>
            <a:pPr lvl="0"/>
            <a:endParaRPr lang="en-US" sz="2800" dirty="0">
              <a:latin typeface="Helvetica"/>
              <a:cs typeface="Helvetica"/>
            </a:endParaRPr>
          </a:p>
          <a:p>
            <a:pPr lvl="0"/>
            <a:r>
              <a:rPr lang="en-US" sz="2800" i="1" dirty="0">
                <a:latin typeface="Helvetica"/>
                <a:cs typeface="Helvetica"/>
              </a:rPr>
              <a:t>Age of acquisition</a:t>
            </a:r>
            <a:r>
              <a:rPr lang="en-US" sz="2800" dirty="0">
                <a:latin typeface="Helvetica"/>
                <a:cs typeface="Helvetica"/>
              </a:rPr>
              <a:t>: Did she acquire both languages during early childhood or was one of the two acquired later, i.e. during adolescence or adulthood?  </a:t>
            </a:r>
          </a:p>
          <a:p>
            <a:pPr marL="0" lvl="0" indent="0">
              <a:buNone/>
            </a:pPr>
            <a:endParaRPr lang="en-US" dirty="0"/>
          </a:p>
        </p:txBody>
      </p:sp>
    </p:spTree>
    <p:extLst>
      <p:ext uri="{BB962C8B-B14F-4D97-AF65-F5344CB8AC3E}">
        <p14:creationId xmlns:p14="http://schemas.microsoft.com/office/powerpoint/2010/main" val="246147571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Bilingualism vs. SLA</a:t>
            </a:r>
            <a:endParaRPr lang="en-US" dirty="0"/>
          </a:p>
        </p:txBody>
      </p:sp>
      <p:sp>
        <p:nvSpPr>
          <p:cNvPr id="3" name="Content Placeholder 2"/>
          <p:cNvSpPr>
            <a:spLocks noGrp="1"/>
          </p:cNvSpPr>
          <p:nvPr>
            <p:ph idx="1"/>
          </p:nvPr>
        </p:nvSpPr>
        <p:spPr>
          <a:xfrm>
            <a:off x="925286" y="830943"/>
            <a:ext cx="7543800" cy="4301836"/>
          </a:xfrm>
        </p:spPr>
        <p:txBody>
          <a:bodyPr>
            <a:noAutofit/>
          </a:bodyPr>
          <a:lstStyle/>
          <a:p>
            <a:pPr lvl="0"/>
            <a:r>
              <a:rPr lang="en-US" sz="2800" i="1" dirty="0">
                <a:latin typeface="Helvetica"/>
                <a:cs typeface="Helvetica"/>
              </a:rPr>
              <a:t>Degree of proficiency</a:t>
            </a:r>
            <a:r>
              <a:rPr lang="en-US" sz="2800" dirty="0">
                <a:latin typeface="Helvetica"/>
                <a:cs typeface="Helvetica"/>
              </a:rPr>
              <a:t>: Does </a:t>
            </a:r>
            <a:r>
              <a:rPr lang="en-US" sz="2800" dirty="0" smtClean="0">
                <a:latin typeface="Helvetica"/>
                <a:cs typeface="Helvetica"/>
              </a:rPr>
              <a:t>the individual </a:t>
            </a:r>
            <a:r>
              <a:rPr lang="en-US" sz="2800" dirty="0">
                <a:latin typeface="Helvetica"/>
                <a:cs typeface="Helvetica"/>
              </a:rPr>
              <a:t>demonstrate basic or low-level abilities within limited topic ranges or does she produce complex and sophisticated discourse on a wide range of topics?</a:t>
            </a:r>
          </a:p>
          <a:p>
            <a:pPr marL="0" lvl="0" indent="0">
              <a:buNone/>
            </a:pPr>
            <a:endParaRPr lang="en-US" dirty="0"/>
          </a:p>
        </p:txBody>
      </p:sp>
    </p:spTree>
    <p:extLst>
      <p:ext uri="{BB962C8B-B14F-4D97-AF65-F5344CB8AC3E}">
        <p14:creationId xmlns:p14="http://schemas.microsoft.com/office/powerpoint/2010/main" val="26346852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Bilingualism vs. SLA</a:t>
            </a:r>
            <a:endParaRPr lang="en-US" dirty="0"/>
          </a:p>
        </p:txBody>
      </p:sp>
      <p:sp>
        <p:nvSpPr>
          <p:cNvPr id="3" name="Content Placeholder 2"/>
          <p:cNvSpPr>
            <a:spLocks noGrp="1"/>
          </p:cNvSpPr>
          <p:nvPr>
            <p:ph idx="1"/>
          </p:nvPr>
        </p:nvSpPr>
        <p:spPr>
          <a:xfrm>
            <a:off x="925286" y="830943"/>
            <a:ext cx="7543800" cy="4301836"/>
          </a:xfrm>
        </p:spPr>
        <p:txBody>
          <a:bodyPr>
            <a:noAutofit/>
          </a:bodyPr>
          <a:lstStyle/>
          <a:p>
            <a:pPr lvl="0"/>
            <a:r>
              <a:rPr lang="en-US" sz="2800" i="1" dirty="0" smtClean="0">
                <a:latin typeface="Helvetica"/>
                <a:cs typeface="Helvetica"/>
              </a:rPr>
              <a:t>Identity </a:t>
            </a:r>
            <a:r>
              <a:rPr lang="en-US" sz="2800" i="1" dirty="0">
                <a:latin typeface="Helvetica"/>
                <a:cs typeface="Helvetica"/>
              </a:rPr>
              <a:t>and ‘native’ or ‘native-like’ qualities</a:t>
            </a:r>
            <a:r>
              <a:rPr lang="en-US" sz="2800" dirty="0">
                <a:latin typeface="Helvetica"/>
                <a:cs typeface="Helvetica"/>
              </a:rPr>
              <a:t>: Does </a:t>
            </a:r>
            <a:r>
              <a:rPr lang="en-US" sz="2800" dirty="0" smtClean="0">
                <a:latin typeface="Helvetica"/>
                <a:cs typeface="Helvetica"/>
              </a:rPr>
              <a:t>the individual </a:t>
            </a:r>
            <a:r>
              <a:rPr lang="en-US" sz="2800" dirty="0">
                <a:latin typeface="Helvetica"/>
                <a:cs typeface="Helvetica"/>
              </a:rPr>
              <a:t>self-identify as a ‘speaker’ of both languages, laying some sort of personal claim to their use, and do other ‘in-group’ speakers of both languages also consider her as such? Does she ‘sound’ or behave like an imagined native speaker, or does she give the impression of someone who is ‘foreign’ or ‘nonnative-like</a:t>
            </a:r>
            <a:r>
              <a:rPr lang="en-US" sz="2800" dirty="0" smtClean="0">
                <a:latin typeface="Helvetica"/>
                <a:cs typeface="Helvetica"/>
              </a:rPr>
              <a:t>’?</a:t>
            </a:r>
            <a:endParaRPr lang="en-US" sz="2800" dirty="0">
              <a:latin typeface="Helvetica"/>
              <a:cs typeface="Helvetica"/>
            </a:endParaRPr>
          </a:p>
          <a:p>
            <a:pPr lvl="0"/>
            <a:endParaRPr lang="en-US" dirty="0"/>
          </a:p>
        </p:txBody>
      </p:sp>
    </p:spTree>
    <p:extLst>
      <p:ext uri="{BB962C8B-B14F-4D97-AF65-F5344CB8AC3E}">
        <p14:creationId xmlns:p14="http://schemas.microsoft.com/office/powerpoint/2010/main" val="20670115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Context and globalism</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r>
              <a:rPr lang="en-US" sz="2800" dirty="0" smtClean="0">
                <a:latin typeface="Helvetica"/>
                <a:cs typeface="Helvetica"/>
              </a:rPr>
              <a:t>Language as construct (language ‘in place’)</a:t>
            </a:r>
            <a:endParaRPr lang="en-US" sz="2800" dirty="0" smtClean="0">
              <a:latin typeface="Helvetica"/>
              <a:cs typeface="Helvetica"/>
            </a:endParaRPr>
          </a:p>
          <a:p>
            <a:r>
              <a:rPr lang="en-US" sz="2800" dirty="0" smtClean="0">
                <a:latin typeface="Helvetica"/>
                <a:cs typeface="Helvetica"/>
              </a:rPr>
              <a:t>Language as practice (language ‘in motion’)</a:t>
            </a:r>
          </a:p>
          <a:p>
            <a:pPr marL="0" indent="0">
              <a:buNone/>
            </a:pPr>
            <a:endParaRPr lang="en-US" sz="2800" dirty="0" smtClean="0">
              <a:latin typeface="Helvetica"/>
              <a:cs typeface="Helvetica"/>
            </a:endParaRPr>
          </a:p>
          <a:p>
            <a:r>
              <a:rPr lang="en-US" dirty="0" smtClean="0">
                <a:latin typeface="Helvetica"/>
                <a:cs typeface="Helvetica"/>
              </a:rPr>
              <a:t>“…the </a:t>
            </a:r>
            <a:r>
              <a:rPr lang="en-US" dirty="0">
                <a:latin typeface="Helvetica"/>
                <a:cs typeface="Helvetica"/>
              </a:rPr>
              <a:t>mobility of people also involves the mobility of linguistic and sociolinguistic resources, </a:t>
            </a:r>
            <a:r>
              <a:rPr lang="en-US" dirty="0" smtClean="0">
                <a:latin typeface="Helvetica"/>
                <a:cs typeface="Helvetica"/>
              </a:rPr>
              <a:t>‘</a:t>
            </a:r>
            <a:r>
              <a:rPr lang="en-US" dirty="0">
                <a:latin typeface="Helvetica"/>
                <a:cs typeface="Helvetica"/>
              </a:rPr>
              <a:t>sedentary’ or ‘territorialized’ patterns of language use are complemented by ‘</a:t>
            </a:r>
            <a:r>
              <a:rPr lang="en-US" dirty="0" err="1">
                <a:latin typeface="Helvetica"/>
                <a:cs typeface="Helvetica"/>
              </a:rPr>
              <a:t>translocal</a:t>
            </a:r>
            <a:r>
              <a:rPr lang="en-US" dirty="0">
                <a:latin typeface="Helvetica"/>
                <a:cs typeface="Helvetica"/>
              </a:rPr>
              <a:t>’ or ‘</a:t>
            </a:r>
            <a:r>
              <a:rPr lang="en-US" dirty="0" err="1">
                <a:latin typeface="Helvetica"/>
                <a:cs typeface="Helvetica"/>
              </a:rPr>
              <a:t>deterritorialized</a:t>
            </a:r>
            <a:r>
              <a:rPr lang="en-US" dirty="0">
                <a:latin typeface="Helvetica"/>
                <a:cs typeface="Helvetica"/>
              </a:rPr>
              <a:t>’ forms of language use, and </a:t>
            </a:r>
            <a:r>
              <a:rPr lang="en-US" dirty="0" smtClean="0">
                <a:latin typeface="Helvetica"/>
                <a:cs typeface="Helvetica"/>
              </a:rPr>
              <a:t> </a:t>
            </a:r>
            <a:r>
              <a:rPr lang="en-US" dirty="0">
                <a:latin typeface="Helvetica"/>
                <a:cs typeface="Helvetica"/>
              </a:rPr>
              <a:t>the combination of both often accounts for unexpected sociolinguistic effects” </a:t>
            </a:r>
            <a:r>
              <a:rPr lang="en-US" dirty="0" smtClean="0">
                <a:latin typeface="Helvetica"/>
                <a:cs typeface="Helvetica"/>
              </a:rPr>
              <a:t> (</a:t>
            </a:r>
            <a:r>
              <a:rPr lang="en-US" dirty="0" err="1" smtClean="0">
                <a:latin typeface="Helvetica"/>
                <a:cs typeface="Helvetica"/>
              </a:rPr>
              <a:t>Blommaert</a:t>
            </a:r>
            <a:r>
              <a:rPr lang="en-US" dirty="0" smtClean="0">
                <a:latin typeface="Helvetica"/>
                <a:cs typeface="Helvetica"/>
              </a:rPr>
              <a:t> 2010)</a:t>
            </a:r>
            <a:endParaRPr lang="en-US" dirty="0" smtClean="0">
              <a:latin typeface="Helvetica"/>
              <a:cs typeface="Helvetica"/>
            </a:endParaRPr>
          </a:p>
        </p:txBody>
      </p:sp>
    </p:spTree>
    <p:extLst>
      <p:ext uri="{BB962C8B-B14F-4D97-AF65-F5344CB8AC3E}">
        <p14:creationId xmlns:p14="http://schemas.microsoft.com/office/powerpoint/2010/main" val="35504843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Context and process</a:t>
            </a:r>
            <a:endParaRPr lang="en-US" dirty="0"/>
          </a:p>
        </p:txBody>
      </p:sp>
      <p:sp>
        <p:nvSpPr>
          <p:cNvPr id="3" name="Content Placeholder 2"/>
          <p:cNvSpPr>
            <a:spLocks noGrp="1"/>
          </p:cNvSpPr>
          <p:nvPr>
            <p:ph idx="1"/>
          </p:nvPr>
        </p:nvSpPr>
        <p:spPr>
          <a:xfrm>
            <a:off x="762000" y="685800"/>
            <a:ext cx="7543800" cy="4301836"/>
          </a:xfrm>
        </p:spPr>
        <p:txBody>
          <a:bodyPr>
            <a:noAutofit/>
          </a:bodyPr>
          <a:lstStyle/>
          <a:p>
            <a:pPr marL="0" indent="0">
              <a:buNone/>
            </a:pPr>
            <a:endParaRPr lang="en-US" sz="2800" dirty="0" smtClean="0">
              <a:latin typeface="Helvetica"/>
              <a:cs typeface="Helvetica"/>
            </a:endParaRPr>
          </a:p>
          <a:p>
            <a:r>
              <a:rPr lang="en-US" sz="2800" dirty="0">
                <a:latin typeface="Helvetica"/>
                <a:cs typeface="Helvetica"/>
              </a:rPr>
              <a:t>“The difference that everybody can observe within one and the same immigrant family, where the children soon overtake their parents, reflects </a:t>
            </a:r>
            <a:r>
              <a:rPr lang="en-US" sz="2800" b="1" dirty="0">
                <a:latin typeface="Helvetica"/>
                <a:cs typeface="Helvetica"/>
              </a:rPr>
              <a:t>implicit acquisition processes</a:t>
            </a:r>
            <a:r>
              <a:rPr lang="en-US" sz="2800" dirty="0">
                <a:latin typeface="Helvetica"/>
                <a:cs typeface="Helvetica"/>
              </a:rPr>
              <a:t> only; adolescents and adults do not have any more problems than children with the kind of learning that is typical of most foreign language learning, on the contrary”</a:t>
            </a:r>
            <a:r>
              <a:rPr lang="en-US" sz="2800" dirty="0">
                <a:latin typeface="Helvetica"/>
                <a:cs typeface="Helvetica"/>
              </a:rPr>
              <a:t> </a:t>
            </a:r>
            <a:r>
              <a:rPr lang="en-US" sz="2800" dirty="0" smtClean="0">
                <a:latin typeface="Helvetica"/>
                <a:cs typeface="Helvetica"/>
              </a:rPr>
              <a:t>(</a:t>
            </a:r>
            <a:r>
              <a:rPr lang="en-US" sz="2800" dirty="0" err="1" smtClean="0">
                <a:latin typeface="Helvetica"/>
                <a:cs typeface="Helvetica"/>
              </a:rPr>
              <a:t>DeKeyser</a:t>
            </a:r>
            <a:r>
              <a:rPr lang="en-US" sz="2800" dirty="0" smtClean="0">
                <a:latin typeface="Helvetica"/>
                <a:cs typeface="Helvetica"/>
              </a:rPr>
              <a:t> 2013)</a:t>
            </a:r>
            <a:endParaRPr lang="en-US" sz="2800" dirty="0" smtClean="0">
              <a:latin typeface="Helvetica"/>
              <a:cs typeface="Helvetica"/>
            </a:endParaRPr>
          </a:p>
        </p:txBody>
      </p:sp>
    </p:spTree>
    <p:extLst>
      <p:ext uri="{BB962C8B-B14F-4D97-AF65-F5344CB8AC3E}">
        <p14:creationId xmlns:p14="http://schemas.microsoft.com/office/powerpoint/2010/main" val="190860072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532</TotalTime>
  <Words>1469</Words>
  <Application>Microsoft Macintosh PowerPoint</Application>
  <PresentationFormat>On-screen Show (4:3)</PresentationFormat>
  <Paragraphs>92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NewsPrint</vt:lpstr>
      <vt:lpstr>HLA: ‘Between’ SLA and Studies of Bilingualism</vt:lpstr>
      <vt:lpstr>How do we define a HL?</vt:lpstr>
      <vt:lpstr>HLA vs. SLA</vt:lpstr>
      <vt:lpstr>HLA vs. SLA</vt:lpstr>
      <vt:lpstr>Bilingualism vs. SLA</vt:lpstr>
      <vt:lpstr>Bilingualism vs. SLA</vt:lpstr>
      <vt:lpstr>Bilingualism vs. SLA</vt:lpstr>
      <vt:lpstr>Context and globalism</vt:lpstr>
      <vt:lpstr>Context and process</vt:lpstr>
      <vt:lpstr>Age</vt:lpstr>
      <vt:lpstr>Age</vt:lpstr>
      <vt:lpstr>Age and socio-cognition</vt:lpstr>
      <vt:lpstr>Age and the brain</vt:lpstr>
      <vt:lpstr>Age</vt:lpstr>
      <vt:lpstr>Age</vt:lpstr>
      <vt:lpstr>Proficiency</vt:lpstr>
      <vt:lpstr>Proficiency</vt:lpstr>
      <vt:lpstr>Variability</vt:lpstr>
      <vt:lpstr>Markedness  (Mougeon et al. 2010)</vt:lpstr>
      <vt:lpstr>Proficiency and identity</vt:lpstr>
      <vt:lpstr>Proficiency and ‘passing’</vt:lpstr>
      <vt:lpstr>Proficiency and meaning</vt:lpstr>
      <vt:lpstr>Proficiency and status</vt:lpstr>
      <vt:lpstr>Future research directions</vt:lpstr>
    </vt:vector>
  </TitlesOfParts>
  <Company>University of Miami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Social dimensions  of HLA research</dc:title>
  <dc:creator>Andrew Lynch</dc:creator>
  <cp:lastModifiedBy>Andrew Lynch</cp:lastModifiedBy>
  <cp:revision>126</cp:revision>
  <dcterms:created xsi:type="dcterms:W3CDTF">2015-06-03T18:08:46Z</dcterms:created>
  <dcterms:modified xsi:type="dcterms:W3CDTF">2015-10-09T16:04:52Z</dcterms:modified>
</cp:coreProperties>
</file>