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25" d="100"/>
          <a:sy n="25" d="100"/>
        </p:scale>
        <p:origin x="1122" y="14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AB3B01-9712-457A-9801-C24B64AFEBAF}"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044C-540D-4731-92B1-4F41F7BFBC28}" type="slidenum">
              <a:rPr lang="en-US" smtClean="0"/>
              <a:t>‹#›</a:t>
            </a:fld>
            <a:endParaRPr lang="en-US"/>
          </a:p>
        </p:txBody>
      </p:sp>
    </p:spTree>
    <p:extLst>
      <p:ext uri="{BB962C8B-B14F-4D97-AF65-F5344CB8AC3E}">
        <p14:creationId xmlns:p14="http://schemas.microsoft.com/office/powerpoint/2010/main" val="299336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AB3B01-9712-457A-9801-C24B64AFEBAF}"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044C-540D-4731-92B1-4F41F7BFBC28}" type="slidenum">
              <a:rPr lang="en-US" smtClean="0"/>
              <a:t>‹#›</a:t>
            </a:fld>
            <a:endParaRPr lang="en-US"/>
          </a:p>
        </p:txBody>
      </p:sp>
    </p:spTree>
    <p:extLst>
      <p:ext uri="{BB962C8B-B14F-4D97-AF65-F5344CB8AC3E}">
        <p14:creationId xmlns:p14="http://schemas.microsoft.com/office/powerpoint/2010/main" val="229622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AB3B01-9712-457A-9801-C24B64AFEBAF}"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044C-540D-4731-92B1-4F41F7BFBC28}" type="slidenum">
              <a:rPr lang="en-US" smtClean="0"/>
              <a:t>‹#›</a:t>
            </a:fld>
            <a:endParaRPr lang="en-US"/>
          </a:p>
        </p:txBody>
      </p:sp>
    </p:spTree>
    <p:extLst>
      <p:ext uri="{BB962C8B-B14F-4D97-AF65-F5344CB8AC3E}">
        <p14:creationId xmlns:p14="http://schemas.microsoft.com/office/powerpoint/2010/main" val="42257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AB3B01-9712-457A-9801-C24B64AFEBAF}"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044C-540D-4731-92B1-4F41F7BFBC28}" type="slidenum">
              <a:rPr lang="en-US" smtClean="0"/>
              <a:t>‹#›</a:t>
            </a:fld>
            <a:endParaRPr lang="en-US"/>
          </a:p>
        </p:txBody>
      </p:sp>
    </p:spTree>
    <p:extLst>
      <p:ext uri="{BB962C8B-B14F-4D97-AF65-F5344CB8AC3E}">
        <p14:creationId xmlns:p14="http://schemas.microsoft.com/office/powerpoint/2010/main" val="340265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AB3B01-9712-457A-9801-C24B64AFEBAF}"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6044C-540D-4731-92B1-4F41F7BFBC28}" type="slidenum">
              <a:rPr lang="en-US" smtClean="0"/>
              <a:t>‹#›</a:t>
            </a:fld>
            <a:endParaRPr lang="en-US"/>
          </a:p>
        </p:txBody>
      </p:sp>
    </p:spTree>
    <p:extLst>
      <p:ext uri="{BB962C8B-B14F-4D97-AF65-F5344CB8AC3E}">
        <p14:creationId xmlns:p14="http://schemas.microsoft.com/office/powerpoint/2010/main" val="271836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AB3B01-9712-457A-9801-C24B64AFEBAF}"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6044C-540D-4731-92B1-4F41F7BFBC28}" type="slidenum">
              <a:rPr lang="en-US" smtClean="0"/>
              <a:t>‹#›</a:t>
            </a:fld>
            <a:endParaRPr lang="en-US"/>
          </a:p>
        </p:txBody>
      </p:sp>
    </p:spTree>
    <p:extLst>
      <p:ext uri="{BB962C8B-B14F-4D97-AF65-F5344CB8AC3E}">
        <p14:creationId xmlns:p14="http://schemas.microsoft.com/office/powerpoint/2010/main" val="332383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AB3B01-9712-457A-9801-C24B64AFEBAF}" type="datetimeFigureOut">
              <a:rPr lang="en-US" smtClean="0"/>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6044C-540D-4731-92B1-4F41F7BFBC28}" type="slidenum">
              <a:rPr lang="en-US" smtClean="0"/>
              <a:t>‹#›</a:t>
            </a:fld>
            <a:endParaRPr lang="en-US"/>
          </a:p>
        </p:txBody>
      </p:sp>
    </p:spTree>
    <p:extLst>
      <p:ext uri="{BB962C8B-B14F-4D97-AF65-F5344CB8AC3E}">
        <p14:creationId xmlns:p14="http://schemas.microsoft.com/office/powerpoint/2010/main" val="391905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AB3B01-9712-457A-9801-C24B64AFEBAF}" type="datetimeFigureOut">
              <a:rPr lang="en-US" smtClean="0"/>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6044C-540D-4731-92B1-4F41F7BFBC28}" type="slidenum">
              <a:rPr lang="en-US" smtClean="0"/>
              <a:t>‹#›</a:t>
            </a:fld>
            <a:endParaRPr lang="en-US"/>
          </a:p>
        </p:txBody>
      </p:sp>
    </p:spTree>
    <p:extLst>
      <p:ext uri="{BB962C8B-B14F-4D97-AF65-F5344CB8AC3E}">
        <p14:creationId xmlns:p14="http://schemas.microsoft.com/office/powerpoint/2010/main" val="257925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B3B01-9712-457A-9801-C24B64AFEBAF}" type="datetimeFigureOut">
              <a:rPr lang="en-US" smtClean="0"/>
              <a:t>4/30/2019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6044C-540D-4731-92B1-4F41F7BFBC28}" type="slidenum">
              <a:rPr lang="en-US" smtClean="0"/>
              <a:t>‹#›</a:t>
            </a:fld>
            <a:endParaRPr lang="en-US"/>
          </a:p>
        </p:txBody>
      </p:sp>
    </p:spTree>
    <p:extLst>
      <p:ext uri="{BB962C8B-B14F-4D97-AF65-F5344CB8AC3E}">
        <p14:creationId xmlns:p14="http://schemas.microsoft.com/office/powerpoint/2010/main" val="62144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69AB3B01-9712-457A-9801-C24B64AFEBAF}"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6044C-540D-4731-92B1-4F41F7BFBC28}" type="slidenum">
              <a:rPr lang="en-US" smtClean="0"/>
              <a:t>‹#›</a:t>
            </a:fld>
            <a:endParaRPr lang="en-US"/>
          </a:p>
        </p:txBody>
      </p:sp>
    </p:spTree>
    <p:extLst>
      <p:ext uri="{BB962C8B-B14F-4D97-AF65-F5344CB8AC3E}">
        <p14:creationId xmlns:p14="http://schemas.microsoft.com/office/powerpoint/2010/main" val="1094458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69AB3B01-9712-457A-9801-C24B64AFEBAF}"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6044C-540D-4731-92B1-4F41F7BFBC28}" type="slidenum">
              <a:rPr lang="en-US" smtClean="0"/>
              <a:t>‹#›</a:t>
            </a:fld>
            <a:endParaRPr lang="en-US"/>
          </a:p>
        </p:txBody>
      </p:sp>
    </p:spTree>
    <p:extLst>
      <p:ext uri="{BB962C8B-B14F-4D97-AF65-F5344CB8AC3E}">
        <p14:creationId xmlns:p14="http://schemas.microsoft.com/office/powerpoint/2010/main" val="4127622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9AB3B01-9712-457A-9801-C24B64AFEBAF}" type="datetimeFigureOut">
              <a:rPr lang="en-US" smtClean="0"/>
              <a:t>4/30/2019</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D216044C-540D-4731-92B1-4F41F7BFBC28}" type="slidenum">
              <a:rPr lang="en-US" smtClean="0"/>
              <a:t>‹#›</a:t>
            </a:fld>
            <a:endParaRPr lang="en-US"/>
          </a:p>
        </p:txBody>
      </p:sp>
    </p:spTree>
    <p:extLst>
      <p:ext uri="{BB962C8B-B14F-4D97-AF65-F5344CB8AC3E}">
        <p14:creationId xmlns:p14="http://schemas.microsoft.com/office/powerpoint/2010/main" val="2506032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image" Target="../media/image2.jpg"/><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emf"/><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36195"/>
            <a:ext cx="43891200" cy="437444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Author Names</a:t>
            </a:r>
            <a:endParaRPr lang="en-US" i="1" dirty="0">
              <a:solidFill>
                <a:schemeClr val="tx1"/>
              </a:solidFill>
            </a:endParaRPr>
          </a:p>
        </p:txBody>
      </p:sp>
      <p:sp>
        <p:nvSpPr>
          <p:cNvPr id="8" name="TextBox 7"/>
          <p:cNvSpPr txBox="1"/>
          <p:nvPr/>
        </p:nvSpPr>
        <p:spPr>
          <a:xfrm>
            <a:off x="5486400" y="3063798"/>
            <a:ext cx="33902627" cy="769441"/>
          </a:xfrm>
          <a:prstGeom prst="rect">
            <a:avLst/>
          </a:prstGeom>
          <a:noFill/>
        </p:spPr>
        <p:txBody>
          <a:bodyPr wrap="square" rtlCol="0">
            <a:spAutoFit/>
          </a:bodyPr>
          <a:lstStyle/>
          <a:p>
            <a:pPr algn="ctr"/>
            <a:r>
              <a:rPr lang="en-US" sz="6000" baseline="30000" dirty="0"/>
              <a:t>1</a:t>
            </a:r>
            <a:r>
              <a:rPr lang="en-US" sz="4400" dirty="0"/>
              <a:t>Queensborough Community </a:t>
            </a:r>
            <a:r>
              <a:rPr lang="en-US" sz="4400"/>
              <a:t>College, </a:t>
            </a:r>
            <a:r>
              <a:rPr lang="en-US" sz="4400" baseline="30000"/>
              <a:t>2</a:t>
            </a:r>
            <a:r>
              <a:rPr lang="en-US" sz="4400"/>
              <a:t>Molecular </a:t>
            </a:r>
            <a:r>
              <a:rPr lang="en-US" sz="4400" dirty="0"/>
              <a:t>Genetics &amp; Microbiology, Stony Brook University</a:t>
            </a:r>
          </a:p>
        </p:txBody>
      </p:sp>
      <p:sp>
        <p:nvSpPr>
          <p:cNvPr id="19" name="TextBox 18"/>
          <p:cNvSpPr txBox="1"/>
          <p:nvPr/>
        </p:nvSpPr>
        <p:spPr>
          <a:xfrm>
            <a:off x="443053" y="20603479"/>
            <a:ext cx="12929364" cy="11172289"/>
          </a:xfrm>
          <a:prstGeom prst="rect">
            <a:avLst/>
          </a:prstGeom>
          <a:noFill/>
        </p:spPr>
        <p:txBody>
          <a:bodyPr wrap="square" rtlCol="0">
            <a:spAutoFit/>
          </a:bodyPr>
          <a:lstStyle/>
          <a:p>
            <a:pPr algn="just"/>
            <a:r>
              <a:rPr lang="en-US" sz="3600" dirty="0"/>
              <a:t>In humans, there are more than 100 trillion bacteria in our gut. Besides helping us digest fibers and prevent the colonization of other pathogens, gut microbiota also regulates development of immune cells. Gut microbiota particularly Segmented Filamentous Bacteria (SFB) has been shown to regulate Th17 cells (</a:t>
            </a:r>
            <a:r>
              <a:rPr lang="en-US" sz="3600" dirty="0">
                <a:latin typeface="Symbol" charset="2"/>
                <a:ea typeface="Symbol" charset="2"/>
                <a:cs typeface="Symbol" charset="2"/>
              </a:rPr>
              <a:t>a,b</a:t>
            </a:r>
            <a:r>
              <a:rPr lang="en-US" sz="3600" dirty="0"/>
              <a:t> T cells that secrete cytokine interleukin 17A) development. IL-17A signal is mediated through IL-17RA-RC receptor complex.  IL-17A mainly activate non immune cells including epithelial and hepatocytes. IL-17A signaling in the gut epithelial cells induces antimicrobial peptides to fight off the expanding gut bacteria. Also, a dysregulated Th17 inflammatory immune responses against gut microbiota has been thought to play a critical role in many diseases including NAFLD Lee, 2015). More importantly, there is a big controversy about the role of IL-17A in NAFLD. Some research assert that IL-17 accelerates the progression of nonalcoholic fatty liver diseases in mice (Et al </a:t>
            </a:r>
            <a:r>
              <a:rPr lang="sk-SK" sz="3600" u="sng" dirty="0"/>
              <a:t>Hepatology.</a:t>
            </a:r>
            <a:r>
              <a:rPr lang="sk-SK" sz="3600" dirty="0"/>
              <a:t> 2014). Others claim that IL-17 regulates adipogenesis, and obesity (</a:t>
            </a:r>
            <a:r>
              <a:rPr lang="en-US" sz="3600" dirty="0"/>
              <a:t>Zuniga et al, 2010). Also, it is not clear whether IL-17A signaling in gut or liver modulates NAFLD and obesity. Therefore, to determine whether it occurs in the gut, or in the liver , our group generated gut and liver specific IL-17RA knockout mice.</a:t>
            </a:r>
          </a:p>
        </p:txBody>
      </p:sp>
      <p:sp>
        <p:nvSpPr>
          <p:cNvPr id="24" name="TextBox 23"/>
          <p:cNvSpPr txBox="1"/>
          <p:nvPr/>
        </p:nvSpPr>
        <p:spPr>
          <a:xfrm>
            <a:off x="13735124" y="5635505"/>
            <a:ext cx="16562727" cy="5747727"/>
          </a:xfrm>
          <a:prstGeom prst="rect">
            <a:avLst/>
          </a:prstGeom>
          <a:noFill/>
        </p:spPr>
        <p:txBody>
          <a:bodyPr wrap="square" rtlCol="0">
            <a:spAutoFit/>
          </a:bodyPr>
          <a:lstStyle/>
          <a:p>
            <a:pPr algn="just">
              <a:spcAft>
                <a:spcPts val="300"/>
              </a:spcAft>
            </a:pPr>
            <a:r>
              <a:rPr lang="en-US" sz="3600" b="1" dirty="0"/>
              <a:t>Mice:</a:t>
            </a:r>
            <a:r>
              <a:rPr lang="en-US" sz="3600" dirty="0"/>
              <a:t> Our Lab generated gut and liver specific IL-17RA conditional knockout mice. They were generated by inserting lox-P flanked (flox) sequence for IL-17 receptor, and these were bread with other mice that expressed villin-cre recombinase (fig : 1). </a:t>
            </a:r>
          </a:p>
          <a:p>
            <a:pPr algn="just">
              <a:spcAft>
                <a:spcPts val="300"/>
              </a:spcAft>
            </a:pPr>
            <a:r>
              <a:rPr lang="en-US" sz="3600" b="1" dirty="0"/>
              <a:t>High Fat Diet (HFD) experiment</a:t>
            </a:r>
            <a:r>
              <a:rPr lang="en-US" sz="3600" dirty="0"/>
              <a:t>: Wild type and KO co-housed male mice were put on high fat diet. 60 kcal % fat was used to feed the HFD experimental group whereas 10 kcal% chow diets were used for the control group (fig: 2ab).</a:t>
            </a:r>
          </a:p>
          <a:p>
            <a:pPr algn="just">
              <a:spcAft>
                <a:spcPts val="300"/>
              </a:spcAft>
            </a:pPr>
            <a:r>
              <a:rPr lang="en-US" sz="3600" b="1" dirty="0"/>
              <a:t>Blood glucose</a:t>
            </a:r>
            <a:r>
              <a:rPr lang="en-US" sz="3600" dirty="0"/>
              <a:t>: Mice were fasted for 5 hours and then blood was collected. Blood glucose was measured using a glucometer (fig: 2c). </a:t>
            </a:r>
          </a:p>
          <a:p>
            <a:pPr algn="just">
              <a:spcAft>
                <a:spcPts val="300"/>
              </a:spcAft>
            </a:pPr>
            <a:r>
              <a:rPr lang="en-US" sz="3600" b="1" dirty="0"/>
              <a:t>RT-PCR</a:t>
            </a:r>
            <a:r>
              <a:rPr lang="en-US" sz="3600" dirty="0"/>
              <a:t>: bacterial profiling was done by performing RT-PCR on stool DNA from mice on HFD (fig: 3).</a:t>
            </a:r>
          </a:p>
        </p:txBody>
      </p:sp>
      <p:pic>
        <p:nvPicPr>
          <p:cNvPr id="1026" name="Picture 2" descr="C:\Users\Dan\Pictures\Logos\SBU Logos\SBU vert1_2c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9027" y="887956"/>
            <a:ext cx="3715917" cy="30698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944612" y="23240498"/>
            <a:ext cx="12622832" cy="4247317"/>
          </a:xfrm>
          <a:prstGeom prst="rect">
            <a:avLst/>
          </a:prstGeom>
          <a:noFill/>
        </p:spPr>
        <p:txBody>
          <a:bodyPr wrap="square" rtlCol="0">
            <a:spAutoFit/>
          </a:bodyPr>
          <a:lstStyle/>
          <a:p>
            <a:pPr marL="457200" indent="-457200">
              <a:buFont typeface="Arial" panose="020B0604020202020204" pitchFamily="34" charset="0"/>
              <a:buChar char="•"/>
            </a:pPr>
            <a:r>
              <a:rPr lang="en-US" sz="3000" dirty="0"/>
              <a:t>Chen, Kong., Kolls, Jay K. "Interleukin-17A (IL17A)." </a:t>
            </a:r>
            <a:r>
              <a:rPr lang="en-US" sz="3000" i="1" dirty="0"/>
              <a:t>ELSEVIER</a:t>
            </a:r>
            <a:r>
              <a:rPr lang="en-US" sz="3000" dirty="0"/>
              <a:t> (2017): 8-14.</a:t>
            </a:r>
          </a:p>
          <a:p>
            <a:pPr marL="457200" indent="-457200">
              <a:buFont typeface="Arial" panose="020B0604020202020204" pitchFamily="34" charset="0"/>
              <a:buChar char="•"/>
            </a:pPr>
            <a:r>
              <a:rPr lang="en-US" sz="3000" dirty="0"/>
              <a:t>Doulberis, Michael., Kotronis, Georgios,. Gialamprinou, Dimitra., Kountouras, Jannis., Katsinelos, Panagiotis. "Non-alcoholic fatty liver disease: An update with special focus on the role of gut microbiota." </a:t>
            </a:r>
            <a:r>
              <a:rPr lang="en-US" sz="3000" i="1" dirty="0"/>
              <a:t>ELSEVIER</a:t>
            </a:r>
            <a:r>
              <a:rPr lang="en-US" sz="3000" dirty="0"/>
              <a:t> (2017): 182-172.</a:t>
            </a:r>
          </a:p>
          <a:p>
            <a:pPr marL="457200" indent="-457200">
              <a:buFont typeface="Arial" panose="020B0604020202020204" pitchFamily="34" charset="0"/>
              <a:buChar char="•"/>
            </a:pPr>
            <a:r>
              <a:rPr lang="en-US" sz="3000" dirty="0"/>
              <a:t>Et Al, Harley. "IL-17 signaling accelerates the progression of nonalcoholic fatty liver disease in mice." </a:t>
            </a:r>
            <a:r>
              <a:rPr lang="en-US" sz="3000" i="1" dirty="0"/>
              <a:t>HEPATOLOGY AASLD</a:t>
            </a:r>
            <a:r>
              <a:rPr lang="en-US" sz="3000" dirty="0"/>
              <a:t> (2014): 59.</a:t>
            </a:r>
          </a:p>
          <a:p>
            <a:pPr marL="457200" indent="-457200">
              <a:buFont typeface="Arial" panose="020B0604020202020204" pitchFamily="34" charset="0"/>
              <a:buChar char="•"/>
            </a:pPr>
            <a:r>
              <a:rPr lang="en-US" sz="3000" dirty="0"/>
              <a:t>Lee, Jacob S., Tato, Cristina M., Joyce-Shaikh, Barbara., McClanahan,Terrill K., Li, Xiaoxia., Cua, Daniel J. "Interleukin-23-Independent IL-17 Production Regulates Intestinal Epithelial Permeability." </a:t>
            </a:r>
            <a:r>
              <a:rPr lang="en-US" sz="3000" i="1" dirty="0"/>
              <a:t>Immunity</a:t>
            </a:r>
            <a:r>
              <a:rPr lang="en-US" sz="3000" dirty="0"/>
              <a:t> (2015): 727-738.</a:t>
            </a:r>
          </a:p>
        </p:txBody>
      </p:sp>
      <p:cxnSp>
        <p:nvCxnSpPr>
          <p:cNvPr id="30" name="Straight Arrow Connector 29"/>
          <p:cNvCxnSpPr/>
          <p:nvPr/>
        </p:nvCxnSpPr>
        <p:spPr>
          <a:xfrm>
            <a:off x="15798662" y="23796486"/>
            <a:ext cx="701595" cy="465486"/>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480957" y="22795468"/>
            <a:ext cx="1983620" cy="1077218"/>
          </a:xfrm>
          <a:prstGeom prst="rect">
            <a:avLst/>
          </a:prstGeom>
          <a:noFill/>
        </p:spPr>
        <p:txBody>
          <a:bodyPr wrap="none" rtlCol="0">
            <a:spAutoFit/>
          </a:bodyPr>
          <a:lstStyle/>
          <a:p>
            <a:pPr algn="ctr"/>
            <a:r>
              <a:rPr lang="en-US" sz="3200" b="1" dirty="0">
                <a:solidFill>
                  <a:schemeClr val="bg1"/>
                </a:solidFill>
              </a:rPr>
              <a:t>something</a:t>
            </a:r>
          </a:p>
          <a:p>
            <a:pPr algn="ctr"/>
            <a:r>
              <a:rPr lang="en-US" sz="3200" b="1" dirty="0">
                <a:solidFill>
                  <a:schemeClr val="bg1"/>
                </a:solidFill>
              </a:rPr>
              <a:t>important</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2352" y="13793920"/>
            <a:ext cx="6194182" cy="4612432"/>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8780" y="13881810"/>
            <a:ext cx="9130760" cy="4243030"/>
          </a:xfrm>
          <a:prstGeom prst="rect">
            <a:avLst/>
          </a:prstGeom>
        </p:spPr>
      </p:pic>
      <p:sp>
        <p:nvSpPr>
          <p:cNvPr id="4" name="TextBox 3"/>
          <p:cNvSpPr txBox="1"/>
          <p:nvPr/>
        </p:nvSpPr>
        <p:spPr>
          <a:xfrm>
            <a:off x="4038600" y="277069"/>
            <a:ext cx="35350427" cy="1446550"/>
          </a:xfrm>
          <a:prstGeom prst="rect">
            <a:avLst/>
          </a:prstGeom>
          <a:noFill/>
        </p:spPr>
        <p:txBody>
          <a:bodyPr wrap="square" rtlCol="0">
            <a:spAutoFit/>
          </a:bodyPr>
          <a:lstStyle/>
          <a:p>
            <a:pPr algn="ctr"/>
            <a:r>
              <a:rPr lang="en-US" sz="8800" b="1" dirty="0">
                <a:ln w="0"/>
                <a:solidFill>
                  <a:schemeClr val="accent1"/>
                </a:solidFill>
                <a:effectLst>
                  <a:outerShdw blurRad="38100" dist="25400" dir="5400000" algn="ctr" rotWithShape="0">
                    <a:srgbClr val="6E747A">
                      <a:alpha val="43000"/>
                    </a:srgbClr>
                  </a:outerShdw>
                </a:effectLst>
              </a:rPr>
              <a:t>Interleukin-17</a:t>
            </a:r>
            <a:r>
              <a:rPr lang="en-US" sz="8000" b="1" dirty="0">
                <a:ln w="0"/>
                <a:solidFill>
                  <a:schemeClr val="accent1"/>
                </a:solidFill>
                <a:effectLst>
                  <a:outerShdw blurRad="38100" dist="25400" dir="5400000" algn="ctr" rotWithShape="0">
                    <a:srgbClr val="6E747A">
                      <a:alpha val="43000"/>
                    </a:srgbClr>
                  </a:outerShdw>
                </a:effectLst>
              </a:rPr>
              <a:t> and Gut Microbiota Axis In The Regulation of Metabolic Activities</a:t>
            </a:r>
          </a:p>
        </p:txBody>
      </p:sp>
      <p:sp>
        <p:nvSpPr>
          <p:cNvPr id="42" name="TextBox 41"/>
          <p:cNvSpPr txBox="1"/>
          <p:nvPr/>
        </p:nvSpPr>
        <p:spPr>
          <a:xfrm>
            <a:off x="13726898" y="13031481"/>
            <a:ext cx="796091" cy="830997"/>
          </a:xfrm>
          <a:prstGeom prst="rect">
            <a:avLst/>
          </a:prstGeom>
          <a:noFill/>
        </p:spPr>
        <p:txBody>
          <a:bodyPr wrap="square" rtlCol="0">
            <a:spAutoFit/>
          </a:bodyPr>
          <a:lstStyle/>
          <a:p>
            <a:r>
              <a:rPr lang="en-US" sz="4800" b="1" dirty="0"/>
              <a:t>a</a:t>
            </a:r>
          </a:p>
        </p:txBody>
      </p:sp>
      <p:sp>
        <p:nvSpPr>
          <p:cNvPr id="43" name="TextBox 42"/>
          <p:cNvSpPr txBox="1"/>
          <p:nvPr/>
        </p:nvSpPr>
        <p:spPr>
          <a:xfrm>
            <a:off x="20432878" y="13058196"/>
            <a:ext cx="796091" cy="830997"/>
          </a:xfrm>
          <a:prstGeom prst="rect">
            <a:avLst/>
          </a:prstGeom>
          <a:noFill/>
        </p:spPr>
        <p:txBody>
          <a:bodyPr wrap="square" rtlCol="0">
            <a:spAutoFit/>
          </a:bodyPr>
          <a:lstStyle/>
          <a:p>
            <a:r>
              <a:rPr lang="en-US" sz="4800" b="1" dirty="0"/>
              <a:t>b</a:t>
            </a:r>
          </a:p>
        </p:txBody>
      </p:sp>
      <p:sp>
        <p:nvSpPr>
          <p:cNvPr id="32" name="AutoShape 972"/>
          <p:cNvSpPr>
            <a:spLocks noChangeArrowheads="1"/>
          </p:cNvSpPr>
          <p:nvPr/>
        </p:nvSpPr>
        <p:spPr bwMode="auto">
          <a:xfrm>
            <a:off x="13680530" y="12636850"/>
            <a:ext cx="16644937" cy="547688"/>
          </a:xfrm>
          <a:prstGeom prst="roundRect">
            <a:avLst>
              <a:gd name="adj" fmla="val 16667"/>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2700000" scaled="1"/>
          </a:gradFill>
          <a:ln w="9525">
            <a:solidFill>
              <a:schemeClr val="accent2"/>
            </a:solidFill>
            <a:round/>
            <a:headEnd/>
            <a:tailEnd/>
          </a:ln>
        </p:spPr>
        <p:txBody>
          <a:bodyPr lIns="77820" tIns="38911" rIns="77820" bIns="38911" anchor="ctr">
            <a:spAutoFit/>
          </a:bodyPr>
          <a:lstStyle>
            <a:lvl1pPr defTabSz="777875">
              <a:defRPr sz="2000">
                <a:solidFill>
                  <a:schemeClr val="tx1"/>
                </a:solidFill>
                <a:latin typeface="Times New Roman" charset="0"/>
                <a:ea typeface="MS PGothic" charset="-128"/>
              </a:defRPr>
            </a:lvl1pPr>
            <a:lvl2pPr marL="742950" indent="-285750" defTabSz="777875">
              <a:defRPr sz="2000">
                <a:solidFill>
                  <a:schemeClr val="tx1"/>
                </a:solidFill>
                <a:latin typeface="Times New Roman" charset="0"/>
                <a:ea typeface="MS PGothic" charset="-128"/>
              </a:defRPr>
            </a:lvl2pPr>
            <a:lvl3pPr marL="1143000" indent="-228600" defTabSz="777875">
              <a:defRPr sz="2000">
                <a:solidFill>
                  <a:schemeClr val="tx1"/>
                </a:solidFill>
                <a:latin typeface="Times New Roman" charset="0"/>
                <a:ea typeface="MS PGothic" charset="-128"/>
              </a:defRPr>
            </a:lvl3pPr>
            <a:lvl4pPr marL="1600200" indent="-228600" defTabSz="777875">
              <a:defRPr sz="2000">
                <a:solidFill>
                  <a:schemeClr val="tx1"/>
                </a:solidFill>
                <a:latin typeface="Times New Roman" charset="0"/>
                <a:ea typeface="MS PGothic" charset="-128"/>
              </a:defRPr>
            </a:lvl4pPr>
            <a:lvl5pPr marL="2057400" indent="-228600" defTabSz="777875">
              <a:defRPr sz="2000">
                <a:solidFill>
                  <a:schemeClr val="tx1"/>
                </a:solidFill>
                <a:latin typeface="Times New Roman" charset="0"/>
                <a:ea typeface="MS PGothic" charset="-128"/>
              </a:defRPr>
            </a:lvl5pPr>
            <a:lvl6pPr marL="2514600" indent="-228600" defTabSz="777875" eaLnBrk="0" fontAlgn="base" hangingPunct="0">
              <a:spcBef>
                <a:spcPct val="0"/>
              </a:spcBef>
              <a:spcAft>
                <a:spcPct val="0"/>
              </a:spcAft>
              <a:defRPr sz="2000">
                <a:solidFill>
                  <a:schemeClr val="tx1"/>
                </a:solidFill>
                <a:latin typeface="Times New Roman" charset="0"/>
                <a:ea typeface="MS PGothic" charset="-128"/>
              </a:defRPr>
            </a:lvl6pPr>
            <a:lvl7pPr marL="2971800" indent="-228600" defTabSz="777875" eaLnBrk="0" fontAlgn="base" hangingPunct="0">
              <a:spcBef>
                <a:spcPct val="0"/>
              </a:spcBef>
              <a:spcAft>
                <a:spcPct val="0"/>
              </a:spcAft>
              <a:defRPr sz="2000">
                <a:solidFill>
                  <a:schemeClr val="tx1"/>
                </a:solidFill>
                <a:latin typeface="Times New Roman" charset="0"/>
                <a:ea typeface="MS PGothic" charset="-128"/>
              </a:defRPr>
            </a:lvl7pPr>
            <a:lvl8pPr marL="3429000" indent="-228600" defTabSz="777875" eaLnBrk="0" fontAlgn="base" hangingPunct="0">
              <a:spcBef>
                <a:spcPct val="0"/>
              </a:spcBef>
              <a:spcAft>
                <a:spcPct val="0"/>
              </a:spcAft>
              <a:defRPr sz="2000">
                <a:solidFill>
                  <a:schemeClr val="tx1"/>
                </a:solidFill>
                <a:latin typeface="Times New Roman" charset="0"/>
                <a:ea typeface="MS PGothic" charset="-128"/>
              </a:defRPr>
            </a:lvl8pPr>
            <a:lvl9pPr marL="3886200" indent="-228600" defTabSz="777875" eaLnBrk="0" fontAlgn="base" hangingPunct="0">
              <a:spcBef>
                <a:spcPct val="0"/>
              </a:spcBef>
              <a:spcAft>
                <a:spcPct val="0"/>
              </a:spcAft>
              <a:defRPr sz="2000">
                <a:solidFill>
                  <a:schemeClr val="tx1"/>
                </a:solidFill>
                <a:latin typeface="Times New Roman" charset="0"/>
                <a:ea typeface="MS PGothic" charset="-128"/>
              </a:defRPr>
            </a:lvl9pPr>
          </a:lstStyle>
          <a:p>
            <a:pPr algn="ctr"/>
            <a:r>
              <a:rPr lang="en-GB" altLang="en-US" sz="2700" b="1" dirty="0">
                <a:solidFill>
                  <a:schemeClr val="bg1"/>
                </a:solidFill>
                <a:latin typeface="Arial" charset="0"/>
                <a:ea typeface="Kozuka Gothic Pro B" charset="0"/>
              </a:rPr>
              <a:t>Figure 1: Generation of gut and liver-specific IL17RA knockout mice</a:t>
            </a:r>
            <a:endParaRPr lang="en-GB" altLang="en-US" sz="3800" dirty="0">
              <a:solidFill>
                <a:schemeClr val="bg1"/>
              </a:solidFill>
              <a:latin typeface="Arial" charset="0"/>
              <a:ea typeface="Kozuka Gothic Pro B" charset="0"/>
            </a:endParaRPr>
          </a:p>
        </p:txBody>
      </p:sp>
      <p:sp>
        <p:nvSpPr>
          <p:cNvPr id="35" name="AutoShape 972"/>
          <p:cNvSpPr>
            <a:spLocks noChangeArrowheads="1"/>
          </p:cNvSpPr>
          <p:nvPr/>
        </p:nvSpPr>
        <p:spPr bwMode="auto">
          <a:xfrm>
            <a:off x="13680529" y="11902003"/>
            <a:ext cx="16644937" cy="547688"/>
          </a:xfrm>
          <a:prstGeom prst="roundRect">
            <a:avLst>
              <a:gd name="adj" fmla="val 16667"/>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2700000" scaled="1"/>
          </a:gradFill>
          <a:ln w="9525">
            <a:solidFill>
              <a:schemeClr val="accent2"/>
            </a:solidFill>
            <a:round/>
            <a:headEnd/>
            <a:tailEnd/>
          </a:ln>
        </p:spPr>
        <p:txBody>
          <a:bodyPr lIns="77820" tIns="38911" rIns="77820" bIns="38911" anchor="ctr">
            <a:spAutoFit/>
          </a:bodyPr>
          <a:lstStyle>
            <a:lvl1pPr defTabSz="777875">
              <a:defRPr sz="2000">
                <a:solidFill>
                  <a:schemeClr val="tx1"/>
                </a:solidFill>
                <a:latin typeface="Times New Roman" charset="0"/>
                <a:ea typeface="MS PGothic" charset="-128"/>
              </a:defRPr>
            </a:lvl1pPr>
            <a:lvl2pPr marL="742950" indent="-285750" defTabSz="777875">
              <a:defRPr sz="2000">
                <a:solidFill>
                  <a:schemeClr val="tx1"/>
                </a:solidFill>
                <a:latin typeface="Times New Roman" charset="0"/>
                <a:ea typeface="MS PGothic" charset="-128"/>
              </a:defRPr>
            </a:lvl2pPr>
            <a:lvl3pPr marL="1143000" indent="-228600" defTabSz="777875">
              <a:defRPr sz="2000">
                <a:solidFill>
                  <a:schemeClr val="tx1"/>
                </a:solidFill>
                <a:latin typeface="Times New Roman" charset="0"/>
                <a:ea typeface="MS PGothic" charset="-128"/>
              </a:defRPr>
            </a:lvl3pPr>
            <a:lvl4pPr marL="1600200" indent="-228600" defTabSz="777875">
              <a:defRPr sz="2000">
                <a:solidFill>
                  <a:schemeClr val="tx1"/>
                </a:solidFill>
                <a:latin typeface="Times New Roman" charset="0"/>
                <a:ea typeface="MS PGothic" charset="-128"/>
              </a:defRPr>
            </a:lvl4pPr>
            <a:lvl5pPr marL="2057400" indent="-228600" defTabSz="777875">
              <a:defRPr sz="2000">
                <a:solidFill>
                  <a:schemeClr val="tx1"/>
                </a:solidFill>
                <a:latin typeface="Times New Roman" charset="0"/>
                <a:ea typeface="MS PGothic" charset="-128"/>
              </a:defRPr>
            </a:lvl5pPr>
            <a:lvl6pPr marL="2514600" indent="-228600" defTabSz="777875" eaLnBrk="0" fontAlgn="base" hangingPunct="0">
              <a:spcBef>
                <a:spcPct val="0"/>
              </a:spcBef>
              <a:spcAft>
                <a:spcPct val="0"/>
              </a:spcAft>
              <a:defRPr sz="2000">
                <a:solidFill>
                  <a:schemeClr val="tx1"/>
                </a:solidFill>
                <a:latin typeface="Times New Roman" charset="0"/>
                <a:ea typeface="MS PGothic" charset="-128"/>
              </a:defRPr>
            </a:lvl6pPr>
            <a:lvl7pPr marL="2971800" indent="-228600" defTabSz="777875" eaLnBrk="0" fontAlgn="base" hangingPunct="0">
              <a:spcBef>
                <a:spcPct val="0"/>
              </a:spcBef>
              <a:spcAft>
                <a:spcPct val="0"/>
              </a:spcAft>
              <a:defRPr sz="2000">
                <a:solidFill>
                  <a:schemeClr val="tx1"/>
                </a:solidFill>
                <a:latin typeface="Times New Roman" charset="0"/>
                <a:ea typeface="MS PGothic" charset="-128"/>
              </a:defRPr>
            </a:lvl7pPr>
            <a:lvl8pPr marL="3429000" indent="-228600" defTabSz="777875" eaLnBrk="0" fontAlgn="base" hangingPunct="0">
              <a:spcBef>
                <a:spcPct val="0"/>
              </a:spcBef>
              <a:spcAft>
                <a:spcPct val="0"/>
              </a:spcAft>
              <a:defRPr sz="2000">
                <a:solidFill>
                  <a:schemeClr val="tx1"/>
                </a:solidFill>
                <a:latin typeface="Times New Roman" charset="0"/>
                <a:ea typeface="MS PGothic" charset="-128"/>
              </a:defRPr>
            </a:lvl8pPr>
            <a:lvl9pPr marL="3886200" indent="-228600" defTabSz="777875" eaLnBrk="0" fontAlgn="base" hangingPunct="0">
              <a:spcBef>
                <a:spcPct val="0"/>
              </a:spcBef>
              <a:spcAft>
                <a:spcPct val="0"/>
              </a:spcAft>
              <a:defRPr sz="2000">
                <a:solidFill>
                  <a:schemeClr val="tx1"/>
                </a:solidFill>
                <a:latin typeface="Times New Roman" charset="0"/>
                <a:ea typeface="MS PGothic" charset="-128"/>
              </a:defRPr>
            </a:lvl9pPr>
          </a:lstStyle>
          <a:p>
            <a:pPr algn="ctr"/>
            <a:r>
              <a:rPr lang="en-GB" altLang="en-US" sz="2700" b="1">
                <a:solidFill>
                  <a:schemeClr val="bg1"/>
                </a:solidFill>
                <a:latin typeface="Arial" charset="0"/>
                <a:ea typeface="Kozuka Gothic Pro B" charset="0"/>
              </a:rPr>
              <a:t>Results</a:t>
            </a:r>
            <a:endParaRPr lang="en-GB" altLang="en-US" sz="3800" dirty="0">
              <a:solidFill>
                <a:schemeClr val="bg1"/>
              </a:solidFill>
              <a:latin typeface="Arial" charset="0"/>
              <a:ea typeface="Kozuka Gothic Pro B" charset="0"/>
            </a:endParaRPr>
          </a:p>
        </p:txBody>
      </p:sp>
      <p:sp>
        <p:nvSpPr>
          <p:cNvPr id="39" name="AutoShape 972"/>
          <p:cNvSpPr>
            <a:spLocks noChangeArrowheads="1"/>
          </p:cNvSpPr>
          <p:nvPr/>
        </p:nvSpPr>
        <p:spPr bwMode="auto">
          <a:xfrm>
            <a:off x="13623131" y="19907238"/>
            <a:ext cx="16644937" cy="547688"/>
          </a:xfrm>
          <a:prstGeom prst="roundRect">
            <a:avLst>
              <a:gd name="adj" fmla="val 16667"/>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2700000" scaled="1"/>
          </a:gradFill>
          <a:ln w="9525">
            <a:solidFill>
              <a:schemeClr val="accent2"/>
            </a:solidFill>
            <a:round/>
            <a:headEnd/>
            <a:tailEnd/>
          </a:ln>
        </p:spPr>
        <p:txBody>
          <a:bodyPr lIns="77820" tIns="38911" rIns="77820" bIns="38911" anchor="t">
            <a:spAutoFit/>
          </a:bodyPr>
          <a:lstStyle>
            <a:lvl1pPr defTabSz="777875">
              <a:defRPr sz="2000">
                <a:solidFill>
                  <a:schemeClr val="tx1"/>
                </a:solidFill>
                <a:latin typeface="Times New Roman" charset="0"/>
                <a:ea typeface="MS PGothic" charset="-128"/>
              </a:defRPr>
            </a:lvl1pPr>
            <a:lvl2pPr marL="742950" indent="-285750" defTabSz="777875">
              <a:defRPr sz="2000">
                <a:solidFill>
                  <a:schemeClr val="tx1"/>
                </a:solidFill>
                <a:latin typeface="Times New Roman" charset="0"/>
                <a:ea typeface="MS PGothic" charset="-128"/>
              </a:defRPr>
            </a:lvl2pPr>
            <a:lvl3pPr marL="1143000" indent="-228600" defTabSz="777875">
              <a:defRPr sz="2000">
                <a:solidFill>
                  <a:schemeClr val="tx1"/>
                </a:solidFill>
                <a:latin typeface="Times New Roman" charset="0"/>
                <a:ea typeface="MS PGothic" charset="-128"/>
              </a:defRPr>
            </a:lvl3pPr>
            <a:lvl4pPr marL="1600200" indent="-228600" defTabSz="777875">
              <a:defRPr sz="2000">
                <a:solidFill>
                  <a:schemeClr val="tx1"/>
                </a:solidFill>
                <a:latin typeface="Times New Roman" charset="0"/>
                <a:ea typeface="MS PGothic" charset="-128"/>
              </a:defRPr>
            </a:lvl4pPr>
            <a:lvl5pPr marL="2057400" indent="-228600" defTabSz="777875">
              <a:defRPr sz="2000">
                <a:solidFill>
                  <a:schemeClr val="tx1"/>
                </a:solidFill>
                <a:latin typeface="Times New Roman" charset="0"/>
                <a:ea typeface="MS PGothic" charset="-128"/>
              </a:defRPr>
            </a:lvl5pPr>
            <a:lvl6pPr marL="2514600" indent="-228600" defTabSz="777875" eaLnBrk="0" fontAlgn="base" hangingPunct="0">
              <a:spcBef>
                <a:spcPct val="0"/>
              </a:spcBef>
              <a:spcAft>
                <a:spcPct val="0"/>
              </a:spcAft>
              <a:defRPr sz="2000">
                <a:solidFill>
                  <a:schemeClr val="tx1"/>
                </a:solidFill>
                <a:latin typeface="Times New Roman" charset="0"/>
                <a:ea typeface="MS PGothic" charset="-128"/>
              </a:defRPr>
            </a:lvl6pPr>
            <a:lvl7pPr marL="2971800" indent="-228600" defTabSz="777875" eaLnBrk="0" fontAlgn="base" hangingPunct="0">
              <a:spcBef>
                <a:spcPct val="0"/>
              </a:spcBef>
              <a:spcAft>
                <a:spcPct val="0"/>
              </a:spcAft>
              <a:defRPr sz="2000">
                <a:solidFill>
                  <a:schemeClr val="tx1"/>
                </a:solidFill>
                <a:latin typeface="Times New Roman" charset="0"/>
                <a:ea typeface="MS PGothic" charset="-128"/>
              </a:defRPr>
            </a:lvl7pPr>
            <a:lvl8pPr marL="3429000" indent="-228600" defTabSz="777875" eaLnBrk="0" fontAlgn="base" hangingPunct="0">
              <a:spcBef>
                <a:spcPct val="0"/>
              </a:spcBef>
              <a:spcAft>
                <a:spcPct val="0"/>
              </a:spcAft>
              <a:defRPr sz="2000">
                <a:solidFill>
                  <a:schemeClr val="tx1"/>
                </a:solidFill>
                <a:latin typeface="Times New Roman" charset="0"/>
                <a:ea typeface="MS PGothic" charset="-128"/>
              </a:defRPr>
            </a:lvl8pPr>
            <a:lvl9pPr marL="3886200" indent="-228600" defTabSz="777875" eaLnBrk="0" fontAlgn="base" hangingPunct="0">
              <a:spcBef>
                <a:spcPct val="0"/>
              </a:spcBef>
              <a:spcAft>
                <a:spcPct val="0"/>
              </a:spcAft>
              <a:defRPr sz="2000">
                <a:solidFill>
                  <a:schemeClr val="tx1"/>
                </a:solidFill>
                <a:latin typeface="Times New Roman" charset="0"/>
                <a:ea typeface="MS PGothic" charset="-128"/>
              </a:defRPr>
            </a:lvl9pPr>
          </a:lstStyle>
          <a:p>
            <a:pPr algn="ctr"/>
            <a:r>
              <a:rPr lang="en-GB" altLang="en-US" sz="2700" b="1" dirty="0">
                <a:solidFill>
                  <a:schemeClr val="bg1"/>
                </a:solidFill>
                <a:latin typeface="Arial" charset="0"/>
                <a:ea typeface="Kozuka Gothic Pro B" charset="0"/>
              </a:rPr>
              <a:t>Figure 2: Intestinal IL-17RA deficiency protects HFD-induced obesity</a:t>
            </a:r>
            <a:endParaRPr lang="en-GB" altLang="en-US" sz="3800" dirty="0">
              <a:solidFill>
                <a:schemeClr val="bg1"/>
              </a:solidFill>
              <a:latin typeface="Arial" charset="0"/>
              <a:ea typeface="Kozuka Gothic Pro B" charset="0"/>
            </a:endParaRPr>
          </a:p>
        </p:txBody>
      </p:sp>
      <p:sp>
        <p:nvSpPr>
          <p:cNvPr id="41" name="AutoShape 972"/>
          <p:cNvSpPr>
            <a:spLocks noChangeArrowheads="1"/>
          </p:cNvSpPr>
          <p:nvPr/>
        </p:nvSpPr>
        <p:spPr bwMode="auto">
          <a:xfrm>
            <a:off x="14325600" y="4773342"/>
            <a:ext cx="15240000" cy="547688"/>
          </a:xfrm>
          <a:prstGeom prst="roundRect">
            <a:avLst>
              <a:gd name="adj" fmla="val 16667"/>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2700000" scaled="1"/>
          </a:gradFill>
          <a:ln w="9525">
            <a:solidFill>
              <a:schemeClr val="accent2"/>
            </a:solidFill>
            <a:round/>
            <a:headEnd/>
            <a:tailEnd/>
          </a:ln>
        </p:spPr>
        <p:txBody>
          <a:bodyPr wrap="square" lIns="77820" tIns="38911" rIns="77820" bIns="38911" anchor="t">
            <a:spAutoFit/>
          </a:bodyPr>
          <a:lstStyle>
            <a:lvl1pPr defTabSz="777875">
              <a:defRPr sz="2000">
                <a:solidFill>
                  <a:schemeClr val="tx1"/>
                </a:solidFill>
                <a:latin typeface="Times New Roman" charset="0"/>
                <a:ea typeface="MS PGothic" charset="-128"/>
              </a:defRPr>
            </a:lvl1pPr>
            <a:lvl2pPr marL="742950" indent="-285750" defTabSz="777875">
              <a:defRPr sz="2000">
                <a:solidFill>
                  <a:schemeClr val="tx1"/>
                </a:solidFill>
                <a:latin typeface="Times New Roman" charset="0"/>
                <a:ea typeface="MS PGothic" charset="-128"/>
              </a:defRPr>
            </a:lvl2pPr>
            <a:lvl3pPr marL="1143000" indent="-228600" defTabSz="777875">
              <a:defRPr sz="2000">
                <a:solidFill>
                  <a:schemeClr val="tx1"/>
                </a:solidFill>
                <a:latin typeface="Times New Roman" charset="0"/>
                <a:ea typeface="MS PGothic" charset="-128"/>
              </a:defRPr>
            </a:lvl3pPr>
            <a:lvl4pPr marL="1600200" indent="-228600" defTabSz="777875">
              <a:defRPr sz="2000">
                <a:solidFill>
                  <a:schemeClr val="tx1"/>
                </a:solidFill>
                <a:latin typeface="Times New Roman" charset="0"/>
                <a:ea typeface="MS PGothic" charset="-128"/>
              </a:defRPr>
            </a:lvl4pPr>
            <a:lvl5pPr marL="2057400" indent="-228600" defTabSz="777875">
              <a:defRPr sz="2000">
                <a:solidFill>
                  <a:schemeClr val="tx1"/>
                </a:solidFill>
                <a:latin typeface="Times New Roman" charset="0"/>
                <a:ea typeface="MS PGothic" charset="-128"/>
              </a:defRPr>
            </a:lvl5pPr>
            <a:lvl6pPr marL="2514600" indent="-228600" defTabSz="777875" eaLnBrk="0" fontAlgn="base" hangingPunct="0">
              <a:spcBef>
                <a:spcPct val="0"/>
              </a:spcBef>
              <a:spcAft>
                <a:spcPct val="0"/>
              </a:spcAft>
              <a:defRPr sz="2000">
                <a:solidFill>
                  <a:schemeClr val="tx1"/>
                </a:solidFill>
                <a:latin typeface="Times New Roman" charset="0"/>
                <a:ea typeface="MS PGothic" charset="-128"/>
              </a:defRPr>
            </a:lvl6pPr>
            <a:lvl7pPr marL="2971800" indent="-228600" defTabSz="777875" eaLnBrk="0" fontAlgn="base" hangingPunct="0">
              <a:spcBef>
                <a:spcPct val="0"/>
              </a:spcBef>
              <a:spcAft>
                <a:spcPct val="0"/>
              </a:spcAft>
              <a:defRPr sz="2000">
                <a:solidFill>
                  <a:schemeClr val="tx1"/>
                </a:solidFill>
                <a:latin typeface="Times New Roman" charset="0"/>
                <a:ea typeface="MS PGothic" charset="-128"/>
              </a:defRPr>
            </a:lvl7pPr>
            <a:lvl8pPr marL="3429000" indent="-228600" defTabSz="777875" eaLnBrk="0" fontAlgn="base" hangingPunct="0">
              <a:spcBef>
                <a:spcPct val="0"/>
              </a:spcBef>
              <a:spcAft>
                <a:spcPct val="0"/>
              </a:spcAft>
              <a:defRPr sz="2000">
                <a:solidFill>
                  <a:schemeClr val="tx1"/>
                </a:solidFill>
                <a:latin typeface="Times New Roman" charset="0"/>
                <a:ea typeface="MS PGothic" charset="-128"/>
              </a:defRPr>
            </a:lvl8pPr>
            <a:lvl9pPr marL="3886200" indent="-228600" defTabSz="777875" eaLnBrk="0" fontAlgn="base" hangingPunct="0">
              <a:spcBef>
                <a:spcPct val="0"/>
              </a:spcBef>
              <a:spcAft>
                <a:spcPct val="0"/>
              </a:spcAft>
              <a:defRPr sz="2000">
                <a:solidFill>
                  <a:schemeClr val="tx1"/>
                </a:solidFill>
                <a:latin typeface="Times New Roman" charset="0"/>
                <a:ea typeface="MS PGothic" charset="-128"/>
              </a:defRPr>
            </a:lvl9pPr>
          </a:lstStyle>
          <a:p>
            <a:pPr algn="ctr"/>
            <a:r>
              <a:rPr lang="en-GB" altLang="en-US" sz="2700" b="1" dirty="0">
                <a:solidFill>
                  <a:schemeClr val="bg1"/>
                </a:solidFill>
                <a:latin typeface="Arial" charset="0"/>
                <a:ea typeface="Kozuka Gothic Pro B" charset="0"/>
              </a:rPr>
              <a:t>Methods</a:t>
            </a:r>
            <a:endParaRPr lang="en-GB" altLang="en-US" sz="3800" dirty="0">
              <a:solidFill>
                <a:schemeClr val="bg1"/>
              </a:solidFill>
              <a:latin typeface="Arial" charset="0"/>
              <a:ea typeface="Kozuka Gothic Pro B" charset="0"/>
            </a:endParaRPr>
          </a:p>
        </p:txBody>
      </p:sp>
      <p:sp>
        <p:nvSpPr>
          <p:cNvPr id="44" name="Text Box 1248"/>
          <p:cNvSpPr txBox="1">
            <a:spLocks noChangeArrowheads="1"/>
          </p:cNvSpPr>
          <p:nvPr/>
        </p:nvSpPr>
        <p:spPr bwMode="auto">
          <a:xfrm>
            <a:off x="13755761" y="18364200"/>
            <a:ext cx="16603662" cy="863368"/>
          </a:xfrm>
          <a:prstGeom prst="rect">
            <a:avLst/>
          </a:prstGeom>
          <a:solidFill>
            <a:srgbClr val="FFFF99"/>
          </a:solidFill>
          <a:ln w="9525">
            <a:solidFill>
              <a:schemeClr val="bg2">
                <a:lumMod val="60000"/>
                <a:lumOff val="40000"/>
              </a:schemeClr>
            </a:solidFill>
            <a:miter lim="800000"/>
            <a:headEnd/>
            <a:tailEnd/>
          </a:ln>
          <a:effectLst/>
        </p:spPr>
        <p:txBody>
          <a:bodyPr lIns="153189" tIns="153189" rIns="153189" bIns="153189">
            <a:spAutoFit/>
          </a:bodyPr>
          <a:lstStyle>
            <a:lvl1pPr marL="514350" indent="-514350" defTabSz="1038225">
              <a:defRPr sz="2700">
                <a:solidFill>
                  <a:schemeClr val="tx1"/>
                </a:solidFill>
                <a:latin typeface="Times New Roman" pitchFamily="18" charset="0"/>
              </a:defRPr>
            </a:lvl1pPr>
            <a:lvl2pPr marL="971550" indent="-514350" defTabSz="1038225">
              <a:defRPr sz="2700">
                <a:solidFill>
                  <a:schemeClr val="tx1"/>
                </a:solidFill>
                <a:latin typeface="Times New Roman" pitchFamily="18" charset="0"/>
              </a:defRPr>
            </a:lvl2pPr>
            <a:lvl3pPr marL="1428750" indent="-514350" defTabSz="1038225">
              <a:defRPr sz="2700">
                <a:solidFill>
                  <a:schemeClr val="tx1"/>
                </a:solidFill>
                <a:latin typeface="Times New Roman" pitchFamily="18" charset="0"/>
              </a:defRPr>
            </a:lvl3pPr>
            <a:lvl4pPr marL="1885950" indent="-514350" defTabSz="1038225">
              <a:defRPr sz="2700">
                <a:solidFill>
                  <a:schemeClr val="tx1"/>
                </a:solidFill>
                <a:latin typeface="Times New Roman" pitchFamily="18" charset="0"/>
              </a:defRPr>
            </a:lvl4pPr>
            <a:lvl5pPr marL="2343150" indent="-514350" defTabSz="1038225">
              <a:defRPr sz="2700">
                <a:solidFill>
                  <a:schemeClr val="tx1"/>
                </a:solidFill>
                <a:latin typeface="Times New Roman" pitchFamily="18" charset="0"/>
              </a:defRPr>
            </a:lvl5pPr>
            <a:lvl6pPr marL="2800350" indent="-514350" defTabSz="1038225" eaLnBrk="0" fontAlgn="base" hangingPunct="0">
              <a:spcBef>
                <a:spcPct val="0"/>
              </a:spcBef>
              <a:spcAft>
                <a:spcPct val="0"/>
              </a:spcAft>
              <a:defRPr sz="2700">
                <a:solidFill>
                  <a:schemeClr val="tx1"/>
                </a:solidFill>
                <a:latin typeface="Times New Roman" pitchFamily="18" charset="0"/>
              </a:defRPr>
            </a:lvl6pPr>
            <a:lvl7pPr marL="3257550" indent="-514350" defTabSz="1038225" eaLnBrk="0" fontAlgn="base" hangingPunct="0">
              <a:spcBef>
                <a:spcPct val="0"/>
              </a:spcBef>
              <a:spcAft>
                <a:spcPct val="0"/>
              </a:spcAft>
              <a:defRPr sz="2700">
                <a:solidFill>
                  <a:schemeClr val="tx1"/>
                </a:solidFill>
                <a:latin typeface="Times New Roman" pitchFamily="18" charset="0"/>
              </a:defRPr>
            </a:lvl7pPr>
            <a:lvl8pPr marL="3714750" indent="-514350" defTabSz="1038225" eaLnBrk="0" fontAlgn="base" hangingPunct="0">
              <a:spcBef>
                <a:spcPct val="0"/>
              </a:spcBef>
              <a:spcAft>
                <a:spcPct val="0"/>
              </a:spcAft>
              <a:defRPr sz="2700">
                <a:solidFill>
                  <a:schemeClr val="tx1"/>
                </a:solidFill>
                <a:latin typeface="Times New Roman" pitchFamily="18" charset="0"/>
              </a:defRPr>
            </a:lvl8pPr>
            <a:lvl9pPr marL="4171950" indent="-514350" defTabSz="1038225" eaLnBrk="0" fontAlgn="base" hangingPunct="0">
              <a:spcBef>
                <a:spcPct val="0"/>
              </a:spcBef>
              <a:spcAft>
                <a:spcPct val="0"/>
              </a:spcAft>
              <a:defRPr sz="2700">
                <a:solidFill>
                  <a:schemeClr val="tx1"/>
                </a:solidFill>
                <a:latin typeface="Times New Roman" pitchFamily="18" charset="0"/>
              </a:defRPr>
            </a:lvl9pPr>
          </a:lstStyle>
          <a:p>
            <a:pPr marL="0" indent="0">
              <a:defRPr/>
            </a:pPr>
            <a:r>
              <a:rPr lang="en-GB" sz="1800" b="1" dirty="0">
                <a:latin typeface="Arial" pitchFamily="34" charset="0"/>
                <a:ea typeface="MS PGothic" pitchFamily="34" charset="-128"/>
                <a:cs typeface="Arial" pitchFamily="34" charset="0"/>
              </a:rPr>
              <a:t>(A) Breeding strategy of IL-17ra Flox;</a:t>
            </a:r>
            <a:r>
              <a:rPr lang="en-GB" sz="1800" b="1" baseline="30000" dirty="0">
                <a:latin typeface="Arial" pitchFamily="34" charset="0"/>
                <a:ea typeface="MS PGothic" pitchFamily="34" charset="-128"/>
                <a:cs typeface="Arial" pitchFamily="34" charset="0"/>
              </a:rPr>
              <a:t> </a:t>
            </a:r>
            <a:r>
              <a:rPr lang="en-GB" sz="1800" b="1" dirty="0">
                <a:latin typeface="Arial" pitchFamily="34" charset="0"/>
                <a:ea typeface="MS PGothic" pitchFamily="34" charset="-128"/>
                <a:cs typeface="Arial" pitchFamily="34" charset="0"/>
              </a:rPr>
              <a:t>Villin-cre mice</a:t>
            </a:r>
          </a:p>
          <a:p>
            <a:pPr marL="0" indent="0">
              <a:defRPr/>
            </a:pPr>
            <a:r>
              <a:rPr lang="en-GB" sz="1800" b="1" dirty="0">
                <a:latin typeface="Arial" pitchFamily="34" charset="0"/>
                <a:ea typeface="MS PGothic" pitchFamily="34" charset="-128"/>
                <a:cs typeface="Arial" pitchFamily="34" charset="0"/>
              </a:rPr>
              <a:t>(B) Gel electrophoresis shows cre status of IL-17ra</a:t>
            </a:r>
            <a:r>
              <a:rPr lang="en-GB" sz="1800" b="1" baseline="30000" dirty="0">
                <a:latin typeface="Arial" pitchFamily="34" charset="0"/>
                <a:ea typeface="MS PGothic" pitchFamily="34" charset="-128"/>
                <a:cs typeface="Arial" pitchFamily="34" charset="0"/>
              </a:rPr>
              <a:t>fl/fl </a:t>
            </a:r>
            <a:r>
              <a:rPr lang="en-GB" sz="1800" b="1" dirty="0">
                <a:latin typeface="Arial" pitchFamily="34" charset="0"/>
                <a:ea typeface="MS PGothic" pitchFamily="34" charset="-128"/>
                <a:cs typeface="Arial" pitchFamily="34" charset="0"/>
              </a:rPr>
              <a:t>villin-cre  mice</a:t>
            </a:r>
          </a:p>
        </p:txBody>
      </p:sp>
      <p:sp>
        <p:nvSpPr>
          <p:cNvPr id="45" name="AutoShape 972"/>
          <p:cNvSpPr>
            <a:spLocks noChangeArrowheads="1"/>
          </p:cNvSpPr>
          <p:nvPr/>
        </p:nvSpPr>
        <p:spPr bwMode="auto">
          <a:xfrm>
            <a:off x="30048017" y="4776837"/>
            <a:ext cx="13593348" cy="546642"/>
          </a:xfrm>
          <a:prstGeom prst="roundRect">
            <a:avLst>
              <a:gd name="adj" fmla="val 16667"/>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2700000" scaled="1"/>
          </a:gradFill>
          <a:ln w="9525">
            <a:solidFill>
              <a:schemeClr val="accent2"/>
            </a:solidFill>
            <a:round/>
            <a:headEnd/>
            <a:tailEnd/>
          </a:ln>
        </p:spPr>
        <p:txBody>
          <a:bodyPr wrap="square" lIns="77820" tIns="38911" rIns="77820" bIns="38911" anchor="t">
            <a:spAutoFit/>
          </a:bodyPr>
          <a:lstStyle>
            <a:lvl1pPr defTabSz="777875">
              <a:defRPr sz="2000">
                <a:solidFill>
                  <a:schemeClr val="tx1"/>
                </a:solidFill>
                <a:latin typeface="Times New Roman" charset="0"/>
                <a:ea typeface="MS PGothic" charset="-128"/>
              </a:defRPr>
            </a:lvl1pPr>
            <a:lvl2pPr marL="742950" indent="-285750" defTabSz="777875">
              <a:defRPr sz="2000">
                <a:solidFill>
                  <a:schemeClr val="tx1"/>
                </a:solidFill>
                <a:latin typeface="Times New Roman" charset="0"/>
                <a:ea typeface="MS PGothic" charset="-128"/>
              </a:defRPr>
            </a:lvl2pPr>
            <a:lvl3pPr marL="1143000" indent="-228600" defTabSz="777875">
              <a:defRPr sz="2000">
                <a:solidFill>
                  <a:schemeClr val="tx1"/>
                </a:solidFill>
                <a:latin typeface="Times New Roman" charset="0"/>
                <a:ea typeface="MS PGothic" charset="-128"/>
              </a:defRPr>
            </a:lvl3pPr>
            <a:lvl4pPr marL="1600200" indent="-228600" defTabSz="777875">
              <a:defRPr sz="2000">
                <a:solidFill>
                  <a:schemeClr val="tx1"/>
                </a:solidFill>
                <a:latin typeface="Times New Roman" charset="0"/>
                <a:ea typeface="MS PGothic" charset="-128"/>
              </a:defRPr>
            </a:lvl4pPr>
            <a:lvl5pPr marL="2057400" indent="-228600" defTabSz="777875">
              <a:defRPr sz="2000">
                <a:solidFill>
                  <a:schemeClr val="tx1"/>
                </a:solidFill>
                <a:latin typeface="Times New Roman" charset="0"/>
                <a:ea typeface="MS PGothic" charset="-128"/>
              </a:defRPr>
            </a:lvl5pPr>
            <a:lvl6pPr marL="2514600" indent="-228600" defTabSz="777875" eaLnBrk="0" fontAlgn="base" hangingPunct="0">
              <a:spcBef>
                <a:spcPct val="0"/>
              </a:spcBef>
              <a:spcAft>
                <a:spcPct val="0"/>
              </a:spcAft>
              <a:defRPr sz="2000">
                <a:solidFill>
                  <a:schemeClr val="tx1"/>
                </a:solidFill>
                <a:latin typeface="Times New Roman" charset="0"/>
                <a:ea typeface="MS PGothic" charset="-128"/>
              </a:defRPr>
            </a:lvl6pPr>
            <a:lvl7pPr marL="2971800" indent="-228600" defTabSz="777875" eaLnBrk="0" fontAlgn="base" hangingPunct="0">
              <a:spcBef>
                <a:spcPct val="0"/>
              </a:spcBef>
              <a:spcAft>
                <a:spcPct val="0"/>
              </a:spcAft>
              <a:defRPr sz="2000">
                <a:solidFill>
                  <a:schemeClr val="tx1"/>
                </a:solidFill>
                <a:latin typeface="Times New Roman" charset="0"/>
                <a:ea typeface="MS PGothic" charset="-128"/>
              </a:defRPr>
            </a:lvl7pPr>
            <a:lvl8pPr marL="3429000" indent="-228600" defTabSz="777875" eaLnBrk="0" fontAlgn="base" hangingPunct="0">
              <a:spcBef>
                <a:spcPct val="0"/>
              </a:spcBef>
              <a:spcAft>
                <a:spcPct val="0"/>
              </a:spcAft>
              <a:defRPr sz="2000">
                <a:solidFill>
                  <a:schemeClr val="tx1"/>
                </a:solidFill>
                <a:latin typeface="Times New Roman" charset="0"/>
                <a:ea typeface="MS PGothic" charset="-128"/>
              </a:defRPr>
            </a:lvl8pPr>
            <a:lvl9pPr marL="3886200" indent="-228600" defTabSz="777875" eaLnBrk="0" fontAlgn="base" hangingPunct="0">
              <a:spcBef>
                <a:spcPct val="0"/>
              </a:spcBef>
              <a:spcAft>
                <a:spcPct val="0"/>
              </a:spcAft>
              <a:defRPr sz="2000">
                <a:solidFill>
                  <a:schemeClr val="tx1"/>
                </a:solidFill>
                <a:latin typeface="Times New Roman" charset="0"/>
                <a:ea typeface="MS PGothic" charset="-128"/>
              </a:defRPr>
            </a:lvl9pPr>
          </a:lstStyle>
          <a:p>
            <a:pPr algn="ctr"/>
            <a:r>
              <a:rPr lang="en-GB" altLang="en-US" sz="2700" b="1" dirty="0">
                <a:solidFill>
                  <a:schemeClr val="bg1"/>
                </a:solidFill>
                <a:latin typeface="Arial" charset="0"/>
                <a:ea typeface="Kozuka Gothic Pro B" charset="0"/>
              </a:rPr>
              <a:t>Figure 3: </a:t>
            </a:r>
            <a:r>
              <a:rPr lang="en-US" altLang="en-US" sz="2700" b="1" dirty="0">
                <a:solidFill>
                  <a:schemeClr val="bg1"/>
                </a:solidFill>
                <a:latin typeface="Arial" charset="0"/>
                <a:ea typeface="Kozuka Gothic Pro B" charset="0"/>
              </a:rPr>
              <a:t>Bacterial Profiling for WT and gut specific KO mice before and after HFD </a:t>
            </a:r>
            <a:endParaRPr lang="en-GB" altLang="en-US" sz="3800" dirty="0">
              <a:solidFill>
                <a:schemeClr val="bg1"/>
              </a:solidFill>
              <a:latin typeface="Arial" charset="0"/>
              <a:ea typeface="Kozuka Gothic Pro B" charset="0"/>
            </a:endParaRPr>
          </a:p>
        </p:txBody>
      </p:sp>
      <p:sp>
        <p:nvSpPr>
          <p:cNvPr id="46" name="AutoShape 972"/>
          <p:cNvSpPr>
            <a:spLocks noChangeArrowheads="1"/>
          </p:cNvSpPr>
          <p:nvPr/>
        </p:nvSpPr>
        <p:spPr bwMode="auto">
          <a:xfrm>
            <a:off x="443053" y="4774388"/>
            <a:ext cx="12739547" cy="546642"/>
          </a:xfrm>
          <a:prstGeom prst="roundRect">
            <a:avLst>
              <a:gd name="adj" fmla="val 16667"/>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2700000" scaled="1"/>
          </a:gradFill>
          <a:ln w="9525">
            <a:solidFill>
              <a:schemeClr val="accent2"/>
            </a:solidFill>
            <a:round/>
            <a:headEnd/>
            <a:tailEnd/>
          </a:ln>
        </p:spPr>
        <p:txBody>
          <a:bodyPr wrap="square" lIns="77820" tIns="38911" rIns="77820" bIns="38911" anchor="t">
            <a:spAutoFit/>
          </a:bodyPr>
          <a:lstStyle>
            <a:lvl1pPr defTabSz="777875">
              <a:defRPr sz="2000">
                <a:solidFill>
                  <a:schemeClr val="tx1"/>
                </a:solidFill>
                <a:latin typeface="Times New Roman" charset="0"/>
                <a:ea typeface="MS PGothic" charset="-128"/>
              </a:defRPr>
            </a:lvl1pPr>
            <a:lvl2pPr marL="742950" indent="-285750" defTabSz="777875">
              <a:defRPr sz="2000">
                <a:solidFill>
                  <a:schemeClr val="tx1"/>
                </a:solidFill>
                <a:latin typeface="Times New Roman" charset="0"/>
                <a:ea typeface="MS PGothic" charset="-128"/>
              </a:defRPr>
            </a:lvl2pPr>
            <a:lvl3pPr marL="1143000" indent="-228600" defTabSz="777875">
              <a:defRPr sz="2000">
                <a:solidFill>
                  <a:schemeClr val="tx1"/>
                </a:solidFill>
                <a:latin typeface="Times New Roman" charset="0"/>
                <a:ea typeface="MS PGothic" charset="-128"/>
              </a:defRPr>
            </a:lvl3pPr>
            <a:lvl4pPr marL="1600200" indent="-228600" defTabSz="777875">
              <a:defRPr sz="2000">
                <a:solidFill>
                  <a:schemeClr val="tx1"/>
                </a:solidFill>
                <a:latin typeface="Times New Roman" charset="0"/>
                <a:ea typeface="MS PGothic" charset="-128"/>
              </a:defRPr>
            </a:lvl4pPr>
            <a:lvl5pPr marL="2057400" indent="-228600" defTabSz="777875">
              <a:defRPr sz="2000">
                <a:solidFill>
                  <a:schemeClr val="tx1"/>
                </a:solidFill>
                <a:latin typeface="Times New Roman" charset="0"/>
                <a:ea typeface="MS PGothic" charset="-128"/>
              </a:defRPr>
            </a:lvl5pPr>
            <a:lvl6pPr marL="2514600" indent="-228600" defTabSz="777875" eaLnBrk="0" fontAlgn="base" hangingPunct="0">
              <a:spcBef>
                <a:spcPct val="0"/>
              </a:spcBef>
              <a:spcAft>
                <a:spcPct val="0"/>
              </a:spcAft>
              <a:defRPr sz="2000">
                <a:solidFill>
                  <a:schemeClr val="tx1"/>
                </a:solidFill>
                <a:latin typeface="Times New Roman" charset="0"/>
                <a:ea typeface="MS PGothic" charset="-128"/>
              </a:defRPr>
            </a:lvl6pPr>
            <a:lvl7pPr marL="2971800" indent="-228600" defTabSz="777875" eaLnBrk="0" fontAlgn="base" hangingPunct="0">
              <a:spcBef>
                <a:spcPct val="0"/>
              </a:spcBef>
              <a:spcAft>
                <a:spcPct val="0"/>
              </a:spcAft>
              <a:defRPr sz="2000">
                <a:solidFill>
                  <a:schemeClr val="tx1"/>
                </a:solidFill>
                <a:latin typeface="Times New Roman" charset="0"/>
                <a:ea typeface="MS PGothic" charset="-128"/>
              </a:defRPr>
            </a:lvl7pPr>
            <a:lvl8pPr marL="3429000" indent="-228600" defTabSz="777875" eaLnBrk="0" fontAlgn="base" hangingPunct="0">
              <a:spcBef>
                <a:spcPct val="0"/>
              </a:spcBef>
              <a:spcAft>
                <a:spcPct val="0"/>
              </a:spcAft>
              <a:defRPr sz="2000">
                <a:solidFill>
                  <a:schemeClr val="tx1"/>
                </a:solidFill>
                <a:latin typeface="Times New Roman" charset="0"/>
                <a:ea typeface="MS PGothic" charset="-128"/>
              </a:defRPr>
            </a:lvl8pPr>
            <a:lvl9pPr marL="3886200" indent="-228600" defTabSz="777875" eaLnBrk="0" fontAlgn="base" hangingPunct="0">
              <a:spcBef>
                <a:spcPct val="0"/>
              </a:spcBef>
              <a:spcAft>
                <a:spcPct val="0"/>
              </a:spcAft>
              <a:defRPr sz="2000">
                <a:solidFill>
                  <a:schemeClr val="tx1"/>
                </a:solidFill>
                <a:latin typeface="Times New Roman" charset="0"/>
                <a:ea typeface="MS PGothic" charset="-128"/>
              </a:defRPr>
            </a:lvl9pPr>
          </a:lstStyle>
          <a:p>
            <a:pPr algn="ctr"/>
            <a:r>
              <a:rPr lang="en-GB" altLang="en-US" sz="2700" b="1" dirty="0">
                <a:solidFill>
                  <a:schemeClr val="bg1"/>
                </a:solidFill>
                <a:latin typeface="Arial" charset="0"/>
                <a:ea typeface="Kozuka Gothic Pro B" charset="0"/>
              </a:rPr>
              <a:t>Abstract</a:t>
            </a:r>
            <a:endParaRPr lang="en-GB" altLang="en-US" sz="3800" dirty="0">
              <a:solidFill>
                <a:schemeClr val="bg1"/>
              </a:solidFill>
              <a:latin typeface="Arial" charset="0"/>
              <a:ea typeface="Kozuka Gothic Pro B" charset="0"/>
            </a:endParaRPr>
          </a:p>
        </p:txBody>
      </p:sp>
      <p:sp>
        <p:nvSpPr>
          <p:cNvPr id="47" name="AutoShape 972"/>
          <p:cNvSpPr>
            <a:spLocks noChangeArrowheads="1"/>
          </p:cNvSpPr>
          <p:nvPr/>
        </p:nvSpPr>
        <p:spPr bwMode="auto">
          <a:xfrm>
            <a:off x="397606" y="19970312"/>
            <a:ext cx="12620574" cy="546642"/>
          </a:xfrm>
          <a:prstGeom prst="roundRect">
            <a:avLst>
              <a:gd name="adj" fmla="val 16667"/>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2700000" scaled="1"/>
          </a:gradFill>
          <a:ln w="9525">
            <a:solidFill>
              <a:schemeClr val="accent2"/>
            </a:solidFill>
            <a:round/>
            <a:headEnd/>
            <a:tailEnd/>
          </a:ln>
        </p:spPr>
        <p:txBody>
          <a:bodyPr wrap="square" lIns="77820" tIns="38911" rIns="77820" bIns="38911" anchor="t">
            <a:spAutoFit/>
          </a:bodyPr>
          <a:lstStyle>
            <a:lvl1pPr defTabSz="777875">
              <a:defRPr sz="2000">
                <a:solidFill>
                  <a:schemeClr val="tx1"/>
                </a:solidFill>
                <a:latin typeface="Times New Roman" charset="0"/>
                <a:ea typeface="MS PGothic" charset="-128"/>
              </a:defRPr>
            </a:lvl1pPr>
            <a:lvl2pPr marL="742950" indent="-285750" defTabSz="777875">
              <a:defRPr sz="2000">
                <a:solidFill>
                  <a:schemeClr val="tx1"/>
                </a:solidFill>
                <a:latin typeface="Times New Roman" charset="0"/>
                <a:ea typeface="MS PGothic" charset="-128"/>
              </a:defRPr>
            </a:lvl2pPr>
            <a:lvl3pPr marL="1143000" indent="-228600" defTabSz="777875">
              <a:defRPr sz="2000">
                <a:solidFill>
                  <a:schemeClr val="tx1"/>
                </a:solidFill>
                <a:latin typeface="Times New Roman" charset="0"/>
                <a:ea typeface="MS PGothic" charset="-128"/>
              </a:defRPr>
            </a:lvl3pPr>
            <a:lvl4pPr marL="1600200" indent="-228600" defTabSz="777875">
              <a:defRPr sz="2000">
                <a:solidFill>
                  <a:schemeClr val="tx1"/>
                </a:solidFill>
                <a:latin typeface="Times New Roman" charset="0"/>
                <a:ea typeface="MS PGothic" charset="-128"/>
              </a:defRPr>
            </a:lvl4pPr>
            <a:lvl5pPr marL="2057400" indent="-228600" defTabSz="777875">
              <a:defRPr sz="2000">
                <a:solidFill>
                  <a:schemeClr val="tx1"/>
                </a:solidFill>
                <a:latin typeface="Times New Roman" charset="0"/>
                <a:ea typeface="MS PGothic" charset="-128"/>
              </a:defRPr>
            </a:lvl5pPr>
            <a:lvl6pPr marL="2514600" indent="-228600" defTabSz="777875" eaLnBrk="0" fontAlgn="base" hangingPunct="0">
              <a:spcBef>
                <a:spcPct val="0"/>
              </a:spcBef>
              <a:spcAft>
                <a:spcPct val="0"/>
              </a:spcAft>
              <a:defRPr sz="2000">
                <a:solidFill>
                  <a:schemeClr val="tx1"/>
                </a:solidFill>
                <a:latin typeface="Times New Roman" charset="0"/>
                <a:ea typeface="MS PGothic" charset="-128"/>
              </a:defRPr>
            </a:lvl6pPr>
            <a:lvl7pPr marL="2971800" indent="-228600" defTabSz="777875" eaLnBrk="0" fontAlgn="base" hangingPunct="0">
              <a:spcBef>
                <a:spcPct val="0"/>
              </a:spcBef>
              <a:spcAft>
                <a:spcPct val="0"/>
              </a:spcAft>
              <a:defRPr sz="2000">
                <a:solidFill>
                  <a:schemeClr val="tx1"/>
                </a:solidFill>
                <a:latin typeface="Times New Roman" charset="0"/>
                <a:ea typeface="MS PGothic" charset="-128"/>
              </a:defRPr>
            </a:lvl7pPr>
            <a:lvl8pPr marL="3429000" indent="-228600" defTabSz="777875" eaLnBrk="0" fontAlgn="base" hangingPunct="0">
              <a:spcBef>
                <a:spcPct val="0"/>
              </a:spcBef>
              <a:spcAft>
                <a:spcPct val="0"/>
              </a:spcAft>
              <a:defRPr sz="2000">
                <a:solidFill>
                  <a:schemeClr val="tx1"/>
                </a:solidFill>
                <a:latin typeface="Times New Roman" charset="0"/>
                <a:ea typeface="MS PGothic" charset="-128"/>
              </a:defRPr>
            </a:lvl8pPr>
            <a:lvl9pPr marL="3886200" indent="-228600" defTabSz="777875" eaLnBrk="0" fontAlgn="base" hangingPunct="0">
              <a:spcBef>
                <a:spcPct val="0"/>
              </a:spcBef>
              <a:spcAft>
                <a:spcPct val="0"/>
              </a:spcAft>
              <a:defRPr sz="2000">
                <a:solidFill>
                  <a:schemeClr val="tx1"/>
                </a:solidFill>
                <a:latin typeface="Times New Roman" charset="0"/>
                <a:ea typeface="MS PGothic" charset="-128"/>
              </a:defRPr>
            </a:lvl9pPr>
          </a:lstStyle>
          <a:p>
            <a:pPr algn="ctr"/>
            <a:r>
              <a:rPr lang="en-GB" altLang="en-US" sz="2700" b="1" dirty="0">
                <a:solidFill>
                  <a:schemeClr val="bg1"/>
                </a:solidFill>
                <a:latin typeface="Arial" charset="0"/>
                <a:ea typeface="Kozuka Gothic Pro B" charset="0"/>
              </a:rPr>
              <a:t>Introduction</a:t>
            </a:r>
            <a:endParaRPr lang="en-GB" altLang="en-US" sz="3800" dirty="0">
              <a:solidFill>
                <a:schemeClr val="bg1"/>
              </a:solidFill>
              <a:latin typeface="Arial" charset="0"/>
              <a:ea typeface="Kozuka Gothic Pro B" charset="0"/>
            </a:endParaRPr>
          </a:p>
        </p:txBody>
      </p:sp>
      <p:sp>
        <p:nvSpPr>
          <p:cNvPr id="48" name="AutoShape 972"/>
          <p:cNvSpPr>
            <a:spLocks noChangeArrowheads="1"/>
          </p:cNvSpPr>
          <p:nvPr/>
        </p:nvSpPr>
        <p:spPr bwMode="auto">
          <a:xfrm>
            <a:off x="30982459" y="22498672"/>
            <a:ext cx="12577615" cy="568338"/>
          </a:xfrm>
          <a:prstGeom prst="roundRect">
            <a:avLst>
              <a:gd name="adj" fmla="val 16667"/>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2700000" scaled="1"/>
          </a:gradFill>
          <a:ln w="9525">
            <a:solidFill>
              <a:schemeClr val="accent2"/>
            </a:solidFill>
            <a:round/>
            <a:headEnd/>
            <a:tailEnd/>
          </a:ln>
        </p:spPr>
        <p:txBody>
          <a:bodyPr wrap="square" lIns="77820" tIns="38911" rIns="77820" bIns="38911" anchor="ctr">
            <a:spAutoFit/>
          </a:bodyPr>
          <a:lstStyle>
            <a:lvl1pPr defTabSz="777875">
              <a:defRPr sz="2000">
                <a:solidFill>
                  <a:schemeClr val="tx1"/>
                </a:solidFill>
                <a:latin typeface="Times New Roman" charset="0"/>
                <a:ea typeface="MS PGothic" charset="-128"/>
              </a:defRPr>
            </a:lvl1pPr>
            <a:lvl2pPr marL="742950" indent="-285750" defTabSz="777875">
              <a:defRPr sz="2000">
                <a:solidFill>
                  <a:schemeClr val="tx1"/>
                </a:solidFill>
                <a:latin typeface="Times New Roman" charset="0"/>
                <a:ea typeface="MS PGothic" charset="-128"/>
              </a:defRPr>
            </a:lvl2pPr>
            <a:lvl3pPr marL="1143000" indent="-228600" defTabSz="777875">
              <a:defRPr sz="2000">
                <a:solidFill>
                  <a:schemeClr val="tx1"/>
                </a:solidFill>
                <a:latin typeface="Times New Roman" charset="0"/>
                <a:ea typeface="MS PGothic" charset="-128"/>
              </a:defRPr>
            </a:lvl3pPr>
            <a:lvl4pPr marL="1600200" indent="-228600" defTabSz="777875">
              <a:defRPr sz="2000">
                <a:solidFill>
                  <a:schemeClr val="tx1"/>
                </a:solidFill>
                <a:latin typeface="Times New Roman" charset="0"/>
                <a:ea typeface="MS PGothic" charset="-128"/>
              </a:defRPr>
            </a:lvl4pPr>
            <a:lvl5pPr marL="2057400" indent="-228600" defTabSz="777875">
              <a:defRPr sz="2000">
                <a:solidFill>
                  <a:schemeClr val="tx1"/>
                </a:solidFill>
                <a:latin typeface="Times New Roman" charset="0"/>
                <a:ea typeface="MS PGothic" charset="-128"/>
              </a:defRPr>
            </a:lvl5pPr>
            <a:lvl6pPr marL="2514600" indent="-228600" defTabSz="777875" eaLnBrk="0" fontAlgn="base" hangingPunct="0">
              <a:spcBef>
                <a:spcPct val="0"/>
              </a:spcBef>
              <a:spcAft>
                <a:spcPct val="0"/>
              </a:spcAft>
              <a:defRPr sz="2000">
                <a:solidFill>
                  <a:schemeClr val="tx1"/>
                </a:solidFill>
                <a:latin typeface="Times New Roman" charset="0"/>
                <a:ea typeface="MS PGothic" charset="-128"/>
              </a:defRPr>
            </a:lvl6pPr>
            <a:lvl7pPr marL="2971800" indent="-228600" defTabSz="777875" eaLnBrk="0" fontAlgn="base" hangingPunct="0">
              <a:spcBef>
                <a:spcPct val="0"/>
              </a:spcBef>
              <a:spcAft>
                <a:spcPct val="0"/>
              </a:spcAft>
              <a:defRPr sz="2000">
                <a:solidFill>
                  <a:schemeClr val="tx1"/>
                </a:solidFill>
                <a:latin typeface="Times New Roman" charset="0"/>
                <a:ea typeface="MS PGothic" charset="-128"/>
              </a:defRPr>
            </a:lvl7pPr>
            <a:lvl8pPr marL="3429000" indent="-228600" defTabSz="777875" eaLnBrk="0" fontAlgn="base" hangingPunct="0">
              <a:spcBef>
                <a:spcPct val="0"/>
              </a:spcBef>
              <a:spcAft>
                <a:spcPct val="0"/>
              </a:spcAft>
              <a:defRPr sz="2000">
                <a:solidFill>
                  <a:schemeClr val="tx1"/>
                </a:solidFill>
                <a:latin typeface="Times New Roman" charset="0"/>
                <a:ea typeface="MS PGothic" charset="-128"/>
              </a:defRPr>
            </a:lvl8pPr>
            <a:lvl9pPr marL="3886200" indent="-228600" defTabSz="777875" eaLnBrk="0" fontAlgn="base" hangingPunct="0">
              <a:spcBef>
                <a:spcPct val="0"/>
              </a:spcBef>
              <a:spcAft>
                <a:spcPct val="0"/>
              </a:spcAft>
              <a:defRPr sz="2000">
                <a:solidFill>
                  <a:schemeClr val="tx1"/>
                </a:solidFill>
                <a:latin typeface="Times New Roman" charset="0"/>
                <a:ea typeface="MS PGothic" charset="-128"/>
              </a:defRPr>
            </a:lvl9pPr>
          </a:lstStyle>
          <a:p>
            <a:pPr algn="ctr"/>
            <a:r>
              <a:rPr lang="en-GB" altLang="en-US" sz="2700" b="1" dirty="0">
                <a:solidFill>
                  <a:schemeClr val="bg1"/>
                </a:solidFill>
                <a:latin typeface="Arial" charset="0"/>
                <a:ea typeface="Kozuka Gothic Pro B" charset="0"/>
              </a:rPr>
              <a:t>References</a:t>
            </a:r>
            <a:endParaRPr lang="en-GB" altLang="en-US" sz="3800" dirty="0">
              <a:solidFill>
                <a:schemeClr val="bg1"/>
              </a:solidFill>
              <a:latin typeface="Arial" charset="0"/>
              <a:ea typeface="Kozuka Gothic Pro B" charset="0"/>
            </a:endParaRPr>
          </a:p>
        </p:txBody>
      </p:sp>
      <p:sp>
        <p:nvSpPr>
          <p:cNvPr id="49" name="AutoShape 972"/>
          <p:cNvSpPr>
            <a:spLocks noChangeArrowheads="1"/>
          </p:cNvSpPr>
          <p:nvPr/>
        </p:nvSpPr>
        <p:spPr bwMode="auto">
          <a:xfrm>
            <a:off x="31063750" y="27709487"/>
            <a:ext cx="12577615" cy="563668"/>
          </a:xfrm>
          <a:prstGeom prst="roundRect">
            <a:avLst>
              <a:gd name="adj" fmla="val 16667"/>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2700000" scaled="1"/>
          </a:gradFill>
          <a:ln w="9525">
            <a:solidFill>
              <a:schemeClr val="accent2"/>
            </a:solidFill>
            <a:round/>
            <a:headEnd/>
            <a:tailEnd/>
          </a:ln>
        </p:spPr>
        <p:txBody>
          <a:bodyPr wrap="square" lIns="77820" tIns="38911" rIns="77820" bIns="38911" anchor="ctr">
            <a:spAutoFit/>
          </a:bodyPr>
          <a:lstStyle>
            <a:lvl1pPr defTabSz="777875">
              <a:defRPr sz="2000">
                <a:solidFill>
                  <a:schemeClr val="tx1"/>
                </a:solidFill>
                <a:latin typeface="Times New Roman" charset="0"/>
                <a:ea typeface="MS PGothic" charset="-128"/>
              </a:defRPr>
            </a:lvl1pPr>
            <a:lvl2pPr marL="742950" indent="-285750" defTabSz="777875">
              <a:defRPr sz="2000">
                <a:solidFill>
                  <a:schemeClr val="tx1"/>
                </a:solidFill>
                <a:latin typeface="Times New Roman" charset="0"/>
                <a:ea typeface="MS PGothic" charset="-128"/>
              </a:defRPr>
            </a:lvl2pPr>
            <a:lvl3pPr marL="1143000" indent="-228600" defTabSz="777875">
              <a:defRPr sz="2000">
                <a:solidFill>
                  <a:schemeClr val="tx1"/>
                </a:solidFill>
                <a:latin typeface="Times New Roman" charset="0"/>
                <a:ea typeface="MS PGothic" charset="-128"/>
              </a:defRPr>
            </a:lvl3pPr>
            <a:lvl4pPr marL="1600200" indent="-228600" defTabSz="777875">
              <a:defRPr sz="2000">
                <a:solidFill>
                  <a:schemeClr val="tx1"/>
                </a:solidFill>
                <a:latin typeface="Times New Roman" charset="0"/>
                <a:ea typeface="MS PGothic" charset="-128"/>
              </a:defRPr>
            </a:lvl4pPr>
            <a:lvl5pPr marL="2057400" indent="-228600" defTabSz="777875">
              <a:defRPr sz="2000">
                <a:solidFill>
                  <a:schemeClr val="tx1"/>
                </a:solidFill>
                <a:latin typeface="Times New Roman" charset="0"/>
                <a:ea typeface="MS PGothic" charset="-128"/>
              </a:defRPr>
            </a:lvl5pPr>
            <a:lvl6pPr marL="2514600" indent="-228600" defTabSz="777875" eaLnBrk="0" fontAlgn="base" hangingPunct="0">
              <a:spcBef>
                <a:spcPct val="0"/>
              </a:spcBef>
              <a:spcAft>
                <a:spcPct val="0"/>
              </a:spcAft>
              <a:defRPr sz="2000">
                <a:solidFill>
                  <a:schemeClr val="tx1"/>
                </a:solidFill>
                <a:latin typeface="Times New Roman" charset="0"/>
                <a:ea typeface="MS PGothic" charset="-128"/>
              </a:defRPr>
            </a:lvl6pPr>
            <a:lvl7pPr marL="2971800" indent="-228600" defTabSz="777875" eaLnBrk="0" fontAlgn="base" hangingPunct="0">
              <a:spcBef>
                <a:spcPct val="0"/>
              </a:spcBef>
              <a:spcAft>
                <a:spcPct val="0"/>
              </a:spcAft>
              <a:defRPr sz="2000">
                <a:solidFill>
                  <a:schemeClr val="tx1"/>
                </a:solidFill>
                <a:latin typeface="Times New Roman" charset="0"/>
                <a:ea typeface="MS PGothic" charset="-128"/>
              </a:defRPr>
            </a:lvl7pPr>
            <a:lvl8pPr marL="3429000" indent="-228600" defTabSz="777875" eaLnBrk="0" fontAlgn="base" hangingPunct="0">
              <a:spcBef>
                <a:spcPct val="0"/>
              </a:spcBef>
              <a:spcAft>
                <a:spcPct val="0"/>
              </a:spcAft>
              <a:defRPr sz="2000">
                <a:solidFill>
                  <a:schemeClr val="tx1"/>
                </a:solidFill>
                <a:latin typeface="Times New Roman" charset="0"/>
                <a:ea typeface="MS PGothic" charset="-128"/>
              </a:defRPr>
            </a:lvl8pPr>
            <a:lvl9pPr marL="3886200" indent="-228600" defTabSz="777875" eaLnBrk="0" fontAlgn="base" hangingPunct="0">
              <a:spcBef>
                <a:spcPct val="0"/>
              </a:spcBef>
              <a:spcAft>
                <a:spcPct val="0"/>
              </a:spcAft>
              <a:defRPr sz="2000">
                <a:solidFill>
                  <a:schemeClr val="tx1"/>
                </a:solidFill>
                <a:latin typeface="Times New Roman" charset="0"/>
                <a:ea typeface="MS PGothic" charset="-128"/>
              </a:defRPr>
            </a:lvl9pPr>
          </a:lstStyle>
          <a:p>
            <a:pPr algn="ctr"/>
            <a:r>
              <a:rPr lang="en-GB" altLang="en-US" sz="2800" b="1" dirty="0">
                <a:solidFill>
                  <a:schemeClr val="bg1"/>
                </a:solidFill>
                <a:latin typeface="Arial" charset="0"/>
                <a:ea typeface="Kozuka Gothic Pro B" charset="0"/>
              </a:rPr>
              <a:t>Acknowledgements</a:t>
            </a:r>
            <a:endParaRPr lang="en-GB" altLang="en-US" sz="4000" dirty="0">
              <a:solidFill>
                <a:schemeClr val="bg1"/>
              </a:solidFill>
              <a:latin typeface="Arial" charset="0"/>
              <a:ea typeface="Kozuka Gothic Pro B" charset="0"/>
            </a:endParaRPr>
          </a:p>
        </p:txBody>
      </p:sp>
      <p:sp>
        <p:nvSpPr>
          <p:cNvPr id="50" name="AutoShape 972"/>
          <p:cNvSpPr>
            <a:spLocks noChangeArrowheads="1"/>
          </p:cNvSpPr>
          <p:nvPr/>
        </p:nvSpPr>
        <p:spPr bwMode="auto">
          <a:xfrm>
            <a:off x="30944612" y="13185678"/>
            <a:ext cx="12669394" cy="546642"/>
          </a:xfrm>
          <a:prstGeom prst="roundRect">
            <a:avLst>
              <a:gd name="adj" fmla="val 16667"/>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2700000" scaled="1"/>
          </a:gradFill>
          <a:ln w="9525">
            <a:solidFill>
              <a:schemeClr val="accent2"/>
            </a:solidFill>
            <a:round/>
            <a:headEnd/>
            <a:tailEnd/>
          </a:ln>
        </p:spPr>
        <p:txBody>
          <a:bodyPr wrap="square" lIns="77820" tIns="38911" rIns="77820" bIns="38911" anchor="ctr">
            <a:spAutoFit/>
          </a:bodyPr>
          <a:lstStyle>
            <a:lvl1pPr defTabSz="777875">
              <a:defRPr sz="2000">
                <a:solidFill>
                  <a:schemeClr val="tx1"/>
                </a:solidFill>
                <a:latin typeface="Times New Roman" charset="0"/>
                <a:ea typeface="MS PGothic" charset="-128"/>
              </a:defRPr>
            </a:lvl1pPr>
            <a:lvl2pPr marL="742950" indent="-285750" defTabSz="777875">
              <a:defRPr sz="2000">
                <a:solidFill>
                  <a:schemeClr val="tx1"/>
                </a:solidFill>
                <a:latin typeface="Times New Roman" charset="0"/>
                <a:ea typeface="MS PGothic" charset="-128"/>
              </a:defRPr>
            </a:lvl2pPr>
            <a:lvl3pPr marL="1143000" indent="-228600" defTabSz="777875">
              <a:defRPr sz="2000">
                <a:solidFill>
                  <a:schemeClr val="tx1"/>
                </a:solidFill>
                <a:latin typeface="Times New Roman" charset="0"/>
                <a:ea typeface="MS PGothic" charset="-128"/>
              </a:defRPr>
            </a:lvl3pPr>
            <a:lvl4pPr marL="1600200" indent="-228600" defTabSz="777875">
              <a:defRPr sz="2000">
                <a:solidFill>
                  <a:schemeClr val="tx1"/>
                </a:solidFill>
                <a:latin typeface="Times New Roman" charset="0"/>
                <a:ea typeface="MS PGothic" charset="-128"/>
              </a:defRPr>
            </a:lvl4pPr>
            <a:lvl5pPr marL="2057400" indent="-228600" defTabSz="777875">
              <a:defRPr sz="2000">
                <a:solidFill>
                  <a:schemeClr val="tx1"/>
                </a:solidFill>
                <a:latin typeface="Times New Roman" charset="0"/>
                <a:ea typeface="MS PGothic" charset="-128"/>
              </a:defRPr>
            </a:lvl5pPr>
            <a:lvl6pPr marL="2514600" indent="-228600" defTabSz="777875" eaLnBrk="0" fontAlgn="base" hangingPunct="0">
              <a:spcBef>
                <a:spcPct val="0"/>
              </a:spcBef>
              <a:spcAft>
                <a:spcPct val="0"/>
              </a:spcAft>
              <a:defRPr sz="2000">
                <a:solidFill>
                  <a:schemeClr val="tx1"/>
                </a:solidFill>
                <a:latin typeface="Times New Roman" charset="0"/>
                <a:ea typeface="MS PGothic" charset="-128"/>
              </a:defRPr>
            </a:lvl6pPr>
            <a:lvl7pPr marL="2971800" indent="-228600" defTabSz="777875" eaLnBrk="0" fontAlgn="base" hangingPunct="0">
              <a:spcBef>
                <a:spcPct val="0"/>
              </a:spcBef>
              <a:spcAft>
                <a:spcPct val="0"/>
              </a:spcAft>
              <a:defRPr sz="2000">
                <a:solidFill>
                  <a:schemeClr val="tx1"/>
                </a:solidFill>
                <a:latin typeface="Times New Roman" charset="0"/>
                <a:ea typeface="MS PGothic" charset="-128"/>
              </a:defRPr>
            </a:lvl7pPr>
            <a:lvl8pPr marL="3429000" indent="-228600" defTabSz="777875" eaLnBrk="0" fontAlgn="base" hangingPunct="0">
              <a:spcBef>
                <a:spcPct val="0"/>
              </a:spcBef>
              <a:spcAft>
                <a:spcPct val="0"/>
              </a:spcAft>
              <a:defRPr sz="2000">
                <a:solidFill>
                  <a:schemeClr val="tx1"/>
                </a:solidFill>
                <a:latin typeface="Times New Roman" charset="0"/>
                <a:ea typeface="MS PGothic" charset="-128"/>
              </a:defRPr>
            </a:lvl8pPr>
            <a:lvl9pPr marL="3886200" indent="-228600" defTabSz="777875" eaLnBrk="0" fontAlgn="base" hangingPunct="0">
              <a:spcBef>
                <a:spcPct val="0"/>
              </a:spcBef>
              <a:spcAft>
                <a:spcPct val="0"/>
              </a:spcAft>
              <a:defRPr sz="2000">
                <a:solidFill>
                  <a:schemeClr val="tx1"/>
                </a:solidFill>
                <a:latin typeface="Times New Roman" charset="0"/>
                <a:ea typeface="MS PGothic" charset="-128"/>
              </a:defRPr>
            </a:lvl9pPr>
          </a:lstStyle>
          <a:p>
            <a:pPr algn="ctr"/>
            <a:r>
              <a:rPr lang="en-GB" altLang="en-US" sz="2700" b="1" dirty="0">
                <a:solidFill>
                  <a:schemeClr val="bg1"/>
                </a:solidFill>
                <a:latin typeface="Arial" charset="0"/>
                <a:ea typeface="Kozuka Gothic Pro B" charset="0"/>
              </a:rPr>
              <a:t>Discussion/Conclusion</a:t>
            </a:r>
            <a:endParaRPr lang="en-GB" altLang="en-US" sz="3800" dirty="0">
              <a:solidFill>
                <a:schemeClr val="bg1"/>
              </a:solidFill>
              <a:latin typeface="Arial" charset="0"/>
              <a:ea typeface="Kozuka Gothic Pro B" charset="0"/>
            </a:endParaRPr>
          </a:p>
        </p:txBody>
      </p:sp>
      <p:sp>
        <p:nvSpPr>
          <p:cNvPr id="51" name="TextBox 50"/>
          <p:cNvSpPr txBox="1"/>
          <p:nvPr/>
        </p:nvSpPr>
        <p:spPr>
          <a:xfrm>
            <a:off x="502539" y="5419640"/>
            <a:ext cx="12620574" cy="15481161"/>
          </a:xfrm>
          <a:prstGeom prst="rect">
            <a:avLst/>
          </a:prstGeom>
          <a:noFill/>
        </p:spPr>
        <p:txBody>
          <a:bodyPr wrap="square" rtlCol="0">
            <a:spAutoFit/>
          </a:bodyPr>
          <a:lstStyle/>
          <a:p>
            <a:pPr algn="just"/>
            <a:r>
              <a:rPr lang="en-US" sz="3600" dirty="0">
                <a:ea typeface="Arial" charset="0"/>
                <a:cs typeface="Arial" charset="0"/>
              </a:rPr>
              <a:t>Non-alcoholic fatty liver diseases (NAFLD) is one of the major health problems in the developed countries. The exact cause of NAFLD is still unknown. Major risk factors contributing to NAFLD development include obesity</a:t>
            </a:r>
            <a:r>
              <a:rPr lang="en-US" sz="3600">
                <a:ea typeface="Arial" charset="0"/>
                <a:cs typeface="Arial" charset="0"/>
              </a:rPr>
              <a:t>, genetic predisposition</a:t>
            </a:r>
            <a:r>
              <a:rPr lang="en-US" sz="3600" dirty="0">
                <a:ea typeface="Arial" charset="0"/>
                <a:cs typeface="Arial" charset="0"/>
              </a:rPr>
              <a:t>, gut microbiota dysbiosis, pro-inflammatory mediators and insulin resistance. It has been demonstrated that interleukin 17A, (IL-17A), a pro-inflammatory cytokine, regulates gut microbiota and promotes the progression of NAFLD. However, how IL-17A modulates microbiota-dependent NAFLD development is unclear. We have recently reported that IL-17A plays an important role in regulating gut microbiota colonization as well as generation of microbiota-dependent pro-inflammatory immune responses. We propose the central hypothesis that intestinal IL-17A signaling maintains homeostatic host-microbiota interactions, and the abrogation of IL-17RA signaling in the gut contributes to commensal dysbiosis, dysregulated inflammatory responses and predisposition to NAFLD.  To study that, we have generated gut and liver-specific IL-17RA knockout mice. Our data shows wild type mice gained more weight than gut specific IL-17RA KO mice. In line with the weight gain data glucose level was higher in WT than gut specific IL-17RA KO mice. Our finding suggest the gut microbiota particularly Firmicutes composition is altered in gut specific IL-17RA knockout mice. </a:t>
            </a:r>
          </a:p>
          <a:p>
            <a:pPr algn="just"/>
            <a:r>
              <a:rPr lang="en-US" sz="3600" dirty="0">
                <a:ea typeface="Arial" charset="0"/>
                <a:cs typeface="Arial" charset="0"/>
              </a:rPr>
              <a:t>Our data is useful to understand how intestinal IL-17A-dependent control of the gut microbiome regulates NAFLD, as this information will offer new therapeutic opportunities to treat liver diseases.</a:t>
            </a:r>
          </a:p>
          <a:p>
            <a:pPr algn="just"/>
            <a:endParaRPr lang="en-US" sz="2800" dirty="0">
              <a:ea typeface="Arial" charset="0"/>
              <a:cs typeface="Arial" charset="0"/>
            </a:endParaRPr>
          </a:p>
        </p:txBody>
      </p:sp>
      <p:sp>
        <p:nvSpPr>
          <p:cNvPr id="52" name="Text Box 1248"/>
          <p:cNvSpPr txBox="1">
            <a:spLocks noChangeArrowheads="1"/>
          </p:cNvSpPr>
          <p:nvPr/>
        </p:nvSpPr>
        <p:spPr bwMode="auto">
          <a:xfrm>
            <a:off x="13862352" y="29610877"/>
            <a:ext cx="16420478" cy="1140367"/>
          </a:xfrm>
          <a:prstGeom prst="rect">
            <a:avLst/>
          </a:prstGeom>
          <a:solidFill>
            <a:srgbClr val="FFFF99"/>
          </a:solidFill>
          <a:ln w="9525">
            <a:solidFill>
              <a:schemeClr val="bg2">
                <a:lumMod val="60000"/>
                <a:lumOff val="40000"/>
              </a:schemeClr>
            </a:solidFill>
            <a:miter lim="800000"/>
            <a:headEnd/>
            <a:tailEnd/>
          </a:ln>
          <a:effectLst/>
        </p:spPr>
        <p:txBody>
          <a:bodyPr wrap="square" lIns="153189" tIns="153189" rIns="153189" bIns="153189">
            <a:spAutoFit/>
          </a:bodyPr>
          <a:lstStyle>
            <a:lvl1pPr marL="514350" indent="-514350" defTabSz="1038225">
              <a:defRPr sz="2700">
                <a:solidFill>
                  <a:schemeClr val="tx1"/>
                </a:solidFill>
                <a:latin typeface="Times New Roman" pitchFamily="18" charset="0"/>
              </a:defRPr>
            </a:lvl1pPr>
            <a:lvl2pPr marL="971550" indent="-514350" defTabSz="1038225">
              <a:defRPr sz="2700">
                <a:solidFill>
                  <a:schemeClr val="tx1"/>
                </a:solidFill>
                <a:latin typeface="Times New Roman" pitchFamily="18" charset="0"/>
              </a:defRPr>
            </a:lvl2pPr>
            <a:lvl3pPr marL="1428750" indent="-514350" defTabSz="1038225">
              <a:defRPr sz="2700">
                <a:solidFill>
                  <a:schemeClr val="tx1"/>
                </a:solidFill>
                <a:latin typeface="Times New Roman" pitchFamily="18" charset="0"/>
              </a:defRPr>
            </a:lvl3pPr>
            <a:lvl4pPr marL="1885950" indent="-514350" defTabSz="1038225">
              <a:defRPr sz="2700">
                <a:solidFill>
                  <a:schemeClr val="tx1"/>
                </a:solidFill>
                <a:latin typeface="Times New Roman" pitchFamily="18" charset="0"/>
              </a:defRPr>
            </a:lvl4pPr>
            <a:lvl5pPr marL="2343150" indent="-514350" defTabSz="1038225">
              <a:defRPr sz="2700">
                <a:solidFill>
                  <a:schemeClr val="tx1"/>
                </a:solidFill>
                <a:latin typeface="Times New Roman" pitchFamily="18" charset="0"/>
              </a:defRPr>
            </a:lvl5pPr>
            <a:lvl6pPr marL="2800350" indent="-514350" defTabSz="1038225" eaLnBrk="0" fontAlgn="base" hangingPunct="0">
              <a:spcBef>
                <a:spcPct val="0"/>
              </a:spcBef>
              <a:spcAft>
                <a:spcPct val="0"/>
              </a:spcAft>
              <a:defRPr sz="2700">
                <a:solidFill>
                  <a:schemeClr val="tx1"/>
                </a:solidFill>
                <a:latin typeface="Times New Roman" pitchFamily="18" charset="0"/>
              </a:defRPr>
            </a:lvl6pPr>
            <a:lvl7pPr marL="3257550" indent="-514350" defTabSz="1038225" eaLnBrk="0" fontAlgn="base" hangingPunct="0">
              <a:spcBef>
                <a:spcPct val="0"/>
              </a:spcBef>
              <a:spcAft>
                <a:spcPct val="0"/>
              </a:spcAft>
              <a:defRPr sz="2700">
                <a:solidFill>
                  <a:schemeClr val="tx1"/>
                </a:solidFill>
                <a:latin typeface="Times New Roman" pitchFamily="18" charset="0"/>
              </a:defRPr>
            </a:lvl7pPr>
            <a:lvl8pPr marL="3714750" indent="-514350" defTabSz="1038225" eaLnBrk="0" fontAlgn="base" hangingPunct="0">
              <a:spcBef>
                <a:spcPct val="0"/>
              </a:spcBef>
              <a:spcAft>
                <a:spcPct val="0"/>
              </a:spcAft>
              <a:defRPr sz="2700">
                <a:solidFill>
                  <a:schemeClr val="tx1"/>
                </a:solidFill>
                <a:latin typeface="Times New Roman" pitchFamily="18" charset="0"/>
              </a:defRPr>
            </a:lvl8pPr>
            <a:lvl9pPr marL="4171950" indent="-514350" defTabSz="1038225" eaLnBrk="0" fontAlgn="base" hangingPunct="0">
              <a:spcBef>
                <a:spcPct val="0"/>
              </a:spcBef>
              <a:spcAft>
                <a:spcPct val="0"/>
              </a:spcAft>
              <a:defRPr sz="2700">
                <a:solidFill>
                  <a:schemeClr val="tx1"/>
                </a:solidFill>
                <a:latin typeface="Times New Roman" pitchFamily="18" charset="0"/>
              </a:defRPr>
            </a:lvl9pPr>
          </a:lstStyle>
          <a:p>
            <a:pPr marL="0" indent="0">
              <a:defRPr/>
            </a:pPr>
            <a:r>
              <a:rPr lang="en-GB" sz="1800" b="1" dirty="0">
                <a:latin typeface="Arial" charset="0"/>
                <a:ea typeface="Arial" charset="0"/>
                <a:cs typeface="Arial" charset="0"/>
              </a:rPr>
              <a:t>(A) Comparison of bodyweight gain in gut specific IL-17RA knockout mice and control cre- on normal chow or the HFD.</a:t>
            </a:r>
          </a:p>
          <a:p>
            <a:pPr marL="0" indent="0">
              <a:defRPr/>
            </a:pPr>
            <a:r>
              <a:rPr lang="en-GB" sz="1800" b="1" dirty="0">
                <a:latin typeface="Arial" charset="0"/>
                <a:ea typeface="Arial" charset="0"/>
                <a:cs typeface="Arial" charset="0"/>
              </a:rPr>
              <a:t>(B) Comparison of bodyweight gain in liver specific IL-17RA Flox; Albumin cre  knockout mice and control littermate IL-17RA Flox mice.</a:t>
            </a:r>
          </a:p>
          <a:p>
            <a:pPr marL="0" indent="0">
              <a:defRPr/>
            </a:pPr>
            <a:r>
              <a:rPr lang="en-GB" sz="1800" b="1" dirty="0">
                <a:latin typeface="Arial" pitchFamily="34" charset="0"/>
                <a:ea typeface="MS PGothic" pitchFamily="34" charset="-128"/>
                <a:cs typeface="Arial" pitchFamily="34" charset="0"/>
              </a:rPr>
              <a:t>(C) Blood Glucose level measurement on week 6 post HFD in IL-17RA Flox; villin-cre and littermate control cre- mice.</a:t>
            </a:r>
          </a:p>
        </p:txBody>
      </p:sp>
      <p:sp>
        <p:nvSpPr>
          <p:cNvPr id="53" name="TextBox 52"/>
          <p:cNvSpPr txBox="1"/>
          <p:nvPr/>
        </p:nvSpPr>
        <p:spPr>
          <a:xfrm>
            <a:off x="14082911" y="20524917"/>
            <a:ext cx="796091" cy="830997"/>
          </a:xfrm>
          <a:prstGeom prst="rect">
            <a:avLst/>
          </a:prstGeom>
          <a:noFill/>
        </p:spPr>
        <p:txBody>
          <a:bodyPr wrap="square" rtlCol="0">
            <a:spAutoFit/>
          </a:bodyPr>
          <a:lstStyle/>
          <a:p>
            <a:r>
              <a:rPr lang="en-US" sz="4800" b="1" dirty="0"/>
              <a:t>a</a:t>
            </a:r>
          </a:p>
        </p:txBody>
      </p:sp>
      <p:sp>
        <p:nvSpPr>
          <p:cNvPr id="54" name="TextBox 53"/>
          <p:cNvSpPr txBox="1"/>
          <p:nvPr/>
        </p:nvSpPr>
        <p:spPr>
          <a:xfrm>
            <a:off x="21642779" y="20647539"/>
            <a:ext cx="796091" cy="830997"/>
          </a:xfrm>
          <a:prstGeom prst="rect">
            <a:avLst/>
          </a:prstGeom>
          <a:noFill/>
        </p:spPr>
        <p:txBody>
          <a:bodyPr wrap="square" rtlCol="0">
            <a:spAutoFit/>
          </a:bodyPr>
          <a:lstStyle/>
          <a:p>
            <a:r>
              <a:rPr lang="en-US" sz="4800" b="1" dirty="0"/>
              <a:t>b</a:t>
            </a:r>
          </a:p>
        </p:txBody>
      </p:sp>
      <p:pic>
        <p:nvPicPr>
          <p:cNvPr id="6" name="Picture 5"/>
          <p:cNvPicPr>
            <a:picLocks noChangeAspect="1"/>
          </p:cNvPicPr>
          <p:nvPr/>
        </p:nvPicPr>
        <p:blipFill>
          <a:blip r:embed="rId5"/>
          <a:stretch>
            <a:fillRect/>
          </a:stretch>
        </p:blipFill>
        <p:spPr>
          <a:xfrm>
            <a:off x="31134055" y="5562600"/>
            <a:ext cx="5403412" cy="3414534"/>
          </a:xfrm>
          <a:prstGeom prst="rect">
            <a:avLst/>
          </a:prstGeom>
        </p:spPr>
      </p:pic>
      <p:pic>
        <p:nvPicPr>
          <p:cNvPr id="9" name="Picture 8"/>
          <p:cNvPicPr>
            <a:picLocks noChangeAspect="1"/>
          </p:cNvPicPr>
          <p:nvPr/>
        </p:nvPicPr>
        <p:blipFill>
          <a:blip r:embed="rId6"/>
          <a:stretch>
            <a:fillRect/>
          </a:stretch>
        </p:blipFill>
        <p:spPr>
          <a:xfrm>
            <a:off x="37116535" y="5774615"/>
            <a:ext cx="4991238" cy="3141450"/>
          </a:xfrm>
          <a:prstGeom prst="rect">
            <a:avLst/>
          </a:prstGeom>
        </p:spPr>
      </p:pic>
      <p:pic>
        <p:nvPicPr>
          <p:cNvPr id="10" name="Picture 9"/>
          <p:cNvPicPr>
            <a:picLocks noChangeAspect="1"/>
          </p:cNvPicPr>
          <p:nvPr/>
        </p:nvPicPr>
        <p:blipFill>
          <a:blip r:embed="rId7"/>
          <a:stretch>
            <a:fillRect/>
          </a:stretch>
        </p:blipFill>
        <p:spPr>
          <a:xfrm>
            <a:off x="31488202" y="8838776"/>
            <a:ext cx="5260823" cy="3586097"/>
          </a:xfrm>
          <a:prstGeom prst="rect">
            <a:avLst/>
          </a:prstGeom>
        </p:spPr>
      </p:pic>
      <p:pic>
        <p:nvPicPr>
          <p:cNvPr id="11" name="Picture 10"/>
          <p:cNvPicPr>
            <a:picLocks noChangeAspect="1"/>
          </p:cNvPicPr>
          <p:nvPr/>
        </p:nvPicPr>
        <p:blipFill>
          <a:blip r:embed="rId8"/>
          <a:stretch>
            <a:fillRect/>
          </a:stretch>
        </p:blipFill>
        <p:spPr>
          <a:xfrm>
            <a:off x="37116535" y="8834503"/>
            <a:ext cx="5479265" cy="3586097"/>
          </a:xfrm>
          <a:prstGeom prst="rect">
            <a:avLst/>
          </a:prstGeom>
        </p:spPr>
      </p:pic>
      <p:pic>
        <p:nvPicPr>
          <p:cNvPr id="12" name="Picture 11"/>
          <p:cNvPicPr>
            <a:picLocks noChangeAspect="1"/>
          </p:cNvPicPr>
          <p:nvPr/>
        </p:nvPicPr>
        <p:blipFill rotWithShape="1">
          <a:blip r:embed="rId9"/>
          <a:srcRect l="67417" t="6127" b="71092"/>
          <a:stretch/>
        </p:blipFill>
        <p:spPr>
          <a:xfrm>
            <a:off x="40090521" y="5652655"/>
            <a:ext cx="3124358" cy="958401"/>
          </a:xfrm>
          <a:prstGeom prst="rect">
            <a:avLst/>
          </a:prstGeom>
        </p:spPr>
      </p:pic>
      <p:sp>
        <p:nvSpPr>
          <p:cNvPr id="40" name="Text Box 1248"/>
          <p:cNvSpPr txBox="1">
            <a:spLocks noChangeArrowheads="1"/>
          </p:cNvSpPr>
          <p:nvPr/>
        </p:nvSpPr>
        <p:spPr bwMode="auto">
          <a:xfrm>
            <a:off x="31041776" y="12413175"/>
            <a:ext cx="12428504" cy="586369"/>
          </a:xfrm>
          <a:prstGeom prst="rect">
            <a:avLst/>
          </a:prstGeom>
          <a:solidFill>
            <a:srgbClr val="FFFF99"/>
          </a:solidFill>
          <a:ln w="9525">
            <a:solidFill>
              <a:schemeClr val="bg2">
                <a:lumMod val="60000"/>
                <a:lumOff val="40000"/>
              </a:schemeClr>
            </a:solidFill>
            <a:miter lim="800000"/>
            <a:headEnd/>
            <a:tailEnd/>
          </a:ln>
          <a:effectLst/>
        </p:spPr>
        <p:txBody>
          <a:bodyPr wrap="square" lIns="153189" tIns="153189" rIns="153189" bIns="153189">
            <a:spAutoFit/>
          </a:bodyPr>
          <a:lstStyle>
            <a:lvl1pPr marL="514350" indent="-514350" defTabSz="1038225">
              <a:defRPr sz="2700">
                <a:solidFill>
                  <a:schemeClr val="tx1"/>
                </a:solidFill>
                <a:latin typeface="Times New Roman" pitchFamily="18" charset="0"/>
              </a:defRPr>
            </a:lvl1pPr>
            <a:lvl2pPr marL="971550" indent="-514350" defTabSz="1038225">
              <a:defRPr sz="2700">
                <a:solidFill>
                  <a:schemeClr val="tx1"/>
                </a:solidFill>
                <a:latin typeface="Times New Roman" pitchFamily="18" charset="0"/>
              </a:defRPr>
            </a:lvl2pPr>
            <a:lvl3pPr marL="1428750" indent="-514350" defTabSz="1038225">
              <a:defRPr sz="2700">
                <a:solidFill>
                  <a:schemeClr val="tx1"/>
                </a:solidFill>
                <a:latin typeface="Times New Roman" pitchFamily="18" charset="0"/>
              </a:defRPr>
            </a:lvl3pPr>
            <a:lvl4pPr marL="1885950" indent="-514350" defTabSz="1038225">
              <a:defRPr sz="2700">
                <a:solidFill>
                  <a:schemeClr val="tx1"/>
                </a:solidFill>
                <a:latin typeface="Times New Roman" pitchFamily="18" charset="0"/>
              </a:defRPr>
            </a:lvl4pPr>
            <a:lvl5pPr marL="2343150" indent="-514350" defTabSz="1038225">
              <a:defRPr sz="2700">
                <a:solidFill>
                  <a:schemeClr val="tx1"/>
                </a:solidFill>
                <a:latin typeface="Times New Roman" pitchFamily="18" charset="0"/>
              </a:defRPr>
            </a:lvl5pPr>
            <a:lvl6pPr marL="2800350" indent="-514350" defTabSz="1038225" eaLnBrk="0" fontAlgn="base" hangingPunct="0">
              <a:spcBef>
                <a:spcPct val="0"/>
              </a:spcBef>
              <a:spcAft>
                <a:spcPct val="0"/>
              </a:spcAft>
              <a:defRPr sz="2700">
                <a:solidFill>
                  <a:schemeClr val="tx1"/>
                </a:solidFill>
                <a:latin typeface="Times New Roman" pitchFamily="18" charset="0"/>
              </a:defRPr>
            </a:lvl6pPr>
            <a:lvl7pPr marL="3257550" indent="-514350" defTabSz="1038225" eaLnBrk="0" fontAlgn="base" hangingPunct="0">
              <a:spcBef>
                <a:spcPct val="0"/>
              </a:spcBef>
              <a:spcAft>
                <a:spcPct val="0"/>
              </a:spcAft>
              <a:defRPr sz="2700">
                <a:solidFill>
                  <a:schemeClr val="tx1"/>
                </a:solidFill>
                <a:latin typeface="Times New Roman" pitchFamily="18" charset="0"/>
              </a:defRPr>
            </a:lvl7pPr>
            <a:lvl8pPr marL="3714750" indent="-514350" defTabSz="1038225" eaLnBrk="0" fontAlgn="base" hangingPunct="0">
              <a:spcBef>
                <a:spcPct val="0"/>
              </a:spcBef>
              <a:spcAft>
                <a:spcPct val="0"/>
              </a:spcAft>
              <a:defRPr sz="2700">
                <a:solidFill>
                  <a:schemeClr val="tx1"/>
                </a:solidFill>
                <a:latin typeface="Times New Roman" pitchFamily="18" charset="0"/>
              </a:defRPr>
            </a:lvl8pPr>
            <a:lvl9pPr marL="4171950" indent="-514350" defTabSz="1038225" eaLnBrk="0" fontAlgn="base" hangingPunct="0">
              <a:spcBef>
                <a:spcPct val="0"/>
              </a:spcBef>
              <a:spcAft>
                <a:spcPct val="0"/>
              </a:spcAft>
              <a:defRPr sz="2700">
                <a:solidFill>
                  <a:schemeClr val="tx1"/>
                </a:solidFill>
                <a:latin typeface="Times New Roman" pitchFamily="18" charset="0"/>
              </a:defRPr>
            </a:lvl9pPr>
          </a:lstStyle>
          <a:p>
            <a:pPr marL="0" indent="0">
              <a:defRPr/>
            </a:pPr>
            <a:r>
              <a:rPr lang="en-GB" sz="1800" b="1" dirty="0">
                <a:latin typeface="Arial" pitchFamily="34" charset="0"/>
                <a:ea typeface="MS PGothic" pitchFamily="34" charset="-128"/>
                <a:cs typeface="Arial" pitchFamily="34" charset="0"/>
              </a:rPr>
              <a:t>Intestinal IL-17RA deficiency affects gut microbiota composition</a:t>
            </a:r>
          </a:p>
        </p:txBody>
      </p:sp>
      <p:sp>
        <p:nvSpPr>
          <p:cNvPr id="55" name="AutoShape 972"/>
          <p:cNvSpPr>
            <a:spLocks noChangeArrowheads="1"/>
          </p:cNvSpPr>
          <p:nvPr/>
        </p:nvSpPr>
        <p:spPr bwMode="auto">
          <a:xfrm>
            <a:off x="30982459" y="16724188"/>
            <a:ext cx="12740199" cy="568339"/>
          </a:xfrm>
          <a:prstGeom prst="roundRect">
            <a:avLst>
              <a:gd name="adj" fmla="val 16667"/>
            </a:avLst>
          </a:prstGeom>
          <a:gradFill rotWithShape="0">
            <a:gsLst>
              <a:gs pos="0">
                <a:srgbClr val="03D4A8"/>
              </a:gs>
              <a:gs pos="12500">
                <a:srgbClr val="21D6E0"/>
              </a:gs>
              <a:gs pos="37500">
                <a:srgbClr val="0087E6"/>
              </a:gs>
              <a:gs pos="50000">
                <a:srgbClr val="005CBF"/>
              </a:gs>
              <a:gs pos="62500">
                <a:srgbClr val="0087E6"/>
              </a:gs>
              <a:gs pos="87500">
                <a:srgbClr val="21D6E0"/>
              </a:gs>
              <a:gs pos="100000">
                <a:srgbClr val="03D4A8"/>
              </a:gs>
            </a:gsLst>
            <a:lin ang="2700000" scaled="1"/>
          </a:gradFill>
          <a:ln w="9525">
            <a:solidFill>
              <a:schemeClr val="accent2"/>
            </a:solidFill>
            <a:round/>
            <a:headEnd/>
            <a:tailEnd/>
          </a:ln>
        </p:spPr>
        <p:txBody>
          <a:bodyPr wrap="square" lIns="77820" tIns="38911" rIns="77820" bIns="38911" anchor="ctr">
            <a:spAutoFit/>
          </a:bodyPr>
          <a:lstStyle>
            <a:lvl1pPr defTabSz="777875">
              <a:defRPr sz="2000">
                <a:solidFill>
                  <a:schemeClr val="tx1"/>
                </a:solidFill>
                <a:latin typeface="Times New Roman" charset="0"/>
                <a:ea typeface="MS PGothic" charset="-128"/>
              </a:defRPr>
            </a:lvl1pPr>
            <a:lvl2pPr marL="742950" indent="-285750" defTabSz="777875">
              <a:defRPr sz="2000">
                <a:solidFill>
                  <a:schemeClr val="tx1"/>
                </a:solidFill>
                <a:latin typeface="Times New Roman" charset="0"/>
                <a:ea typeface="MS PGothic" charset="-128"/>
              </a:defRPr>
            </a:lvl2pPr>
            <a:lvl3pPr marL="1143000" indent="-228600" defTabSz="777875">
              <a:defRPr sz="2000">
                <a:solidFill>
                  <a:schemeClr val="tx1"/>
                </a:solidFill>
                <a:latin typeface="Times New Roman" charset="0"/>
                <a:ea typeface="MS PGothic" charset="-128"/>
              </a:defRPr>
            </a:lvl3pPr>
            <a:lvl4pPr marL="1600200" indent="-228600" defTabSz="777875">
              <a:defRPr sz="2000">
                <a:solidFill>
                  <a:schemeClr val="tx1"/>
                </a:solidFill>
                <a:latin typeface="Times New Roman" charset="0"/>
                <a:ea typeface="MS PGothic" charset="-128"/>
              </a:defRPr>
            </a:lvl4pPr>
            <a:lvl5pPr marL="2057400" indent="-228600" defTabSz="777875">
              <a:defRPr sz="2000">
                <a:solidFill>
                  <a:schemeClr val="tx1"/>
                </a:solidFill>
                <a:latin typeface="Times New Roman" charset="0"/>
                <a:ea typeface="MS PGothic" charset="-128"/>
              </a:defRPr>
            </a:lvl5pPr>
            <a:lvl6pPr marL="2514600" indent="-228600" defTabSz="777875" eaLnBrk="0" fontAlgn="base" hangingPunct="0">
              <a:spcBef>
                <a:spcPct val="0"/>
              </a:spcBef>
              <a:spcAft>
                <a:spcPct val="0"/>
              </a:spcAft>
              <a:defRPr sz="2000">
                <a:solidFill>
                  <a:schemeClr val="tx1"/>
                </a:solidFill>
                <a:latin typeface="Times New Roman" charset="0"/>
                <a:ea typeface="MS PGothic" charset="-128"/>
              </a:defRPr>
            </a:lvl6pPr>
            <a:lvl7pPr marL="2971800" indent="-228600" defTabSz="777875" eaLnBrk="0" fontAlgn="base" hangingPunct="0">
              <a:spcBef>
                <a:spcPct val="0"/>
              </a:spcBef>
              <a:spcAft>
                <a:spcPct val="0"/>
              </a:spcAft>
              <a:defRPr sz="2000">
                <a:solidFill>
                  <a:schemeClr val="tx1"/>
                </a:solidFill>
                <a:latin typeface="Times New Roman" charset="0"/>
                <a:ea typeface="MS PGothic" charset="-128"/>
              </a:defRPr>
            </a:lvl7pPr>
            <a:lvl8pPr marL="3429000" indent="-228600" defTabSz="777875" eaLnBrk="0" fontAlgn="base" hangingPunct="0">
              <a:spcBef>
                <a:spcPct val="0"/>
              </a:spcBef>
              <a:spcAft>
                <a:spcPct val="0"/>
              </a:spcAft>
              <a:defRPr sz="2000">
                <a:solidFill>
                  <a:schemeClr val="tx1"/>
                </a:solidFill>
                <a:latin typeface="Times New Roman" charset="0"/>
                <a:ea typeface="MS PGothic" charset="-128"/>
              </a:defRPr>
            </a:lvl8pPr>
            <a:lvl9pPr marL="3886200" indent="-228600" defTabSz="777875" eaLnBrk="0" fontAlgn="base" hangingPunct="0">
              <a:spcBef>
                <a:spcPct val="0"/>
              </a:spcBef>
              <a:spcAft>
                <a:spcPct val="0"/>
              </a:spcAft>
              <a:defRPr sz="2000">
                <a:solidFill>
                  <a:schemeClr val="tx1"/>
                </a:solidFill>
                <a:latin typeface="Times New Roman" charset="0"/>
                <a:ea typeface="MS PGothic" charset="-128"/>
              </a:defRPr>
            </a:lvl9pPr>
          </a:lstStyle>
          <a:p>
            <a:pPr algn="ctr"/>
            <a:r>
              <a:rPr lang="en-GB" altLang="en-US" sz="2700" b="1" dirty="0">
                <a:solidFill>
                  <a:schemeClr val="bg1"/>
                </a:solidFill>
                <a:latin typeface="Arial" charset="0"/>
                <a:ea typeface="Kozuka Gothic Pro B" charset="0"/>
              </a:rPr>
              <a:t>Future Studies</a:t>
            </a:r>
            <a:endParaRPr lang="en-GB" altLang="en-US" sz="3800" dirty="0">
              <a:solidFill>
                <a:schemeClr val="bg1"/>
              </a:solidFill>
              <a:latin typeface="Arial" charset="0"/>
              <a:ea typeface="Kozuka Gothic Pro B" charset="0"/>
            </a:endParaRPr>
          </a:p>
        </p:txBody>
      </p:sp>
      <p:sp>
        <p:nvSpPr>
          <p:cNvPr id="57" name="TextBox 56"/>
          <p:cNvSpPr txBox="1"/>
          <p:nvPr/>
        </p:nvSpPr>
        <p:spPr>
          <a:xfrm>
            <a:off x="17455373" y="28263187"/>
            <a:ext cx="796091" cy="830997"/>
          </a:xfrm>
          <a:prstGeom prst="rect">
            <a:avLst/>
          </a:prstGeom>
          <a:noFill/>
        </p:spPr>
        <p:txBody>
          <a:bodyPr wrap="square" rtlCol="0">
            <a:spAutoFit/>
          </a:bodyPr>
          <a:lstStyle/>
          <a:p>
            <a:r>
              <a:rPr lang="en-US" sz="4800" b="1" dirty="0"/>
              <a:t>c</a:t>
            </a:r>
          </a:p>
        </p:txBody>
      </p:sp>
      <p:sp>
        <p:nvSpPr>
          <p:cNvPr id="16" name="TextBox 15"/>
          <p:cNvSpPr txBox="1"/>
          <p:nvPr/>
        </p:nvSpPr>
        <p:spPr>
          <a:xfrm>
            <a:off x="30991310" y="15453805"/>
            <a:ext cx="12468424" cy="646331"/>
          </a:xfrm>
          <a:prstGeom prst="rect">
            <a:avLst/>
          </a:prstGeom>
          <a:noFill/>
        </p:spPr>
        <p:txBody>
          <a:bodyPr wrap="square" rtlCol="0">
            <a:spAutoFit/>
          </a:bodyPr>
          <a:lstStyle/>
          <a:p>
            <a:pPr marL="571500" indent="-571500">
              <a:buFont typeface="Arial" panose="020B0604020202020204" pitchFamily="34" charset="0"/>
              <a:buChar char="•"/>
            </a:pPr>
            <a:endParaRPr lang="en-US" sz="3600" dirty="0"/>
          </a:p>
        </p:txBody>
      </p:sp>
      <p:sp>
        <p:nvSpPr>
          <p:cNvPr id="58" name="TextBox 57"/>
          <p:cNvSpPr txBox="1"/>
          <p:nvPr/>
        </p:nvSpPr>
        <p:spPr>
          <a:xfrm>
            <a:off x="30982461" y="16689872"/>
            <a:ext cx="12468424" cy="646331"/>
          </a:xfrm>
          <a:prstGeom prst="rect">
            <a:avLst/>
          </a:prstGeom>
          <a:noFill/>
        </p:spPr>
        <p:txBody>
          <a:bodyPr wrap="square" rtlCol="0">
            <a:spAutoFit/>
          </a:bodyPr>
          <a:lstStyle/>
          <a:p>
            <a:pPr marL="571500" indent="-571500">
              <a:buFont typeface="Arial" panose="020B0604020202020204" pitchFamily="34" charset="0"/>
              <a:buChar char="•"/>
            </a:pPr>
            <a:endParaRPr lang="en-US" sz="3600" dirty="0"/>
          </a:p>
        </p:txBody>
      </p:sp>
      <p:sp>
        <p:nvSpPr>
          <p:cNvPr id="63" name="TextBox 62"/>
          <p:cNvSpPr txBox="1"/>
          <p:nvPr/>
        </p:nvSpPr>
        <p:spPr>
          <a:xfrm>
            <a:off x="30944612" y="13897922"/>
            <a:ext cx="12468424"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t>Gut, but not liver IL-17 signaling, regulates HFD-induced NAFLD</a:t>
            </a:r>
          </a:p>
          <a:p>
            <a:pPr marL="571500" indent="-571500">
              <a:buFont typeface="Arial" panose="020B0604020202020204" pitchFamily="34" charset="0"/>
              <a:buChar char="•"/>
            </a:pPr>
            <a:r>
              <a:rPr lang="en-US" sz="3600" dirty="0"/>
              <a:t>Gut IL-17 signaling regulates Firmicutes, a major driver of obesity</a:t>
            </a:r>
          </a:p>
          <a:p>
            <a:pPr marL="571500" indent="-571500">
              <a:buFont typeface="Arial" panose="020B0604020202020204" pitchFamily="34" charset="0"/>
              <a:buChar char="•"/>
            </a:pPr>
            <a:r>
              <a:rPr lang="en-US" sz="3600" dirty="0"/>
              <a:t>Blood glucose level was lower in Gut-specific IL-17RA KO mice than in WT</a:t>
            </a:r>
          </a:p>
          <a:p>
            <a:pPr marL="571500" indent="-571500">
              <a:buFont typeface="Arial" panose="020B0604020202020204" pitchFamily="34" charset="0"/>
              <a:buChar char="•"/>
            </a:pPr>
            <a:endParaRPr lang="en-US" sz="3600" dirty="0"/>
          </a:p>
        </p:txBody>
      </p:sp>
      <p:pic>
        <p:nvPicPr>
          <p:cNvPr id="20" name="Picture 19"/>
          <p:cNvPicPr>
            <a:picLocks noChangeAspect="1"/>
          </p:cNvPicPr>
          <p:nvPr/>
        </p:nvPicPr>
        <p:blipFill>
          <a:blip r:embed="rId10"/>
          <a:stretch>
            <a:fillRect/>
          </a:stretch>
        </p:blipFill>
        <p:spPr>
          <a:xfrm>
            <a:off x="30888531" y="20324423"/>
            <a:ext cx="12467401" cy="646232"/>
          </a:xfrm>
          <a:prstGeom prst="rect">
            <a:avLst/>
          </a:prstGeom>
        </p:spPr>
      </p:pic>
      <p:sp>
        <p:nvSpPr>
          <p:cNvPr id="64" name="TextBox 63"/>
          <p:cNvSpPr txBox="1"/>
          <p:nvPr/>
        </p:nvSpPr>
        <p:spPr>
          <a:xfrm>
            <a:off x="31021816" y="17466015"/>
            <a:ext cx="12468424"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a:t>Mice will be maintained on control diet</a:t>
            </a:r>
          </a:p>
          <a:p>
            <a:pPr marL="571500" indent="-571500">
              <a:buFont typeface="Arial" panose="020B0604020202020204" pitchFamily="34" charset="0"/>
              <a:buChar char="•"/>
            </a:pPr>
            <a:r>
              <a:rPr lang="en-US" sz="3600" dirty="0"/>
              <a:t>This experiment will be repeated with more mice</a:t>
            </a:r>
          </a:p>
          <a:p>
            <a:pPr marL="571500" indent="-571500">
              <a:buFont typeface="Arial" panose="020B0604020202020204" pitchFamily="34" charset="0"/>
              <a:buChar char="•"/>
            </a:pPr>
            <a:r>
              <a:rPr lang="en-US" sz="3600" dirty="0"/>
              <a:t>Histological examination on liver tissues will be performed in WT and gut-specific KO mice.</a:t>
            </a:r>
          </a:p>
          <a:p>
            <a:pPr marL="571500" indent="-571500">
              <a:buFont typeface="Arial" panose="020B0604020202020204" pitchFamily="34" charset="0"/>
              <a:buChar char="•"/>
            </a:pPr>
            <a:r>
              <a:rPr lang="en-US" sz="3600" dirty="0"/>
              <a:t>Insulin tolerance and glucose tolerance test will be done in WT and KO mice</a:t>
            </a:r>
          </a:p>
          <a:p>
            <a:pPr marL="571500" indent="-571500">
              <a:buFont typeface="Arial" panose="020B0604020202020204" pitchFamily="34" charset="0"/>
              <a:buChar char="•"/>
            </a:pPr>
            <a:r>
              <a:rPr lang="en-US" sz="3600" dirty="0"/>
              <a:t>Gut and liver specific immune responses will be investigated</a:t>
            </a:r>
          </a:p>
          <a:p>
            <a:pPr marL="571500" indent="-571500">
              <a:buFont typeface="Arial" panose="020B0604020202020204" pitchFamily="34" charset="0"/>
              <a:buChar char="•"/>
            </a:pPr>
            <a:r>
              <a:rPr lang="en-US" sz="3600" dirty="0"/>
              <a:t>Serum ALT will be measured to assess the amount of Liver damage</a:t>
            </a:r>
          </a:p>
        </p:txBody>
      </p:sp>
      <p:pic>
        <p:nvPicPr>
          <p:cNvPr id="25" name="Picture 24"/>
          <p:cNvPicPr>
            <a:picLocks noChangeAspect="1"/>
          </p:cNvPicPr>
          <p:nvPr/>
        </p:nvPicPr>
        <p:blipFill>
          <a:blip r:embed="rId11"/>
          <a:stretch>
            <a:fillRect/>
          </a:stretch>
        </p:blipFill>
        <p:spPr>
          <a:xfrm>
            <a:off x="517536" y="887956"/>
            <a:ext cx="3521064" cy="3069831"/>
          </a:xfrm>
          <a:prstGeom prst="rect">
            <a:avLst/>
          </a:prstGeom>
        </p:spPr>
      </p:pic>
      <p:pic>
        <p:nvPicPr>
          <p:cNvPr id="18" name="Picture 17"/>
          <p:cNvPicPr>
            <a:picLocks noChangeAspect="1"/>
          </p:cNvPicPr>
          <p:nvPr/>
        </p:nvPicPr>
        <p:blipFill>
          <a:blip r:embed="rId12"/>
          <a:stretch>
            <a:fillRect/>
          </a:stretch>
        </p:blipFill>
        <p:spPr>
          <a:xfrm>
            <a:off x="14658027" y="21476116"/>
            <a:ext cx="6738265" cy="4417056"/>
          </a:xfrm>
          <a:prstGeom prst="rect">
            <a:avLst/>
          </a:prstGeom>
        </p:spPr>
      </p:pic>
      <p:pic>
        <p:nvPicPr>
          <p:cNvPr id="21" name="Picture 20"/>
          <p:cNvPicPr>
            <a:picLocks noChangeAspect="1"/>
          </p:cNvPicPr>
          <p:nvPr/>
        </p:nvPicPr>
        <p:blipFill>
          <a:blip r:embed="rId13"/>
          <a:stretch>
            <a:fillRect/>
          </a:stretch>
        </p:blipFill>
        <p:spPr>
          <a:xfrm>
            <a:off x="22140129" y="21351160"/>
            <a:ext cx="6928886" cy="4542012"/>
          </a:xfrm>
          <a:prstGeom prst="rect">
            <a:avLst/>
          </a:prstGeom>
        </p:spPr>
      </p:pic>
      <p:pic>
        <p:nvPicPr>
          <p:cNvPr id="22" name="Picture 21"/>
          <p:cNvPicPr>
            <a:picLocks noChangeAspect="1"/>
          </p:cNvPicPr>
          <p:nvPr/>
        </p:nvPicPr>
        <p:blipFill>
          <a:blip r:embed="rId14"/>
          <a:stretch>
            <a:fillRect/>
          </a:stretch>
        </p:blipFill>
        <p:spPr>
          <a:xfrm>
            <a:off x="18190219" y="25893172"/>
            <a:ext cx="7155984" cy="3640399"/>
          </a:xfrm>
          <a:prstGeom prst="rect">
            <a:avLst/>
          </a:prstGeom>
        </p:spPr>
      </p:pic>
      <p:pic>
        <p:nvPicPr>
          <p:cNvPr id="5" name="Picture 4"/>
          <p:cNvPicPr>
            <a:picLocks noChangeAspect="1"/>
          </p:cNvPicPr>
          <p:nvPr/>
        </p:nvPicPr>
        <p:blipFill>
          <a:blip r:embed="rId15"/>
          <a:stretch>
            <a:fillRect/>
          </a:stretch>
        </p:blipFill>
        <p:spPr>
          <a:xfrm>
            <a:off x="19336180" y="31775768"/>
            <a:ext cx="3505200" cy="1042161"/>
          </a:xfrm>
          <a:prstGeom prst="rect">
            <a:avLst/>
          </a:prstGeom>
        </p:spPr>
      </p:pic>
    </p:spTree>
    <p:extLst>
      <p:ext uri="{BB962C8B-B14F-4D97-AF65-F5344CB8AC3E}">
        <p14:creationId xmlns:p14="http://schemas.microsoft.com/office/powerpoint/2010/main" val="497847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B40039D0C35547A21C2D02D271B01E" ma:contentTypeVersion="3" ma:contentTypeDescription="Create a new document." ma:contentTypeScope="" ma:versionID="a88fbf6de5bf3ac4c101d7e46049d008">
  <xsd:schema xmlns:xsd="http://www.w3.org/2001/XMLSchema" xmlns:xs="http://www.w3.org/2001/XMLSchema" xmlns:p="http://schemas.microsoft.com/office/2006/metadata/properties" xmlns:ns2="b52834d4-7d2d-4bd5-899e-f3e03a47b871" targetNamespace="http://schemas.microsoft.com/office/2006/metadata/properties" ma:root="true" ma:fieldsID="c12751e0540b217342f6e45280e18607" ns2:_="">
    <xsd:import namespace="b52834d4-7d2d-4bd5-899e-f3e03a47b871"/>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2834d4-7d2d-4bd5-899e-f3e03a47b8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75D6E4-43D9-4418-A68B-F00F81A19A81}">
  <ds:schemaRefs>
    <ds:schemaRef ds:uri="http://schemas.microsoft.com/office/2006/metadata/contentType"/>
    <ds:schemaRef ds:uri="http://schemas.microsoft.com/office/2006/metadata/properties/metaAttributes"/>
    <ds:schemaRef ds:uri="http://www.w3.org/2000/xmlns/"/>
    <ds:schemaRef ds:uri="http://www.w3.org/2001/XMLSchema"/>
    <ds:schemaRef ds:uri="b52834d4-7d2d-4bd5-899e-f3e03a47b87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61A6DA-2593-4FE1-90E3-BFE306261BFA}">
  <ds:schemaRefs>
    <ds:schemaRef ds:uri="http://schemas.microsoft.com/sharepoint/v3/contenttype/forms"/>
  </ds:schemaRefs>
</ds:datastoreItem>
</file>

<file path=customXml/itemProps3.xml><?xml version="1.0" encoding="utf-8"?>
<ds:datastoreItem xmlns:ds="http://schemas.openxmlformats.org/officeDocument/2006/customXml" ds:itemID="{047C7F17-1B4C-4C71-89DE-FE8F3C56B114}">
  <ds:schemaRefs>
    <ds:schemaRef ds:uri="http://schemas.microsoft.com/office/infopath/2007/PartnerControls"/>
    <ds:schemaRef ds:uri="b52834d4-7d2d-4bd5-899e-f3e03a47b871"/>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5247</TotalTime>
  <Words>766</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Kozuka Gothic Pro B</vt:lpstr>
      <vt:lpstr>MS PGothic</vt:lpstr>
      <vt:lpstr>Arial</vt:lpstr>
      <vt:lpstr>Calibri</vt:lpstr>
      <vt:lpstr>Symbol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Judith</cp:lastModifiedBy>
  <cp:revision>106</cp:revision>
  <cp:lastPrinted>2017-07-24T21:31:31Z</cp:lastPrinted>
  <dcterms:created xsi:type="dcterms:W3CDTF">2014-06-09T17:44:32Z</dcterms:created>
  <dcterms:modified xsi:type="dcterms:W3CDTF">2019-04-30T13:22:24Z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0x010100F0B40039D0C35547A21C2D02D271B01E</vt:lpwstr>
  </property>
</Properties>
</file>