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257" r:id="rId3"/>
    <p:sldId id="331" r:id="rId4"/>
    <p:sldId id="332" r:id="rId5"/>
    <p:sldId id="354" r:id="rId6"/>
    <p:sldId id="264" r:id="rId7"/>
    <p:sldId id="326" r:id="rId8"/>
    <p:sldId id="353" r:id="rId9"/>
    <p:sldId id="266" r:id="rId10"/>
    <p:sldId id="267" r:id="rId11"/>
    <p:sldId id="347" r:id="rId12"/>
    <p:sldId id="272" r:id="rId13"/>
    <p:sldId id="329" r:id="rId14"/>
    <p:sldId id="276" r:id="rId15"/>
    <p:sldId id="330" r:id="rId16"/>
    <p:sldId id="278" r:id="rId17"/>
    <p:sldId id="260" r:id="rId18"/>
    <p:sldId id="333" r:id="rId19"/>
    <p:sldId id="335" r:id="rId20"/>
    <p:sldId id="339" r:id="rId21"/>
    <p:sldId id="262" r:id="rId22"/>
    <p:sldId id="263" r:id="rId23"/>
    <p:sldId id="340" r:id="rId24"/>
    <p:sldId id="357" r:id="rId25"/>
    <p:sldId id="285" r:id="rId26"/>
    <p:sldId id="279" r:id="rId27"/>
    <p:sldId id="281" r:id="rId28"/>
    <p:sldId id="282" r:id="rId29"/>
    <p:sldId id="283" r:id="rId30"/>
    <p:sldId id="284" r:id="rId31"/>
    <p:sldId id="356" r:id="rId32"/>
    <p:sldId id="286" r:id="rId33"/>
    <p:sldId id="287" r:id="rId34"/>
    <p:sldId id="288" r:id="rId35"/>
    <p:sldId id="289" r:id="rId36"/>
    <p:sldId id="290" r:id="rId37"/>
    <p:sldId id="291" r:id="rId38"/>
    <p:sldId id="259" r:id="rId39"/>
    <p:sldId id="292" r:id="rId40"/>
    <p:sldId id="293" r:id="rId41"/>
    <p:sldId id="349" r:id="rId42"/>
    <p:sldId id="344" r:id="rId43"/>
    <p:sldId id="343" r:id="rId44"/>
    <p:sldId id="345" r:id="rId45"/>
    <p:sldId id="334" r:id="rId46"/>
    <p:sldId id="336" r:id="rId47"/>
    <p:sldId id="350" r:id="rId48"/>
    <p:sldId id="346" r:id="rId49"/>
    <p:sldId id="294" r:id="rId50"/>
    <p:sldId id="299" r:id="rId51"/>
    <p:sldId id="295" r:id="rId52"/>
    <p:sldId id="297" r:id="rId53"/>
    <p:sldId id="298" r:id="rId54"/>
    <p:sldId id="325" r:id="rId55"/>
    <p:sldId id="315" r:id="rId56"/>
    <p:sldId id="316" r:id="rId57"/>
    <p:sldId id="312" r:id="rId58"/>
    <p:sldId id="360" r:id="rId59"/>
    <p:sldId id="317" r:id="rId60"/>
    <p:sldId id="348" r:id="rId61"/>
    <p:sldId id="300" r:id="rId62"/>
    <p:sldId id="301" r:id="rId63"/>
    <p:sldId id="359" r:id="rId64"/>
    <p:sldId id="306" r:id="rId65"/>
    <p:sldId id="302" r:id="rId66"/>
    <p:sldId id="303" r:id="rId67"/>
    <p:sldId id="304" r:id="rId68"/>
    <p:sldId id="305" r:id="rId69"/>
    <p:sldId id="307" r:id="rId70"/>
    <p:sldId id="324"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711" autoAdjust="0"/>
  </p:normalViewPr>
  <p:slideViewPr>
    <p:cSldViewPr>
      <p:cViewPr varScale="1">
        <p:scale>
          <a:sx n="69" d="100"/>
          <a:sy n="69" d="100"/>
        </p:scale>
        <p:origin x="-21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san%20Silbernagel\My%20Documents\Physician%20Materials\CME%20course\Mercury%20source%20slide%20for%20CME.4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75"/>
      <c:perspective val="30"/>
    </c:view3D>
    <c:plotArea>
      <c:layout/>
      <c:pie3DChart>
        <c:varyColors val="1"/>
        <c:ser>
          <c:idx val="0"/>
          <c:order val="0"/>
          <c:explosion val="25"/>
          <c:dLbls>
            <c:showPercent val="1"/>
            <c:showLeaderLines val="1"/>
          </c:dLbls>
          <c:cat>
            <c:strRef>
              <c:f>Sheet1!$D$4:$D$6</c:f>
              <c:strCache>
                <c:ptCount val="3"/>
                <c:pt idx="0">
                  <c:v>Current anthropogenic sources, 30%</c:v>
                </c:pt>
                <c:pt idx="1">
                  <c:v>Natural geological sources, 10%</c:v>
                </c:pt>
                <c:pt idx="2">
                  <c:v> 'Re-emissions' of previously released mercury, 60%</c:v>
                </c:pt>
              </c:strCache>
            </c:strRef>
          </c:cat>
          <c:val>
            <c:numRef>
              <c:f>Sheet1!$E$4:$E$6</c:f>
              <c:numCache>
                <c:formatCode>General</c:formatCode>
                <c:ptCount val="3"/>
                <c:pt idx="0">
                  <c:v>0.30000000000000032</c:v>
                </c:pt>
                <c:pt idx="1">
                  <c:v>0.1</c:v>
                </c:pt>
                <c:pt idx="2">
                  <c:v>0.60000000000000064</c:v>
                </c:pt>
              </c:numCache>
            </c:numRef>
          </c:val>
        </c:ser>
        <c:dLbls>
          <c:showPercent val="1"/>
        </c:dLbls>
      </c:pie3DChart>
    </c:plotArea>
    <c:legend>
      <c:legendPos val="t"/>
      <c:legendEntry>
        <c:idx val="0"/>
        <c:txPr>
          <a:bodyPr/>
          <a:lstStyle/>
          <a:p>
            <a:pPr>
              <a:defRPr sz="1300" baseline="0"/>
            </a:pPr>
            <a:endParaRPr lang="en-US"/>
          </a:p>
        </c:txPr>
      </c:legendEntry>
      <c:legendEntry>
        <c:idx val="1"/>
        <c:txPr>
          <a:bodyPr/>
          <a:lstStyle/>
          <a:p>
            <a:pPr>
              <a:defRPr sz="1300" baseline="0"/>
            </a:pPr>
            <a:endParaRPr lang="en-US"/>
          </a:p>
        </c:txPr>
      </c:legendEntry>
      <c:legendEntry>
        <c:idx val="2"/>
        <c:txPr>
          <a:bodyPr/>
          <a:lstStyle/>
          <a:p>
            <a:pPr>
              <a:defRPr sz="1300" baseline="0"/>
            </a:pPr>
            <a:endParaRPr lang="en-US"/>
          </a:p>
        </c:txPr>
      </c:legendEntry>
      <c:layout>
        <c:manualLayout>
          <c:xMode val="edge"/>
          <c:yMode val="edge"/>
          <c:x val="0.16469875924600341"/>
          <c:y val="2.0408163265306152E-2"/>
          <c:w val="0.72615783822476765"/>
          <c:h val="0.31254547128977422"/>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F404DC-2AB3-4F61-884D-6DDB6A9DBAF3}" type="datetimeFigureOut">
              <a:rPr lang="en-US" smtClean="0"/>
              <a:pPr/>
              <a:t>9/10/2013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4B1FB-DB10-43E2-8771-EF2B7EDAE3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97B65BD-D9F5-4DAA-8B0C-C95F1AC027BD}" type="datetimeFigureOut">
              <a:rPr lang="en-US"/>
              <a:pPr>
                <a:defRPr/>
              </a:pPr>
              <a:t>9/10/2013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FD47B8-ACE8-45A0-9BF0-ACB55F4847D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51A8E-CFDB-4898-8EC2-F68A1B04324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4C144-C87D-46EB-8914-BC668C26474F}"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E63298-7270-4EE8-9047-CDB24D57223B}"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951141-0261-45FE-87F0-833A0510EA92}"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24CC1F-E4C5-4B6C-8F35-A1FD3D55D914}"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7093A-6185-45BB-B882-72EB5C277D6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485C8-0EB3-4F7C-8D24-2EB416085BD8}"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10B97-906D-49DF-8B24-92D7A4181FCC}"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B89F98-F755-4EB5-B8A7-6E19755272E7}"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1D2D1-66DC-4824-AD55-D479879FB53D}"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75479-BEE6-45AC-A97F-C1D086089D51}"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15A7C-EBC6-46A3-8DB9-BE90EA8F5BD6}"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E49F85-E6EE-4D90-BB60-7C4B8F55D526}"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576FD-9768-4CAD-BA7F-8D9A5CCE6479}"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D7DD0-4978-4097-AF01-BD3A1584A97E}"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07AC8-416B-41AC-ACA8-9996B33E52F7}"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1F179-03E0-4F8D-BD42-C7632F266C27}"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B74AB-F5DC-4C69-9F9F-F1A73C2EAF85}"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EDFF1D-DF96-4672-A164-93AFF6C2CF08}"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48C6E0-9325-4FA7-B69E-CBF44AFB3B4B}"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DFFD68-F2D8-4275-BDA6-142868F6B7F1}"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rgbClr val="C00000"/>
                </a:solidFill>
              </a:rPr>
              <a:t> </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3A351-F933-45C2-B63A-5818A718F139}"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BCFF4-2704-41FD-B73E-F1BDB714D4BC}"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Health effect references not in original</a:t>
            </a:r>
            <a:r>
              <a:rPr lang="en-US" baseline="0" dirty="0" smtClean="0"/>
              <a:t> manuscript from which this presentation was developed.</a:t>
            </a:r>
            <a:endParaRPr lang="en-US" dirty="0" smtClean="0"/>
          </a:p>
          <a:p>
            <a:pPr>
              <a:spcBef>
                <a:spcPct val="0"/>
              </a:spcBef>
            </a:pPr>
            <a:r>
              <a:rPr lang="en-US" dirty="0" err="1" smtClean="0"/>
              <a:t>Jedrychowski</a:t>
            </a:r>
            <a:r>
              <a:rPr lang="en-US" dirty="0" smtClean="0"/>
              <a:t> et al., 2006</a:t>
            </a:r>
          </a:p>
          <a:p>
            <a:pPr>
              <a:spcBef>
                <a:spcPct val="0"/>
              </a:spcBef>
            </a:pPr>
            <a:r>
              <a:rPr lang="en-US" baseline="0" dirty="0" smtClean="0"/>
              <a:t>Oken et al., 2005 and 2008</a:t>
            </a:r>
          </a:p>
          <a:p>
            <a:pPr>
              <a:spcBef>
                <a:spcPct val="0"/>
              </a:spcBef>
            </a:pPr>
            <a:r>
              <a:rPr lang="en-US" baseline="0" dirty="0" smtClean="0"/>
              <a:t>Lederman et al., 2008</a:t>
            </a:r>
          </a:p>
          <a:p>
            <a:pPr>
              <a:spcBef>
                <a:spcPct val="0"/>
              </a:spcBef>
            </a:pPr>
            <a:r>
              <a:rPr lang="en-US" baseline="0" dirty="0" smtClean="0"/>
              <a:t>Suzuki et al., 2010</a:t>
            </a:r>
            <a:br>
              <a:rPr lang="en-US" baseline="0" dirty="0" smtClean="0"/>
            </a:br>
            <a:r>
              <a:rPr lang="en-US" baseline="0" dirty="0" smtClean="0"/>
              <a:t>Boucher et al., 2012</a:t>
            </a:r>
          </a:p>
          <a:p>
            <a:pPr>
              <a:spcBef>
                <a:spcPct val="0"/>
              </a:spcBef>
            </a:pPr>
            <a:r>
              <a:rPr lang="en-US" baseline="0" dirty="0" err="1" smtClean="0"/>
              <a:t>Sagiv</a:t>
            </a:r>
            <a:r>
              <a:rPr lang="en-US" baseline="0" dirty="0" smtClean="0"/>
              <a:t> et al 2012</a:t>
            </a:r>
          </a:p>
          <a:p>
            <a:pPr>
              <a:spcBef>
                <a:spcPct val="0"/>
              </a:spcBef>
            </a:pPr>
            <a:r>
              <a:rPr lang="en-US" dirty="0" err="1" smtClean="0"/>
              <a:t>Freire</a:t>
            </a:r>
            <a:r>
              <a:rPr lang="en-US" dirty="0" smtClean="0"/>
              <a:t> et al (2010)</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40492-83C3-4EDE-9B0B-795F1D62182C}"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References for this slide</a:t>
            </a:r>
            <a:r>
              <a:rPr lang="en-US" baseline="0" dirty="0" smtClean="0"/>
              <a:t> provided as it was not in original manuscript.</a:t>
            </a:r>
          </a:p>
          <a:p>
            <a:pPr>
              <a:spcBef>
                <a:spcPct val="0"/>
              </a:spcBef>
            </a:pPr>
            <a:endParaRPr lang="en-US" dirty="0" smtClean="0"/>
          </a:p>
          <a:p>
            <a:pPr>
              <a:spcBef>
                <a:spcPct val="0"/>
              </a:spcBef>
            </a:pPr>
            <a:r>
              <a:rPr lang="en-US" dirty="0" smtClean="0"/>
              <a:t>K.R. Mahaffey, R.P. Clickner and </a:t>
            </a:r>
            <a:r>
              <a:rPr lang="en-US" dirty="0" err="1" smtClean="0"/>
              <a:t>R.A.Jeffries</a:t>
            </a:r>
            <a:r>
              <a:rPr lang="en-US" dirty="0" smtClean="0"/>
              <a:t>, “Adult Women’s Blood Mercury Concentrations Vary Regionally in the U.S.: Association with Patterns of Fish Consumption (NHANES 1999-2004), 2009, </a:t>
            </a:r>
            <a:r>
              <a:rPr lang="en-US" dirty="0" err="1" smtClean="0"/>
              <a:t>Environ.Hlth.Persp</a:t>
            </a:r>
            <a:r>
              <a:rPr lang="en-US" dirty="0" smtClean="0"/>
              <a:t>., Vol. 117, 1, 47-53.</a:t>
            </a:r>
          </a:p>
          <a:p>
            <a:pPr>
              <a:spcBef>
                <a:spcPct val="0"/>
              </a:spcBef>
            </a:pPr>
            <a:endParaRPr lang="en-US" dirty="0" smtClean="0"/>
          </a:p>
          <a:p>
            <a:pPr>
              <a:spcBef>
                <a:spcPct val="0"/>
              </a:spcBef>
            </a:pPr>
            <a:r>
              <a:rPr lang="en-US" dirty="0" smtClean="0"/>
              <a:t>J.M. Hightower and D. Moore, “Mercury Levels in High-End Consumers of Fish”, 2003, Environ. </a:t>
            </a:r>
            <a:r>
              <a:rPr lang="en-US" dirty="0" err="1" smtClean="0"/>
              <a:t>Hlth</a:t>
            </a:r>
            <a:r>
              <a:rPr lang="en-US" dirty="0" smtClean="0"/>
              <a:t>. </a:t>
            </a:r>
            <a:r>
              <a:rPr lang="en-US" dirty="0" err="1" smtClean="0"/>
              <a:t>Perspect</a:t>
            </a:r>
            <a:r>
              <a:rPr lang="en-US" dirty="0" smtClean="0"/>
              <a:t>., 111,4, 604-608.</a:t>
            </a:r>
          </a:p>
          <a:p>
            <a:pPr>
              <a:spcBef>
                <a:spcPct val="0"/>
              </a:spcBef>
            </a:pPr>
            <a:endParaRPr lang="en-US" dirty="0" smtClean="0"/>
          </a:p>
          <a:p>
            <a:pPr>
              <a:spcBef>
                <a:spcPct val="0"/>
              </a:spcBef>
            </a:pPr>
            <a:r>
              <a:rPr lang="en-US" dirty="0" err="1" smtClean="0"/>
              <a:t>W.McKelvey</a:t>
            </a:r>
            <a:r>
              <a:rPr lang="en-US" dirty="0" smtClean="0"/>
              <a:t>, et al. “A Biomonitoring Study of lead, Cadmium, and Mercury in the Blood of New York City Adults”, 2007, Environmental Health Perspectives, vol. 115, 10. 1435-1441.</a:t>
            </a:r>
          </a:p>
          <a:p>
            <a:pPr>
              <a:spcBef>
                <a:spcPct val="0"/>
              </a:spcBef>
            </a:pPr>
            <a:endParaRPr lang="en-US" dirty="0" smtClean="0"/>
          </a:p>
          <a:p>
            <a:pPr>
              <a:spcBef>
                <a:spcPct val="0"/>
              </a:spcBef>
            </a:pPr>
            <a:endParaRPr lang="en-US" dirty="0"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71CD2-8BB4-41AE-B874-55E3B5D6F79F}" type="slidenum">
              <a:rPr lang="en-US">
                <a:cs typeface="Arial" charset="0"/>
              </a:rPr>
              <a:pPr fontAlgn="base">
                <a:spcBef>
                  <a:spcPct val="0"/>
                </a:spcBef>
                <a:spcAft>
                  <a:spcPct val="0"/>
                </a:spcAft>
              </a:pPr>
              <a:t>38</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A1DEF-3313-4037-8292-1B1378FC66E8}"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B7F13-D328-4366-AA27-C4E8150235A6}"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a:p>
            <a:pPr>
              <a:spcBef>
                <a:spcPct val="0"/>
              </a:spcBef>
            </a:pPr>
            <a:r>
              <a:rPr lang="en-US" dirty="0" smtClean="0"/>
              <a:t> </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D831C1-4CAA-4576-85F9-7AB3844BF9D1}"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 </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C336FC-F083-4276-B8D3-6C262679E46A}"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 </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9B5A92-7FA3-4E58-8806-0BC8296A4AF6}"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F85AD3-809B-475C-AAD1-7AC591B5F0D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a:p>
            <a:pPr>
              <a:spcBef>
                <a:spcPct val="0"/>
              </a:spcBef>
            </a:pPr>
            <a:r>
              <a:rPr lang="en-US" dirty="0" smtClean="0"/>
              <a:t> </a:t>
            </a:r>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E7FDE5-59B1-4446-9146-5E8F15CAFF70}"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DEC15-2F7F-4FC4-B333-F52FFBCF9A0A}" type="slidenum">
              <a:rPr lang="en-US">
                <a:cs typeface="Arial" charset="0"/>
              </a:rPr>
              <a:pPr fontAlgn="base">
                <a:spcBef>
                  <a:spcPct val="0"/>
                </a:spcBef>
                <a:spcAft>
                  <a:spcPct val="0"/>
                </a:spcAft>
              </a:pPr>
              <a:t>49</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050A64-AB34-42D1-924D-97F768B6CABA}" type="slidenum">
              <a:rPr lang="en-US">
                <a:cs typeface="Arial" charset="0"/>
              </a:rPr>
              <a:pPr fontAlgn="base">
                <a:spcBef>
                  <a:spcPct val="0"/>
                </a:spcBef>
                <a:spcAft>
                  <a:spcPct val="0"/>
                </a:spcAft>
              </a:pPr>
              <a:t>50</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51</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rgbClr val="FF0000"/>
                </a:solidFill>
              </a:rPr>
              <a:t> </a:t>
            </a:r>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B70DB-6072-4A05-B9A7-48E7FC5C2FA1}" type="slidenum">
              <a:rPr lang="en-US">
                <a:cs typeface="Arial" charset="0"/>
              </a:rPr>
              <a:pPr fontAlgn="base">
                <a:spcBef>
                  <a:spcPct val="0"/>
                </a:spcBef>
                <a:spcAft>
                  <a:spcPct val="0"/>
                </a:spcAft>
              </a:pPr>
              <a:t>52</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 </a:t>
            </a:r>
          </a:p>
          <a:p>
            <a:pPr>
              <a:spcBef>
                <a:spcPct val="0"/>
              </a:spcBef>
            </a:pPr>
            <a:endParaRPr lang="en-US" dirty="0" smtClean="0"/>
          </a:p>
          <a:p>
            <a:pPr>
              <a:spcBef>
                <a:spcPct val="0"/>
              </a:spcBef>
            </a:pPr>
            <a:endParaRPr lang="en-US" dirty="0"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382E78-B706-470A-8059-F53F9F4D0285}"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88D34-F7BD-43F2-A538-4A34560BFC22}" type="slidenum">
              <a:rPr lang="en-US">
                <a:solidFill>
                  <a:srgbClr val="000000"/>
                </a:solidFill>
                <a:cs typeface="Arial" charset="0"/>
              </a:rPr>
              <a:pPr fontAlgn="base">
                <a:spcBef>
                  <a:spcPct val="0"/>
                </a:spcBef>
                <a:spcAft>
                  <a:spcPct val="0"/>
                </a:spcAft>
              </a:pPr>
              <a:t>54</a:t>
            </a:fld>
            <a:endParaRPr lang="en-US">
              <a:solidFill>
                <a:srgbClr val="000000"/>
              </a:solidFill>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511C5-6B39-4C99-B8F4-25EBBA179FC1}" type="slidenum">
              <a:rPr lang="en-US">
                <a:solidFill>
                  <a:srgbClr val="000000"/>
                </a:solidFill>
                <a:cs typeface="Arial" charset="0"/>
              </a:rPr>
              <a:pPr fontAlgn="base">
                <a:spcBef>
                  <a:spcPct val="0"/>
                </a:spcBef>
                <a:spcAft>
                  <a:spcPct val="0"/>
                </a:spcAft>
              </a:pPr>
              <a:t>55</a:t>
            </a:fld>
            <a:endParaRPr lang="en-US">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Worth noting:</a:t>
            </a:r>
            <a:r>
              <a:rPr lang="en-US" baseline="0" dirty="0" smtClean="0"/>
              <a:t> </a:t>
            </a:r>
            <a:r>
              <a:rPr lang="en-US" dirty="0" smtClean="0"/>
              <a:t> </a:t>
            </a:r>
            <a:r>
              <a:rPr lang="en-US" u="sng" dirty="0" smtClean="0"/>
              <a:t>Atlantic </a:t>
            </a:r>
            <a:r>
              <a:rPr lang="en-US" dirty="0" smtClean="0"/>
              <a:t>mackerel is a different species with much lower Hg  0.045 ppm.</a:t>
            </a:r>
          </a:p>
          <a:p>
            <a:pPr>
              <a:spcBef>
                <a:spcPct val="0"/>
              </a:spcBef>
            </a:pPr>
            <a:r>
              <a:rPr lang="en-US" dirty="0"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C77584-E008-4F6E-B2C3-91629DB87148}" type="slidenum">
              <a:rPr lang="en-US">
                <a:solidFill>
                  <a:srgbClr val="000000"/>
                </a:solidFill>
                <a:cs typeface="Arial" charset="0"/>
              </a:rPr>
              <a:pPr fontAlgn="base">
                <a:spcBef>
                  <a:spcPct val="0"/>
                </a:spcBef>
                <a:spcAft>
                  <a:spcPct val="0"/>
                </a:spcAft>
              </a:pPr>
              <a:t>56</a:t>
            </a:fld>
            <a:endParaRPr lang="en-US">
              <a:solidFill>
                <a:srgbClr val="000000"/>
              </a:solidFill>
              <a:cs typeface="Arial"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4E67CC-0573-4E0E-8F16-49107DFDBE61}" type="slidenum">
              <a:rPr lang="en-US">
                <a:solidFill>
                  <a:srgbClr val="000000"/>
                </a:solidFill>
                <a:cs typeface="Arial" charset="0"/>
              </a:rPr>
              <a:pPr fontAlgn="base">
                <a:spcBef>
                  <a:spcPct val="0"/>
                </a:spcBef>
                <a:spcAft>
                  <a:spcPct val="0"/>
                </a:spcAft>
              </a:pPr>
              <a:t>57</a:t>
            </a:fld>
            <a:endParaRPr lang="en-US">
              <a:solidFill>
                <a:srgbClr val="000000"/>
              </a:solidFill>
              <a:cs typeface="Arial"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A60235-49E4-4F11-B5FE-88D6985B263B}"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6032" lvl="1" indent="0" fontAlgn="auto">
              <a:spcBef>
                <a:spcPts val="324"/>
              </a:spcBef>
              <a:spcAft>
                <a:spcPts val="0"/>
              </a:spcAft>
              <a:buFont typeface="Verdana"/>
              <a:buNone/>
              <a:defRPr/>
            </a:pPr>
            <a:r>
              <a:rPr lang="en-US" dirty="0" smtClean="0"/>
              <a:t> </a:t>
            </a:r>
          </a:p>
          <a:p>
            <a:pPr marL="256032" lvl="1" indent="0" fontAlgn="auto">
              <a:spcBef>
                <a:spcPts val="324"/>
              </a:spcBef>
              <a:spcAft>
                <a:spcPts val="0"/>
              </a:spcAft>
              <a:buFont typeface="Verdana"/>
              <a:buNone/>
              <a:defRPr/>
            </a:pPr>
            <a:endParaRPr lang="en-US" dirty="0" smtClean="0"/>
          </a:p>
          <a:p>
            <a:pPr marL="256032" lvl="1" indent="0" fontAlgn="auto">
              <a:spcBef>
                <a:spcPts val="324"/>
              </a:spcBef>
              <a:spcAft>
                <a:spcPts val="0"/>
              </a:spcAft>
              <a:buFont typeface="Verdana"/>
              <a:buNone/>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58</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9D2E2-D915-4E48-8640-32991833FEB9}" type="slidenum">
              <a:rPr lang="en-US">
                <a:solidFill>
                  <a:srgbClr val="000000"/>
                </a:solidFill>
                <a:cs typeface="Arial" charset="0"/>
              </a:rPr>
              <a:pPr fontAlgn="base">
                <a:spcBef>
                  <a:spcPct val="0"/>
                </a:spcBef>
                <a:spcAft>
                  <a:spcPct val="0"/>
                </a:spcAft>
              </a:pPr>
              <a:t>59</a:t>
            </a:fld>
            <a:endParaRPr lang="en-US">
              <a:solidFill>
                <a:srgbClr val="000000"/>
              </a:solidFill>
              <a:cs typeface="Arial"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7ABF6-918A-4DDE-A0FD-08C7A6F4623D}" type="slidenum">
              <a:rPr lang="en-US">
                <a:cs typeface="Arial" charset="0"/>
              </a:rPr>
              <a:pPr fontAlgn="base">
                <a:spcBef>
                  <a:spcPct val="0"/>
                </a:spcBef>
                <a:spcAft>
                  <a:spcPct val="0"/>
                </a:spcAft>
              </a:pPr>
              <a:t>60</a:t>
            </a:fld>
            <a:endParaRPr lang="en-US">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CDBF89-1390-4248-B4C9-3BBB863997A8}" type="slidenum">
              <a:rPr lang="en-US">
                <a:cs typeface="Arial" charset="0"/>
              </a:rPr>
              <a:pPr fontAlgn="base">
                <a:spcBef>
                  <a:spcPct val="0"/>
                </a:spcBef>
                <a:spcAft>
                  <a:spcPct val="0"/>
                </a:spcAft>
              </a:pPr>
              <a:t>61</a:t>
            </a:fld>
            <a:endParaRPr lang="en-US">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DD092-C3F7-471E-A3B9-546CD20612EA}" type="slidenum">
              <a:rPr lang="en-US">
                <a:cs typeface="Arial" charset="0"/>
              </a:rPr>
              <a:pPr fontAlgn="base">
                <a:spcBef>
                  <a:spcPct val="0"/>
                </a:spcBef>
                <a:spcAft>
                  <a:spcPct val="0"/>
                </a:spcAft>
              </a:pPr>
              <a:t>62</a:t>
            </a:fld>
            <a:endParaRPr lang="en-US">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C6E95E-C4F3-4851-B2E4-479227670D2A}" type="slidenum">
              <a:rPr lang="en-US">
                <a:cs typeface="Arial" charset="0"/>
              </a:rPr>
              <a:pPr fontAlgn="base">
                <a:spcBef>
                  <a:spcPct val="0"/>
                </a:spcBef>
                <a:spcAft>
                  <a:spcPct val="0"/>
                </a:spcAft>
              </a:pPr>
              <a:t>63</a:t>
            </a:fld>
            <a:endParaRPr lang="en-US">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B4BDBC-5EAD-43A2-9B97-31E2D91EA933}" type="slidenum">
              <a:rPr lang="en-US">
                <a:cs typeface="Arial" charset="0"/>
              </a:rPr>
              <a:pPr fontAlgn="base">
                <a:spcBef>
                  <a:spcPct val="0"/>
                </a:spcBef>
                <a:spcAft>
                  <a:spcPct val="0"/>
                </a:spcAft>
              </a:pPr>
              <a:t>64</a:t>
            </a:fld>
            <a:endParaRPr lang="en-US">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65</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DB49F-445D-4F41-B83D-289E796C1CDD}" type="slidenum">
              <a:rPr lang="en-US">
                <a:cs typeface="Arial" charset="0"/>
              </a:rPr>
              <a:pPr fontAlgn="base">
                <a:spcBef>
                  <a:spcPct val="0"/>
                </a:spcBef>
                <a:spcAft>
                  <a:spcPct val="0"/>
                </a:spcAft>
              </a:pPr>
              <a:t>66</a:t>
            </a:fld>
            <a:endParaRPr lang="en-US">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0B8F92-C290-4836-A648-995CEA53A308}" type="slidenum">
              <a:rPr lang="en-US">
                <a:cs typeface="Arial" charset="0"/>
              </a:rPr>
              <a:pPr fontAlgn="base">
                <a:spcBef>
                  <a:spcPct val="0"/>
                </a:spcBef>
                <a:spcAft>
                  <a:spcPct val="0"/>
                </a:spcAft>
              </a:pPr>
              <a:t>67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D47B8-ACE8-45A0-9BF0-ACB55F4847D1}"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8AC209-9A9C-4BFD-9E99-A734FEEAEF24}" type="slidenum">
              <a:rPr lang="en-US">
                <a:cs typeface="Arial" charset="0"/>
              </a:rPr>
              <a:pPr fontAlgn="base">
                <a:spcBef>
                  <a:spcPct val="0"/>
                </a:spcBef>
                <a:spcAft>
                  <a:spcPct val="0"/>
                </a:spcAft>
              </a:pPr>
              <a:t>69</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4B0C9-AE0B-4185-86CF-6576E46AE9E4}" type="slidenum">
              <a:rPr lang="en-US">
                <a:cs typeface="Arial" charset="0"/>
              </a:rPr>
              <a:pPr fontAlgn="base">
                <a:spcBef>
                  <a:spcPct val="0"/>
                </a:spcBef>
                <a:spcAft>
                  <a:spcPct val="0"/>
                </a:spcAft>
              </a:pPr>
              <a:t>70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50BCB2-0F2B-4712-AA39-07762BE2474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81C649-1FE1-4317-AA76-AE5F856B1C6D}"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7263E-3099-4300-9034-D0B621E72BE5}"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3E954983-1D31-4C9C-BE14-B994504F004C}" type="datetimeFigureOut">
              <a:rPr lang="en-US"/>
              <a:pPr>
                <a:defRPr/>
              </a:pPr>
              <a:t>9/10/2013</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24E9574-968B-458F-B591-1453CF08997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FB6868A-6BE2-46C8-8CA2-38FCAA67DCEB}" type="datetimeFigureOut">
              <a:rPr lang="en-US"/>
              <a:pPr>
                <a:defRPr/>
              </a:pPr>
              <a:t>9/10/2013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7BE4E0-BB32-48F4-8A65-27CDA6C5FC7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D454F0-C790-45DF-ADDF-EDB692FE9576}" type="datetimeFigureOut">
              <a:rPr lang="en-US"/>
              <a:pPr>
                <a:defRPr/>
              </a:pPr>
              <a:t>9/10/2013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2755911-41DC-4BE4-8D43-2AC491D32C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419BB94-EA54-4C07-8671-B4A03EF8B4F2}" type="datetimeFigureOut">
              <a:rPr lang="en-US"/>
              <a:pPr>
                <a:defRPr/>
              </a:pPr>
              <a:t>9/10/2013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AB4CE3-CBED-43D4-A3F5-83D2B778645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424DC3A-B219-4EB6-88E1-F8CC1C68AA97}" type="datetimeFigureOut">
              <a:rPr lang="en-US"/>
              <a:pPr>
                <a:defRPr/>
              </a:pPr>
              <a:t>9/10/2013</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1E1F10B-9DEF-4654-9174-B54F1C4853B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47BCDB7-ED43-47A2-A393-B02366AEE4FD}" type="datetimeFigureOut">
              <a:rPr lang="en-US"/>
              <a:pPr>
                <a:defRPr/>
              </a:pPr>
              <a:t>9/10/2013</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6630E69-9133-4833-8393-B838B61E2AB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FAF92D1-EBB5-4EE1-9033-596D3C05CE9A}" type="datetimeFigureOut">
              <a:rPr lang="en-US"/>
              <a:pPr>
                <a:defRPr/>
              </a:pPr>
              <a:t>9/10/2013</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5405A38-E35C-4400-873A-432EEBEC739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D340963-5254-4785-8607-0C2B8E49B295}" type="datetimeFigureOut">
              <a:rPr lang="en-US"/>
              <a:pPr>
                <a:defRPr/>
              </a:pPr>
              <a:t>9/10/2013</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F888687-48C7-4C35-931B-21A42949B4E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17F76EE-DDB5-404A-8BFC-F0C287E10A15}" type="datetimeFigureOut">
              <a:rPr lang="en-US"/>
              <a:pPr>
                <a:defRPr/>
              </a:pPr>
              <a:t>9/10/2013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E1957DF-EFD3-46C9-9C3B-D33AF71065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5C7D2B1-19A7-47EC-B862-4F84E8498278}" type="datetimeFigureOut">
              <a:rPr lang="en-US"/>
              <a:pPr>
                <a:defRPr/>
              </a:pPr>
              <a:t>9/10/2013</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96C460B-7316-4648-8E8B-79AA4C2B0D5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25E9241D-EAED-45F5-A1FC-034DAF9854A8}" type="datetimeFigureOut">
              <a:rPr lang="en-US"/>
              <a:pPr>
                <a:defRPr/>
              </a:pPr>
              <a:t>9/10/2013</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CA8363D3-F483-4D9D-9EBD-5DCD4D8DBF3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FF08CE26-628E-4196-A178-D55D9C10D160}" type="datetimeFigureOut">
              <a:rPr lang="en-US"/>
              <a:pPr>
                <a:defRPr/>
              </a:pPr>
              <a:t>9/10/2013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4C311E52-911E-4A29-B96A-852068D6D9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ater.epa.gov/scitech/swguidance/fishshellfish/outreach/advice_index.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stonybrook.edu/commcms/gelfond/physicians/case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tonybrook.edu/commcms/gelfond/physicians/case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unep.org/PDF/PressReleases/GlobalMercuryAssessment2013.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npp.usda.gov/DGAs2010-PolicyDocument.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ater.epa.gov/scitech/swguidance/fishshellfish/fishadvisories/general.cf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hyperlink" Target="http://www.stonybrook.edu/commcms/gelfond/fish/advice.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hyperlink" Target="http://seafood.edf.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doh.wa.gov/CommunityandEnvironment/Food/Fish/HealthyFishGuide.aspx" TargetMode="External"/><Relationship Id="rId5" Type="http://schemas.openxmlformats.org/officeDocument/2006/relationships/hyperlink" Target="http://www.ct.gov/dph/cwp/view.asp?a=3140&amp;q=387460&amp;dphNav_GID=1828&amp;dphPNavCtr=|" TargetMode="External"/><Relationship Id="rId4" Type="http://schemas.openxmlformats.org/officeDocument/2006/relationships/hyperlink" Target="http://water.epa.gov/scitech/swguidance/fishshellfish/fishadvisories/general.cf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gotmercury.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nrdc.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analyzedesign.com/hmf-web/"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afood.edf.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kidsafeseafoo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stonybrook.edu/mercury"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458200" cy="3657600"/>
          </a:xfrm>
        </p:spPr>
        <p:txBody>
          <a:bodyPr>
            <a:normAutofit fontScale="90000"/>
          </a:bodyPr>
          <a:lstStyle/>
          <a:p>
            <a:pPr fontAlgn="auto">
              <a:spcAft>
                <a:spcPts val="0"/>
              </a:spcAft>
              <a:defRPr/>
            </a:pPr>
            <a:r>
              <a:rPr lang="en-US" dirty="0" smtClean="0"/>
              <a:t>Recognizing and Preventing Overexposure to Methylmercury from Fish &amp; Seafood Consumption: Information for Physicians	</a:t>
            </a:r>
            <a:endParaRPr lang="en-US" dirty="0"/>
          </a:p>
        </p:txBody>
      </p:sp>
      <p:sp>
        <p:nvSpPr>
          <p:cNvPr id="3" name="Subtitle 2"/>
          <p:cNvSpPr>
            <a:spLocks noGrp="1"/>
          </p:cNvSpPr>
          <p:nvPr>
            <p:ph type="subTitle" idx="1"/>
          </p:nvPr>
        </p:nvSpPr>
        <p:spPr>
          <a:xfrm>
            <a:off x="1295400" y="5410200"/>
            <a:ext cx="6858000" cy="1143000"/>
          </a:xfrm>
        </p:spPr>
        <p:txBody>
          <a:bodyPr>
            <a:normAutofit/>
          </a:bodyPr>
          <a:lstStyle/>
          <a:p>
            <a:pPr marR="0">
              <a:lnSpc>
                <a:spcPct val="80000"/>
              </a:lnSpc>
            </a:pPr>
            <a:r>
              <a:rPr lang="en-US" sz="2000" i="1" smtClean="0"/>
              <a:t>Adapted from manuscript of the same title published in the Journal of Toxicology, Volume 2011, Article ID 983072, doi: 10.1155/2011/983072</a:t>
            </a:r>
          </a:p>
          <a:p>
            <a:pPr marR="0">
              <a:lnSpc>
                <a:spcPct val="80000"/>
              </a:lnSpc>
            </a:pPr>
            <a:endParaRPr lang="en-US" sz="2100" smtClean="0"/>
          </a:p>
        </p:txBody>
      </p:sp>
      <p:pic>
        <p:nvPicPr>
          <p:cNvPr id="14339" name="Picture 2" descr="fish"/>
          <p:cNvPicPr>
            <a:picLocks noChangeAspect="1" noChangeArrowheads="1"/>
          </p:cNvPicPr>
          <p:nvPr/>
        </p:nvPicPr>
        <p:blipFill>
          <a:blip r:embed="rId3" cstate="print"/>
          <a:srcRect/>
          <a:stretch>
            <a:fillRect/>
          </a:stretch>
        </p:blipFill>
        <p:spPr bwMode="auto">
          <a:xfrm>
            <a:off x="0" y="0"/>
            <a:ext cx="9144000" cy="1552575"/>
          </a:xfrm>
          <a:prstGeom prst="rect">
            <a:avLst/>
          </a:prstGeom>
          <a:noFill/>
          <a:ln w="9525">
            <a:noFill/>
            <a:miter lim="800000"/>
            <a:headEnd/>
            <a:tailEnd/>
          </a:ln>
        </p:spPr>
      </p:pic>
      <p:sp>
        <p:nvSpPr>
          <p:cNvPr id="5" name="TextBox 4"/>
          <p:cNvSpPr txBox="1"/>
          <p:nvPr/>
        </p:nvSpPr>
        <p:spPr>
          <a:xfrm>
            <a:off x="7277783" y="1524000"/>
            <a:ext cx="1866217" cy="246221"/>
          </a:xfrm>
          <a:prstGeom prst="rect">
            <a:avLst/>
          </a:prstGeom>
          <a:noFill/>
        </p:spPr>
        <p:txBody>
          <a:bodyPr wrap="none" rtlCol="0">
            <a:spAutoFit/>
          </a:bodyPr>
          <a:lstStyle/>
          <a:p>
            <a:r>
              <a:rPr lang="en-US" sz="1000" dirty="0" smtClean="0"/>
              <a:t>Photos by Jessica N. Warren</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1905000"/>
            <a:ext cx="8229600" cy="4525963"/>
          </a:xfrm>
        </p:spPr>
        <p:txBody>
          <a:bodyPr/>
          <a:lstStyle/>
          <a:p>
            <a:r>
              <a:rPr lang="en-US" smtClean="0"/>
              <a:t>The half-life of MeHg in blood is about 50-70 days in adults (longer in neonates). I.e., once exposure ceases, the blood level decreases by about half, each 50-70 days.</a:t>
            </a:r>
          </a:p>
          <a:p>
            <a:pPr>
              <a:buFont typeface="Wingdings 3" pitchFamily="18" charset="2"/>
              <a:buNone/>
            </a:pPr>
            <a:endParaRPr lang="en-US" smtClean="0"/>
          </a:p>
          <a:p>
            <a:r>
              <a:rPr lang="en-US" smtClean="0"/>
              <a:t>MeHg crosses the placenta and the blood-brain barrier. Levels in umbilical cord blood are about 1.7x higher than maternal blood levels. </a:t>
            </a:r>
          </a:p>
        </p:txBody>
      </p:sp>
      <p:sp>
        <p:nvSpPr>
          <p:cNvPr id="2" name="Title 1"/>
          <p:cNvSpPr>
            <a:spLocks noGrp="1"/>
          </p:cNvSpPr>
          <p:nvPr>
            <p:ph type="title"/>
          </p:nvPr>
        </p:nvSpPr>
        <p:spPr>
          <a:xfrm>
            <a:off x="533400" y="457200"/>
            <a:ext cx="8229600" cy="1143000"/>
          </a:xfrm>
        </p:spPr>
        <p:txBody>
          <a:bodyPr/>
          <a:lstStyle/>
          <a:p>
            <a:pPr fontAlgn="auto">
              <a:spcAft>
                <a:spcPts val="0"/>
              </a:spcAft>
              <a:defRPr/>
            </a:pPr>
            <a:r>
              <a:rPr lang="en-US" dirty="0" smtClean="0"/>
              <a:t>MeHg in the Body, continued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lnSpcReduction="10000"/>
          </a:bodyPr>
          <a:lstStyle/>
          <a:p>
            <a:pPr marL="365760" indent="-256032" fontAlgn="auto">
              <a:spcAft>
                <a:spcPts val="0"/>
              </a:spcAft>
              <a:buFont typeface="Wingdings 3"/>
              <a:buChar char=""/>
              <a:defRPr/>
            </a:pPr>
            <a:r>
              <a:rPr lang="en-US" dirty="0" smtClean="0"/>
              <a:t>Some people eat a great deal of fish, as often as 5 to 20 meals per week.</a:t>
            </a:r>
          </a:p>
          <a:p>
            <a:pPr marL="365760" indent="-256032" fontAlgn="auto">
              <a:spcAft>
                <a:spcPts val="0"/>
              </a:spcAft>
              <a:buFont typeface="Wingdings 3"/>
              <a:buChar char=""/>
              <a:defRPr/>
            </a:pPr>
            <a:r>
              <a:rPr lang="en-US" dirty="0" smtClean="0"/>
              <a:t>Some fish lovers also prefer to eat predatory species like swordfish and tuna that contain high mercury levels.</a:t>
            </a:r>
          </a:p>
          <a:p>
            <a:pPr marL="365760" indent="-256032" fontAlgn="auto">
              <a:spcAft>
                <a:spcPts val="0"/>
              </a:spcAft>
              <a:buFont typeface="Wingdings 3"/>
              <a:buChar char=""/>
              <a:defRPr/>
            </a:pPr>
            <a:r>
              <a:rPr lang="en-US" dirty="0" smtClean="0"/>
              <a:t>Such individuals can get extraordinarily high doses of methylmercury from their diets, and some may develop clinical MeHg toxicity.</a:t>
            </a:r>
          </a:p>
          <a:p>
            <a:pPr marL="365760" indent="-256032" fontAlgn="auto">
              <a:spcAft>
                <a:spcPts val="0"/>
              </a:spcAft>
              <a:buFont typeface="Wingdings 3"/>
              <a:buChar char=""/>
              <a:defRPr/>
            </a:pPr>
            <a:r>
              <a:rPr lang="en-US" dirty="0" smtClean="0"/>
              <a:t>Cases of methylmercury poisoning are rare and most physicians have never encountered one; </a:t>
            </a:r>
            <a:r>
              <a:rPr lang="en-US" dirty="0" smtClean="0">
                <a:uFill>
                  <a:solidFill>
                    <a:srgbClr val="7030A0"/>
                  </a:solidFill>
                </a:uFill>
              </a:rPr>
              <a:t>symptoms may easily go unrecognized unless dietary habits are considered.</a:t>
            </a:r>
            <a:r>
              <a:rPr lang="en-US" u="wavyDbl" dirty="0" smtClean="0">
                <a:uFill>
                  <a:solidFill>
                    <a:srgbClr val="7030A0"/>
                  </a:solidFill>
                </a:uFill>
              </a:rPr>
              <a:t> </a:t>
            </a:r>
            <a:endParaRPr lang="en-US" strike="sngStrike" dirty="0"/>
          </a:p>
        </p:txBody>
      </p:sp>
      <p:sp>
        <p:nvSpPr>
          <p:cNvPr id="3" name="Title 2"/>
          <p:cNvSpPr>
            <a:spLocks noGrp="1"/>
          </p:cNvSpPr>
          <p:nvPr>
            <p:ph type="title"/>
          </p:nvPr>
        </p:nvSpPr>
        <p:spPr/>
        <p:txBody>
          <a:bodyPr/>
          <a:lstStyle/>
          <a:p>
            <a:pPr fontAlgn="auto">
              <a:spcAft>
                <a:spcPts val="0"/>
              </a:spcAft>
              <a:defRPr/>
            </a:pPr>
            <a:r>
              <a:rPr lang="en-US" dirty="0" smtClean="0"/>
              <a:t>Clinical MeHg Poisoning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152400" y="1828800"/>
            <a:ext cx="8839200" cy="4800600"/>
          </a:xfrm>
        </p:spPr>
        <p:txBody>
          <a:bodyPr/>
          <a:lstStyle/>
          <a:p>
            <a:r>
              <a:rPr lang="en-US" smtClean="0"/>
              <a:t>Clinical manifestations vary with intensity and duration of exposure</a:t>
            </a:r>
          </a:p>
          <a:p>
            <a:r>
              <a:rPr lang="en-US" smtClean="0"/>
              <a:t>Symptoms can vary significantly among individuals</a:t>
            </a:r>
          </a:p>
          <a:p>
            <a:r>
              <a:rPr lang="en-US" smtClean="0"/>
              <a:t>Symptoms may be delayed from time of exposure</a:t>
            </a:r>
          </a:p>
          <a:p>
            <a:r>
              <a:rPr lang="en-US" smtClean="0"/>
              <a:t>Symptoms may emerge when body’s ability to compensate for the damage is depleted </a:t>
            </a:r>
          </a:p>
          <a:p>
            <a:r>
              <a:rPr lang="en-US" smtClean="0"/>
              <a:t>Genetic variation or food/nutrient interactions may affect mercury metabolism</a:t>
            </a:r>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smtClean="0"/>
              <a:t>Identifying Patients with MeHg Poisoning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numCol="2">
            <a:normAutofit fontScale="92500"/>
          </a:bodyPr>
          <a:lstStyle/>
          <a:p>
            <a:pPr marL="365760" indent="-256032" fontAlgn="auto">
              <a:spcAft>
                <a:spcPts val="0"/>
              </a:spcAft>
              <a:buFont typeface="Wingdings 3"/>
              <a:buChar char=""/>
              <a:defRPr/>
            </a:pPr>
            <a:r>
              <a:rPr lang="en-US" sz="2800" dirty="0" smtClean="0"/>
              <a:t>sleep disturbance </a:t>
            </a:r>
          </a:p>
          <a:p>
            <a:pPr marL="365760" indent="-256032" fontAlgn="auto">
              <a:spcAft>
                <a:spcPts val="0"/>
              </a:spcAft>
              <a:buFont typeface="Wingdings 3"/>
              <a:buChar char=""/>
              <a:defRPr/>
            </a:pPr>
            <a:r>
              <a:rPr lang="en-US" sz="2800" dirty="0" smtClean="0"/>
              <a:t>headache </a:t>
            </a:r>
          </a:p>
          <a:p>
            <a:pPr marL="365760" indent="-256032" fontAlgn="auto">
              <a:spcAft>
                <a:spcPts val="0"/>
              </a:spcAft>
              <a:buFont typeface="Wingdings 3"/>
              <a:buChar char=""/>
              <a:defRPr/>
            </a:pPr>
            <a:r>
              <a:rPr lang="en-US" sz="2800" dirty="0" smtClean="0"/>
              <a:t>fatigue </a:t>
            </a:r>
          </a:p>
          <a:p>
            <a:pPr marL="365760" indent="-256032" fontAlgn="auto">
              <a:spcAft>
                <a:spcPts val="0"/>
              </a:spcAft>
              <a:buFont typeface="Wingdings 3"/>
              <a:buChar char=""/>
              <a:defRPr/>
            </a:pPr>
            <a:r>
              <a:rPr lang="en-US" sz="2800" dirty="0" smtClean="0"/>
              <a:t>difficulty concentrating </a:t>
            </a:r>
          </a:p>
          <a:p>
            <a:pPr marL="365760" indent="-256032" fontAlgn="auto">
              <a:spcAft>
                <a:spcPts val="0"/>
              </a:spcAft>
              <a:buFont typeface="Wingdings 3"/>
              <a:buChar char=""/>
              <a:defRPr/>
            </a:pPr>
            <a:r>
              <a:rPr lang="en-US" sz="2800" dirty="0" smtClean="0"/>
              <a:t>depression </a:t>
            </a:r>
          </a:p>
          <a:p>
            <a:pPr marL="365760" indent="-256032" fontAlgn="auto">
              <a:spcAft>
                <a:spcPts val="0"/>
              </a:spcAft>
              <a:buFont typeface="Wingdings 3"/>
              <a:buChar char=""/>
              <a:defRPr/>
            </a:pPr>
            <a:r>
              <a:rPr lang="en-US" sz="2800" dirty="0" smtClean="0"/>
              <a:t>memory loss </a:t>
            </a:r>
          </a:p>
          <a:p>
            <a:pPr marL="365760" indent="-256032" fontAlgn="auto">
              <a:spcAft>
                <a:spcPts val="0"/>
              </a:spcAft>
              <a:buFont typeface="Wingdings 3"/>
              <a:buChar char=""/>
              <a:defRPr/>
            </a:pPr>
            <a:r>
              <a:rPr lang="en-US" sz="2800" dirty="0" smtClean="0"/>
              <a:t>diminished fine motor coordination </a:t>
            </a:r>
          </a:p>
          <a:p>
            <a:pPr marL="365760" indent="-256032" fontAlgn="auto">
              <a:spcAft>
                <a:spcPts val="0"/>
              </a:spcAft>
              <a:buFont typeface="Wingdings 3"/>
              <a:buChar char=""/>
              <a:defRPr/>
            </a:pPr>
            <a:r>
              <a:rPr lang="en-US" sz="2800" dirty="0" smtClean="0"/>
              <a:t>muscle and joint pain </a:t>
            </a:r>
          </a:p>
          <a:p>
            <a:pPr marL="365760" indent="-256032" fontAlgn="auto">
              <a:spcAft>
                <a:spcPts val="0"/>
              </a:spcAft>
              <a:buFont typeface="Wingdings 3"/>
              <a:buChar char=""/>
              <a:defRPr/>
            </a:pPr>
            <a:r>
              <a:rPr lang="en-US" sz="2800" dirty="0" smtClean="0"/>
              <a:t>gastrointestinal upset </a:t>
            </a:r>
          </a:p>
          <a:p>
            <a:pPr marL="365760" indent="-256032" fontAlgn="auto">
              <a:spcAft>
                <a:spcPts val="0"/>
              </a:spcAft>
              <a:buFont typeface="Wingdings 3"/>
              <a:buChar char=""/>
              <a:defRPr/>
            </a:pPr>
            <a:r>
              <a:rPr lang="en-US" sz="2800" dirty="0" smtClean="0"/>
              <a:t>hair thinning </a:t>
            </a:r>
          </a:p>
          <a:p>
            <a:pPr marL="365760" indent="-256032" fontAlgn="auto">
              <a:spcAft>
                <a:spcPts val="0"/>
              </a:spcAft>
              <a:buFont typeface="Wingdings 3"/>
              <a:buChar char=""/>
              <a:defRPr/>
            </a:pPr>
            <a:r>
              <a:rPr lang="en-US" sz="2800" dirty="0" smtClean="0"/>
              <a:t>heart rate disturbance </a:t>
            </a:r>
          </a:p>
          <a:p>
            <a:pPr marL="365760" indent="-256032" fontAlgn="auto">
              <a:spcAft>
                <a:spcPts val="0"/>
              </a:spcAft>
              <a:buFont typeface="Wingdings 3"/>
              <a:buChar char=""/>
              <a:defRPr/>
            </a:pPr>
            <a:r>
              <a:rPr lang="en-US" sz="2800" dirty="0" smtClean="0"/>
              <a:t>hypertension </a:t>
            </a:r>
          </a:p>
          <a:p>
            <a:pPr marL="365760" indent="-256032" fontAlgn="auto">
              <a:spcAft>
                <a:spcPts val="0"/>
              </a:spcAft>
              <a:buFont typeface="Wingdings 3"/>
              <a:buChar char=""/>
              <a:defRPr/>
            </a:pPr>
            <a:r>
              <a:rPr lang="en-US" sz="2800" dirty="0" smtClean="0"/>
              <a:t>tremor </a:t>
            </a:r>
          </a:p>
          <a:p>
            <a:pPr marL="365760" indent="-256032" fontAlgn="auto">
              <a:spcAft>
                <a:spcPts val="0"/>
              </a:spcAft>
              <a:buFont typeface="Wingdings 3"/>
              <a:buChar char=""/>
              <a:defRPr/>
            </a:pPr>
            <a:r>
              <a:rPr lang="en-US" sz="2800" dirty="0" smtClean="0"/>
              <a:t>numbness or tingling around the mouth </a:t>
            </a:r>
          </a:p>
          <a:p>
            <a:pPr marL="365760" indent="-256032" fontAlgn="auto">
              <a:spcAft>
                <a:spcPts val="0"/>
              </a:spcAft>
              <a:buFont typeface="Wingdings 3"/>
              <a:buNone/>
              <a:defRPr/>
            </a:pPr>
            <a:endParaRPr lang="en-US" dirty="0"/>
          </a:p>
        </p:txBody>
      </p:sp>
      <p:sp>
        <p:nvSpPr>
          <p:cNvPr id="3" name="Title 2"/>
          <p:cNvSpPr>
            <a:spLocks noGrp="1"/>
          </p:cNvSpPr>
          <p:nvPr>
            <p:ph type="title"/>
          </p:nvPr>
        </p:nvSpPr>
        <p:spPr>
          <a:xfrm>
            <a:off x="457200" y="274638"/>
            <a:ext cx="8153400" cy="1554162"/>
          </a:xfrm>
        </p:spPr>
        <p:txBody>
          <a:bodyPr>
            <a:normAutofit fontScale="90000"/>
          </a:bodyPr>
          <a:lstStyle/>
          <a:p>
            <a:pPr fontAlgn="auto">
              <a:spcAft>
                <a:spcPts val="0"/>
              </a:spcAft>
              <a:defRPr/>
            </a:pPr>
            <a:r>
              <a:rPr lang="en-US" sz="3600" dirty="0" smtClean="0"/>
              <a:t>(Nonspecific) symptoms associated with chronic lower level MeHg exposure:</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1828800"/>
            <a:ext cx="8229600" cy="4178300"/>
          </a:xfrm>
        </p:spPr>
        <p:txBody>
          <a:bodyPr/>
          <a:lstStyle/>
          <a:p>
            <a:r>
              <a:rPr lang="en-US" smtClean="0"/>
              <a:t>numbness or tingling in hands and feet</a:t>
            </a:r>
          </a:p>
          <a:p>
            <a:r>
              <a:rPr lang="en-US" smtClean="0"/>
              <a:t>clumsy gait, difficulty walking (ataxia)</a:t>
            </a:r>
          </a:p>
          <a:p>
            <a:r>
              <a:rPr lang="en-US" smtClean="0"/>
              <a:t>slurred speech</a:t>
            </a:r>
          </a:p>
          <a:p>
            <a:r>
              <a:rPr lang="en-US" smtClean="0"/>
              <a:t>tunnel vision</a:t>
            </a:r>
          </a:p>
          <a:p>
            <a:r>
              <a:rPr lang="en-US" smtClean="0"/>
              <a:t>diminished visual acuity</a:t>
            </a:r>
          </a:p>
          <a:p>
            <a:endParaRPr lang="en-US" smtClean="0"/>
          </a:p>
          <a:p>
            <a:pPr>
              <a:buFont typeface="Wingdings 3" pitchFamily="18" charset="2"/>
              <a:buNone/>
            </a:pPr>
            <a:r>
              <a:rPr lang="en-US" smtClean="0"/>
              <a:t>Symptoms from lower-level exposure list may (or may not) also be present</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
            </a:r>
            <a:br>
              <a:rPr lang="en-US" dirty="0" smtClean="0"/>
            </a:br>
            <a:r>
              <a:rPr lang="en-US" dirty="0" smtClean="0"/>
              <a:t>Symptoms associated with higher MeHg exposures: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a:bodyPr>
          <a:lstStyle/>
          <a:p>
            <a:pPr marL="365760" indent="-256032" fontAlgn="auto">
              <a:spcAft>
                <a:spcPts val="0"/>
              </a:spcAft>
              <a:buFont typeface="Wingdings 3"/>
              <a:buChar char=""/>
              <a:defRPr/>
            </a:pPr>
            <a:r>
              <a:rPr lang="en-US" dirty="0" smtClean="0"/>
              <a:t>Multiple research studies and personal observations by the authors indicate that individuals vary widely in sensitivity to MeHg toxicity.</a:t>
            </a:r>
          </a:p>
          <a:p>
            <a:pPr marL="365760" indent="-256032" fontAlgn="auto">
              <a:spcAft>
                <a:spcPts val="0"/>
              </a:spcAft>
              <a:buFont typeface="Wingdings 3"/>
              <a:buChar char=""/>
              <a:defRPr/>
            </a:pPr>
            <a:r>
              <a:rPr lang="en-US" dirty="0" smtClean="0"/>
              <a:t>Milder symptoms have been seen at relatively low blood mercury levels (e.g. 15-25 µg/L).</a:t>
            </a:r>
          </a:p>
          <a:p>
            <a:pPr marL="365760" indent="-256032" fontAlgn="auto">
              <a:spcAft>
                <a:spcPts val="0"/>
              </a:spcAft>
              <a:buFont typeface="Wingdings 3"/>
              <a:buChar char=""/>
              <a:defRPr/>
            </a:pPr>
            <a:r>
              <a:rPr lang="en-US" dirty="0" smtClean="0"/>
              <a:t>People vary in susceptibility to mercury, and not everyone with high exposure experiences adverse effects.</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Variability of symptoms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0"/>
            <a:ext cx="8229600" cy="5334000"/>
          </a:xfrm>
        </p:spPr>
        <p:txBody>
          <a:bodyPr>
            <a:normAutofit fontScale="47500" lnSpcReduction="20000"/>
          </a:bodyPr>
          <a:lstStyle/>
          <a:p>
            <a:pPr marL="365760" indent="-256032" fontAlgn="auto">
              <a:lnSpc>
                <a:spcPct val="120000"/>
              </a:lnSpc>
              <a:spcAft>
                <a:spcPts val="0"/>
              </a:spcAft>
              <a:buFont typeface="Wingdings 3"/>
              <a:buChar char=""/>
              <a:defRPr/>
            </a:pPr>
            <a:r>
              <a:rPr lang="en-US" sz="3800" dirty="0" smtClean="0"/>
              <a:t>MeHg exposure occurred as a result of wastewater from acetaldehyde production released into Minamata Bay, Japan from 1932-1968</a:t>
            </a:r>
          </a:p>
          <a:p>
            <a:pPr marL="365760" indent="-256032" fontAlgn="auto">
              <a:lnSpc>
                <a:spcPct val="120000"/>
              </a:lnSpc>
              <a:spcAft>
                <a:spcPts val="0"/>
              </a:spcAft>
              <a:buFont typeface="Wingdings 3"/>
              <a:buNone/>
              <a:defRPr/>
            </a:pPr>
            <a:endParaRPr lang="en-US" sz="3800" dirty="0" smtClean="0"/>
          </a:p>
          <a:p>
            <a:pPr marL="365760" indent="-256032" fontAlgn="auto">
              <a:lnSpc>
                <a:spcPct val="120000"/>
              </a:lnSpc>
              <a:spcAft>
                <a:spcPts val="0"/>
              </a:spcAft>
              <a:buFont typeface="Wingdings 3"/>
              <a:buChar char=""/>
              <a:defRPr/>
            </a:pPr>
            <a:r>
              <a:rPr lang="en-US" sz="3800" dirty="0" smtClean="0"/>
              <a:t>Health effects were devastating:</a:t>
            </a:r>
          </a:p>
          <a:p>
            <a:pPr marL="365760" indent="-256032" fontAlgn="auto">
              <a:lnSpc>
                <a:spcPct val="120000"/>
              </a:lnSpc>
              <a:spcAft>
                <a:spcPts val="0"/>
              </a:spcAft>
              <a:buFont typeface="Wingdings 3"/>
              <a:buNone/>
              <a:defRPr/>
            </a:pPr>
            <a:r>
              <a:rPr lang="en-US" sz="3800" dirty="0" smtClean="0"/>
              <a:t>	 -Congenital Minamata Disease (extreme example): blindness, mental retardation, cerebral palsy</a:t>
            </a:r>
          </a:p>
          <a:p>
            <a:pPr marL="365760" indent="-256032" fontAlgn="auto">
              <a:lnSpc>
                <a:spcPct val="120000"/>
              </a:lnSpc>
              <a:spcAft>
                <a:spcPts val="0"/>
              </a:spcAft>
              <a:buFont typeface="Wingdings 3"/>
              <a:buNone/>
              <a:defRPr/>
            </a:pPr>
            <a:r>
              <a:rPr lang="en-US" sz="3800" dirty="0" smtClean="0"/>
              <a:t>	-Delayed development and impaired neurobehavioral performance</a:t>
            </a:r>
          </a:p>
          <a:p>
            <a:pPr marL="365760" indent="-256032" fontAlgn="auto">
              <a:lnSpc>
                <a:spcPct val="120000"/>
              </a:lnSpc>
              <a:spcAft>
                <a:spcPts val="0"/>
              </a:spcAft>
              <a:buFont typeface="Wingdings 3"/>
              <a:buNone/>
              <a:defRPr/>
            </a:pPr>
            <a:endParaRPr lang="en-US" sz="3800" dirty="0" smtClean="0"/>
          </a:p>
          <a:p>
            <a:pPr marL="365760" indent="-256032" fontAlgn="auto">
              <a:lnSpc>
                <a:spcPct val="120000"/>
              </a:lnSpc>
              <a:spcAft>
                <a:spcPts val="0"/>
              </a:spcAft>
              <a:buFont typeface="Wingdings 3"/>
              <a:buChar char=""/>
              <a:defRPr/>
            </a:pPr>
            <a:r>
              <a:rPr lang="en-US" sz="3800" dirty="0" smtClean="0"/>
              <a:t>Adults Symptoms (Hair level &gt; 20 ppm)</a:t>
            </a:r>
          </a:p>
          <a:p>
            <a:pPr marL="365760" indent="-256032" fontAlgn="auto">
              <a:lnSpc>
                <a:spcPct val="120000"/>
              </a:lnSpc>
              <a:spcAft>
                <a:spcPts val="0"/>
              </a:spcAft>
              <a:buFont typeface="Wingdings 3"/>
              <a:buNone/>
              <a:defRPr/>
            </a:pPr>
            <a:r>
              <a:rPr lang="en-US" sz="3800" dirty="0" smtClean="0"/>
              <a:t>		Tingling and paresthesias (lips, fingers)</a:t>
            </a:r>
          </a:p>
          <a:p>
            <a:pPr marL="365760" indent="-256032" fontAlgn="auto">
              <a:lnSpc>
                <a:spcPct val="120000"/>
              </a:lnSpc>
              <a:spcAft>
                <a:spcPts val="0"/>
              </a:spcAft>
              <a:buFont typeface="Wingdings 3"/>
              <a:buNone/>
              <a:defRPr/>
            </a:pPr>
            <a:r>
              <a:rPr lang="en-US" sz="3800" dirty="0" smtClean="0"/>
              <a:t>		Difficulty speaking</a:t>
            </a:r>
          </a:p>
          <a:p>
            <a:pPr marL="365760" indent="-256032" fontAlgn="auto">
              <a:lnSpc>
                <a:spcPct val="120000"/>
              </a:lnSpc>
              <a:spcAft>
                <a:spcPts val="0"/>
              </a:spcAft>
              <a:buFont typeface="Wingdings 3"/>
              <a:buNone/>
              <a:defRPr/>
            </a:pPr>
            <a:r>
              <a:rPr lang="en-US" sz="3800" dirty="0" smtClean="0"/>
              <a:t>		Tunnel Vision</a:t>
            </a:r>
          </a:p>
          <a:p>
            <a:pPr marL="365760" indent="-256032" fontAlgn="auto">
              <a:lnSpc>
                <a:spcPct val="120000"/>
              </a:lnSpc>
              <a:spcAft>
                <a:spcPts val="0"/>
              </a:spcAft>
              <a:buFont typeface="Wingdings 3"/>
              <a:buNone/>
              <a:defRPr/>
            </a:pPr>
            <a:r>
              <a:rPr lang="en-US" sz="3800" dirty="0" smtClean="0"/>
              <a:t>		Blindness, Coma, Convulsions, Death</a:t>
            </a:r>
          </a:p>
          <a:p>
            <a:pPr marL="365760" indent="-256032" fontAlgn="auto">
              <a:lnSpc>
                <a:spcPct val="120000"/>
              </a:lnSpc>
              <a:spcAft>
                <a:spcPts val="0"/>
              </a:spcAft>
              <a:buFont typeface="Wingdings 3"/>
              <a:buNone/>
              <a:defRPr/>
            </a:pPr>
            <a:r>
              <a:rPr lang="en-US" sz="3800" dirty="0" smtClean="0"/>
              <a:t>		Subclinical: no apparent effects</a:t>
            </a:r>
          </a:p>
          <a:p>
            <a:pPr marL="365760" indent="-256032" fontAlgn="auto">
              <a:spcAft>
                <a:spcPts val="0"/>
              </a:spcAft>
              <a:buFont typeface="Wingdings 3"/>
              <a:buNone/>
              <a:defRPr/>
            </a:pPr>
            <a:endParaRPr lang="en-US"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Minamata Disease</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457200" y="1295400"/>
            <a:ext cx="8229600" cy="4678363"/>
          </a:xfrm>
        </p:spPr>
        <p:txBody>
          <a:bodyPr/>
          <a:lstStyle/>
          <a:p>
            <a:r>
              <a:rPr lang="en-US" dirty="0" smtClean="0"/>
              <a:t>In 1999 the US EPA established a reference dose (RfD) for methylmercury.</a:t>
            </a:r>
          </a:p>
          <a:p>
            <a:r>
              <a:rPr lang="en-US" dirty="0" smtClean="0"/>
              <a:t>The RfD is designed to protect against the effects of methylmercury on prenatal brain development. </a:t>
            </a:r>
          </a:p>
          <a:p>
            <a:r>
              <a:rPr lang="en-US" dirty="0" smtClean="0"/>
              <a:t>It represents a level of dietary exposure that should be safe for sensitive individuals.</a:t>
            </a:r>
          </a:p>
          <a:p>
            <a:r>
              <a:rPr lang="en-US" dirty="0" smtClean="0"/>
              <a:t>It is expressed as micrograms of mercury per kilogram of body weight per day.</a:t>
            </a:r>
          </a:p>
          <a:p>
            <a:r>
              <a:rPr lang="en-US" dirty="0" smtClean="0"/>
              <a:t>The EPA based the RfD on a 1997 study in the Faroe Islands.</a:t>
            </a:r>
          </a:p>
        </p:txBody>
      </p:sp>
      <p:sp>
        <p:nvSpPr>
          <p:cNvPr id="2" name="Title 1"/>
          <p:cNvSpPr>
            <a:spLocks noGrp="1"/>
          </p:cNvSpPr>
          <p:nvPr>
            <p:ph type="title"/>
          </p:nvPr>
        </p:nvSpPr>
        <p:spPr>
          <a:xfrm>
            <a:off x="457200" y="304800"/>
            <a:ext cx="8458200" cy="1143000"/>
          </a:xfrm>
        </p:spPr>
        <p:txBody>
          <a:bodyPr/>
          <a:lstStyle/>
          <a:p>
            <a:pPr fontAlgn="auto">
              <a:spcAft>
                <a:spcPts val="0"/>
              </a:spcAft>
              <a:defRPr/>
            </a:pPr>
            <a:r>
              <a:rPr lang="en-US" dirty="0" smtClean="0"/>
              <a:t>How much is too much MeHg?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p:txBody>
          <a:bodyPr/>
          <a:lstStyle/>
          <a:p>
            <a:r>
              <a:rPr lang="en-US" dirty="0" smtClean="0"/>
              <a:t>The prospective cohort study from the Faroe Islands showed a significant adverse effect on prenatal brain development at a fetal blood mercury level of 58 µg/L.</a:t>
            </a:r>
          </a:p>
          <a:p>
            <a:r>
              <a:rPr lang="en-US" dirty="0" smtClean="0"/>
              <a:t>EPA applied a 10-fold “uncertainty factor” and estimated 5.8 µg/L to be a safe blood level.</a:t>
            </a:r>
          </a:p>
          <a:p>
            <a:r>
              <a:rPr lang="en-US" dirty="0" smtClean="0"/>
              <a:t>Using a </a:t>
            </a:r>
            <a:r>
              <a:rPr lang="en-US" dirty="0" err="1" smtClean="0"/>
              <a:t>pharmacodynamic</a:t>
            </a:r>
            <a:r>
              <a:rPr lang="en-US" dirty="0" smtClean="0"/>
              <a:t> model, EPA set the RfD at a dietary intake of 0.1 µg mercury per kg body weight per day.</a:t>
            </a:r>
          </a:p>
          <a:p>
            <a:pPr lvl="1"/>
            <a:r>
              <a:rPr lang="en-US" dirty="0" smtClean="0"/>
              <a:t>Corresponds to a blood level of 5.8 µg/L or a hair level of about 1 µg/g (or 1 ppm).</a:t>
            </a:r>
          </a:p>
        </p:txBody>
      </p:sp>
      <p:sp>
        <p:nvSpPr>
          <p:cNvPr id="3" name="Title 2"/>
          <p:cNvSpPr>
            <a:spLocks noGrp="1"/>
          </p:cNvSpPr>
          <p:nvPr>
            <p:ph type="title"/>
          </p:nvPr>
        </p:nvSpPr>
        <p:spPr/>
        <p:txBody>
          <a:bodyPr/>
          <a:lstStyle/>
          <a:p>
            <a:pPr fontAlgn="auto">
              <a:spcAft>
                <a:spcPts val="0"/>
              </a:spcAft>
              <a:defRPr/>
            </a:pPr>
            <a:r>
              <a:rPr lang="en-US" dirty="0" smtClean="0"/>
              <a:t>The US Reference Dose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a:bodyPr>
          <a:lstStyle/>
          <a:p>
            <a:pPr marL="365760" indent="-256032" fontAlgn="auto">
              <a:spcAft>
                <a:spcPts val="0"/>
              </a:spcAft>
              <a:buFont typeface="Wingdings 3"/>
              <a:buNone/>
              <a:defRPr/>
            </a:pPr>
            <a:r>
              <a:rPr lang="en-US" dirty="0" smtClean="0"/>
              <a:t>Research since 1999 has shown:</a:t>
            </a:r>
          </a:p>
          <a:p>
            <a:pPr marL="365760" indent="-256032" fontAlgn="auto">
              <a:spcAft>
                <a:spcPts val="0"/>
              </a:spcAft>
              <a:buFont typeface="Wingdings 3"/>
              <a:buChar char=""/>
              <a:defRPr/>
            </a:pPr>
            <a:r>
              <a:rPr lang="en-US" dirty="0" smtClean="0">
                <a:uFill>
                  <a:solidFill>
                    <a:srgbClr val="7030A0"/>
                  </a:solidFill>
                </a:uFill>
              </a:rPr>
              <a:t>Umbilical</a:t>
            </a:r>
            <a:r>
              <a:rPr lang="en-US" dirty="0" smtClean="0"/>
              <a:t> cord blood mercury levels are higher than maternal blood levels </a:t>
            </a:r>
            <a:r>
              <a:rPr lang="en-US" dirty="0" smtClean="0">
                <a:uFill>
                  <a:solidFill>
                    <a:srgbClr val="7030A0"/>
                  </a:solidFill>
                </a:uFill>
              </a:rPr>
              <a:t>by a factor of about 1.7X</a:t>
            </a:r>
            <a:r>
              <a:rPr lang="en-US" dirty="0" smtClean="0"/>
              <a:t>; thus the target level in maternal blood would be &lt; 3.5 µg/L.</a:t>
            </a:r>
          </a:p>
          <a:p>
            <a:pPr marL="365760" indent="-256032" fontAlgn="auto">
              <a:spcAft>
                <a:spcPts val="0"/>
              </a:spcAft>
              <a:buFont typeface="Wingdings 3"/>
              <a:buChar char=""/>
              <a:defRPr/>
            </a:pPr>
            <a:r>
              <a:rPr lang="en-US" dirty="0" smtClean="0"/>
              <a:t>Several epidemiological studies since 2005 have now reported adverse effects of mercury on the developing brain at blood levels around or below the US RfD.</a:t>
            </a:r>
          </a:p>
          <a:p>
            <a:pPr marL="365760" indent="-256032" fontAlgn="auto">
              <a:spcAft>
                <a:spcPts val="0"/>
              </a:spcAft>
              <a:buFont typeface="Wingdings 3"/>
              <a:buNone/>
              <a:defRPr/>
            </a:pPr>
            <a:endParaRPr lang="en-US" strike="sngStrike" dirty="0"/>
          </a:p>
        </p:txBody>
      </p:sp>
      <p:sp>
        <p:nvSpPr>
          <p:cNvPr id="3" name="Title 2"/>
          <p:cNvSpPr>
            <a:spLocks noGrp="1"/>
          </p:cNvSpPr>
          <p:nvPr>
            <p:ph type="title"/>
          </p:nvPr>
        </p:nvSpPr>
        <p:spPr/>
        <p:txBody>
          <a:bodyPr/>
          <a:lstStyle/>
          <a:p>
            <a:pPr fontAlgn="auto">
              <a:spcAft>
                <a:spcPts val="0"/>
              </a:spcAft>
              <a:defRPr/>
            </a:pPr>
            <a:r>
              <a:rPr lang="en-US" dirty="0" smtClean="0"/>
              <a:t>Limitations of the RfD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4" descr="http://serc.carleton.edu/images/usingdata/nasaimages/periodic-table.gif"/>
          <p:cNvPicPr>
            <a:picLocks noChangeAspect="1" noChangeArrowheads="1"/>
          </p:cNvPicPr>
          <p:nvPr/>
        </p:nvPicPr>
        <p:blipFill>
          <a:blip r:embed="rId3" cstate="print"/>
          <a:stretch>
            <a:fillRect/>
          </a:stretch>
        </p:blipFill>
        <p:spPr bwMode="auto">
          <a:xfrm>
            <a:off x="4495800" y="1902911"/>
            <a:ext cx="4419600" cy="2421940"/>
          </a:xfrm>
          <a:prstGeom prst="rect">
            <a:avLst/>
          </a:prstGeom>
          <a:noFill/>
          <a:ln w="9525">
            <a:noFill/>
            <a:miter lim="800000"/>
            <a:headEnd/>
            <a:tailEnd/>
          </a:ln>
        </p:spPr>
      </p:pic>
      <p:sp>
        <p:nvSpPr>
          <p:cNvPr id="16386" name="Content Placeholder 2"/>
          <p:cNvSpPr>
            <a:spLocks noGrp="1"/>
          </p:cNvSpPr>
          <p:nvPr>
            <p:ph idx="1"/>
          </p:nvPr>
        </p:nvSpPr>
        <p:spPr>
          <a:xfrm>
            <a:off x="152400" y="1600200"/>
            <a:ext cx="4343400" cy="4800600"/>
          </a:xfrm>
        </p:spPr>
        <p:txBody>
          <a:bodyPr/>
          <a:lstStyle/>
          <a:p>
            <a:r>
              <a:rPr lang="en-US" sz="2800" smtClean="0"/>
              <a:t>All forms of mercury are toxic: elemental, inorganic, and organic forms.</a:t>
            </a:r>
          </a:p>
          <a:p>
            <a:r>
              <a:rPr lang="en-US" sz="2800" smtClean="0"/>
              <a:t>Methylmercury, </a:t>
            </a:r>
          </a:p>
          <a:p>
            <a:pPr>
              <a:buFont typeface="Wingdings 3" pitchFamily="18" charset="2"/>
              <a:buNone/>
            </a:pPr>
            <a:r>
              <a:rPr lang="en-US" sz="2800" smtClean="0"/>
              <a:t> </a:t>
            </a:r>
          </a:p>
          <a:p>
            <a:pPr marL="400050" lvl="1">
              <a:buFont typeface="Verdana" pitchFamily="34" charset="0"/>
              <a:buNone/>
            </a:pPr>
            <a:r>
              <a:rPr lang="en-US" sz="2400" smtClean="0"/>
              <a:t>	</a:t>
            </a:r>
            <a:r>
              <a:rPr lang="en-US" sz="2800" smtClean="0"/>
              <a:t>is a major organic form and a potent neurotoxicant. We are exposed when we eat fish.  </a:t>
            </a:r>
          </a:p>
        </p:txBody>
      </p:sp>
      <p:sp>
        <p:nvSpPr>
          <p:cNvPr id="2" name="Title 1"/>
          <p:cNvSpPr>
            <a:spLocks noGrp="1"/>
          </p:cNvSpPr>
          <p:nvPr>
            <p:ph type="title"/>
          </p:nvPr>
        </p:nvSpPr>
        <p:spPr/>
        <p:txBody>
          <a:bodyPr/>
          <a:lstStyle/>
          <a:p>
            <a:pPr fontAlgn="auto">
              <a:spcAft>
                <a:spcPts val="0"/>
              </a:spcAft>
              <a:defRPr/>
            </a:pPr>
            <a:r>
              <a:rPr lang="en-US" dirty="0" smtClean="0"/>
              <a:t>What is methylmercury?</a:t>
            </a:r>
            <a:endParaRPr lang="en-US" dirty="0"/>
          </a:p>
        </p:txBody>
      </p:sp>
      <p:sp>
        <p:nvSpPr>
          <p:cNvPr id="16388" name="TextBox 5"/>
          <p:cNvSpPr txBox="1">
            <a:spLocks noChangeArrowheads="1"/>
          </p:cNvSpPr>
          <p:nvPr/>
        </p:nvSpPr>
        <p:spPr bwMode="auto">
          <a:xfrm>
            <a:off x="914400" y="3810000"/>
            <a:ext cx="2057400" cy="523875"/>
          </a:xfrm>
          <a:prstGeom prst="rect">
            <a:avLst/>
          </a:prstGeom>
          <a:noFill/>
          <a:ln w="9525">
            <a:noFill/>
            <a:miter lim="800000"/>
            <a:headEnd/>
            <a:tailEnd/>
          </a:ln>
        </p:spPr>
        <p:txBody>
          <a:bodyPr>
            <a:spAutoFit/>
          </a:bodyPr>
          <a:lstStyle/>
          <a:p>
            <a:r>
              <a:rPr lang="en-US" sz="2800" b="1">
                <a:latin typeface="Lucida Sans Unicode" pitchFamily="34" charset="0"/>
              </a:rPr>
              <a:t>Hg-CH</a:t>
            </a:r>
            <a:r>
              <a:rPr lang="en-US" sz="2800" b="1" baseline="-25000">
                <a:latin typeface="Lucida Sans Unicode" pitchFamily="34" charset="0"/>
              </a:rPr>
              <a:t>3,</a:t>
            </a:r>
          </a:p>
        </p:txBody>
      </p:sp>
      <p:sp>
        <p:nvSpPr>
          <p:cNvPr id="9" name="Up Arrow 8"/>
          <p:cNvSpPr/>
          <p:nvPr/>
        </p:nvSpPr>
        <p:spPr>
          <a:xfrm rot="20468630">
            <a:off x="7367587" y="3437178"/>
            <a:ext cx="914400" cy="2362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0" name="Rectangle 10"/>
          <p:cNvSpPr>
            <a:spLocks noChangeArrowheads="1"/>
          </p:cNvSpPr>
          <p:nvPr/>
        </p:nvSpPr>
        <p:spPr bwMode="auto">
          <a:xfrm>
            <a:off x="8001000" y="5715000"/>
            <a:ext cx="812800" cy="646113"/>
          </a:xfrm>
          <a:prstGeom prst="rect">
            <a:avLst/>
          </a:prstGeom>
          <a:noFill/>
          <a:ln w="9525">
            <a:noFill/>
            <a:miter lim="800000"/>
            <a:headEnd/>
            <a:tailEnd/>
          </a:ln>
        </p:spPr>
        <p:txBody>
          <a:bodyPr wrap="none">
            <a:spAutoFit/>
          </a:bodyPr>
          <a:lstStyle/>
          <a:p>
            <a:r>
              <a:rPr lang="en-US" sz="3600" b="1">
                <a:solidFill>
                  <a:srgbClr val="000000"/>
                </a:solidFill>
                <a:latin typeface="Lucida Sans Unicode" pitchFamily="34" charset="0"/>
              </a:rPr>
              <a:t>Hg</a:t>
            </a:r>
            <a:endParaRPr lang="en-US" sz="3600">
              <a:solidFill>
                <a:srgbClr val="000000"/>
              </a:solidFill>
              <a:latin typeface="Lucida Sans Unicode" pitchFamily="34" charset="0"/>
            </a:endParaRPr>
          </a:p>
        </p:txBody>
      </p:sp>
      <p:sp>
        <p:nvSpPr>
          <p:cNvPr id="8" name="TextBox 7"/>
          <p:cNvSpPr txBox="1"/>
          <p:nvPr/>
        </p:nvSpPr>
        <p:spPr>
          <a:xfrm>
            <a:off x="8805446" y="1981200"/>
            <a:ext cx="338554" cy="2357377"/>
          </a:xfrm>
          <a:prstGeom prst="rect">
            <a:avLst/>
          </a:prstGeom>
          <a:noFill/>
        </p:spPr>
        <p:txBody>
          <a:bodyPr vert="vert" wrap="none" rtlCol="0">
            <a:spAutoFit/>
          </a:bodyPr>
          <a:lstStyle/>
          <a:p>
            <a:r>
              <a:rPr lang="en-US" sz="1000" dirty="0" smtClean="0"/>
              <a:t>Table by </a:t>
            </a:r>
            <a:r>
              <a:rPr lang="en-US" sz="1000" dirty="0" err="1" smtClean="0"/>
              <a:t>DePiep</a:t>
            </a:r>
            <a:r>
              <a:rPr lang="en-US" sz="1000" dirty="0" smtClean="0"/>
              <a:t>, </a:t>
            </a:r>
            <a:r>
              <a:rPr lang="en-US" sz="1000" dirty="0" err="1" smtClean="0"/>
              <a:t>Wikemedia</a:t>
            </a:r>
            <a:r>
              <a:rPr lang="en-US" sz="1000" dirty="0" smtClean="0"/>
              <a:t> Commons</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82000" cy="4843462"/>
          </a:xfrm>
        </p:spPr>
        <p:txBody>
          <a:bodyPr>
            <a:normAutofit/>
          </a:bodyPr>
          <a:lstStyle/>
          <a:p>
            <a:pPr marL="365760" indent="-256032" fontAlgn="auto">
              <a:spcAft>
                <a:spcPts val="0"/>
              </a:spcAft>
              <a:buFont typeface="Wingdings 3"/>
              <a:buChar char=""/>
              <a:defRPr/>
            </a:pPr>
            <a:r>
              <a:rPr lang="en-US" dirty="0" smtClean="0"/>
              <a:t>For pregnant or breastfeeding women and children, the </a:t>
            </a:r>
            <a:r>
              <a:rPr lang="en-US" dirty="0" smtClean="0">
                <a:uFill>
                  <a:solidFill>
                    <a:srgbClr val="7030A0"/>
                  </a:solidFill>
                </a:uFill>
              </a:rPr>
              <a:t>current </a:t>
            </a:r>
            <a:r>
              <a:rPr lang="en-US" dirty="0" smtClean="0"/>
              <a:t>RfD appears to offer no margin of safety. Advice should aim to keep women and children’s exposure well below the RfD.</a:t>
            </a:r>
          </a:p>
          <a:p>
            <a:pPr marL="365760" indent="-256032" fontAlgn="auto">
              <a:spcAft>
                <a:spcPts val="0"/>
              </a:spcAft>
              <a:buFont typeface="Wingdings 3"/>
              <a:buChar char=""/>
              <a:defRPr/>
            </a:pPr>
            <a:r>
              <a:rPr lang="en-US" dirty="0" smtClean="0"/>
              <a:t>There is no definition of “safe exposure” for non-pregnant adults who eat a great deal of fish and have elevated mercury exposure. For those populations, the current RfD is probably a sensible exposure limit. </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Our advice on using the RfD </a:t>
            </a:r>
            <a:endParaRPr lang="en-US" strike="sngStrik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57200" y="2209800"/>
            <a:ext cx="8229600" cy="3797300"/>
          </a:xfrm>
        </p:spPr>
        <p:txBody>
          <a:bodyPr/>
          <a:lstStyle/>
          <a:p>
            <a:r>
              <a:rPr lang="en-US" dirty="0" smtClean="0"/>
              <a:t>The </a:t>
            </a:r>
            <a:r>
              <a:rPr lang="en-US" dirty="0" smtClean="0">
                <a:hlinkClick r:id="rId3"/>
              </a:rPr>
              <a:t>US FDA and US EPA issued joint fish consumption advice in 2004. </a:t>
            </a:r>
            <a:endParaRPr lang="en-US" dirty="0" smtClean="0"/>
          </a:p>
          <a:p>
            <a:r>
              <a:rPr lang="en-US" dirty="0" smtClean="0"/>
              <a:t>The advice is aimed at women of childbearing age, pregnant and nursing women, and parents of young children.</a:t>
            </a:r>
          </a:p>
          <a:p>
            <a:r>
              <a:rPr lang="en-US" dirty="0" smtClean="0"/>
              <a:t>The agencies encourage those populations to eat fish for its nutritional benefits, but also to be aware of the risks of MeHg exposure.</a:t>
            </a:r>
          </a:p>
          <a:p>
            <a:pPr>
              <a:buFont typeface="Wingdings 3" pitchFamily="18" charset="2"/>
              <a:buNone/>
            </a:pPr>
            <a:endParaRPr lang="en-US" dirty="0" smtClean="0">
              <a:hlinkClick r:id="rId3"/>
            </a:endParaRPr>
          </a:p>
          <a:p>
            <a:pPr>
              <a:buFont typeface="Wingdings 3" pitchFamily="18" charset="2"/>
              <a:buNone/>
            </a:pPr>
            <a:endParaRPr lang="en-US" dirty="0" smtClean="0"/>
          </a:p>
        </p:txBody>
      </p:sp>
      <p:sp>
        <p:nvSpPr>
          <p:cNvPr id="2" name="Title 1"/>
          <p:cNvSpPr>
            <a:spLocks noGrp="1"/>
          </p:cNvSpPr>
          <p:nvPr>
            <p:ph type="title"/>
          </p:nvPr>
        </p:nvSpPr>
        <p:spPr>
          <a:xfrm>
            <a:off x="457200" y="304800"/>
            <a:ext cx="8534400" cy="2057400"/>
          </a:xfrm>
        </p:spPr>
        <p:txBody>
          <a:bodyPr/>
          <a:lstStyle/>
          <a:p>
            <a:pPr fontAlgn="auto">
              <a:spcAft>
                <a:spcPts val="0"/>
              </a:spcAft>
              <a:defRPr/>
            </a:pPr>
            <a:r>
              <a:rPr lang="en-US" dirty="0" smtClean="0"/>
              <a:t>Federal fish consumption advice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83163"/>
          </a:xfrm>
        </p:spPr>
        <p:txBody>
          <a:bodyPr>
            <a:normAutofit fontScale="85000" lnSpcReduction="20000"/>
          </a:bodyPr>
          <a:lstStyle/>
          <a:p>
            <a:pPr marL="365760" indent="-256032" fontAlgn="auto">
              <a:spcAft>
                <a:spcPts val="0"/>
              </a:spcAft>
              <a:buFont typeface="Wingdings 3"/>
              <a:buChar char=""/>
              <a:defRPr/>
            </a:pPr>
            <a:r>
              <a:rPr lang="en-US" dirty="0" smtClean="0"/>
              <a:t>Do not eat Shark, Swordfish, King Mackerel, or Tilefish, which contain very high levels of mercury.</a:t>
            </a:r>
          </a:p>
          <a:p>
            <a:pPr marL="365760" indent="-256032" fontAlgn="auto">
              <a:spcAft>
                <a:spcPts val="0"/>
              </a:spcAft>
              <a:buFont typeface="Wingdings 3"/>
              <a:buChar char=""/>
              <a:defRPr/>
            </a:pPr>
            <a:r>
              <a:rPr lang="en-US" dirty="0" smtClean="0"/>
              <a:t>Eat up to 12 ounces (2 average meals) a week of a variety of fish and shellfish that are lower in mercury.</a:t>
            </a:r>
          </a:p>
          <a:p>
            <a:pPr marL="621792" lvl="1" fontAlgn="auto">
              <a:spcBef>
                <a:spcPts val="324"/>
              </a:spcBef>
              <a:spcAft>
                <a:spcPts val="0"/>
              </a:spcAft>
              <a:buFont typeface="Verdana"/>
              <a:buChar char="◦"/>
              <a:defRPr/>
            </a:pPr>
            <a:r>
              <a:rPr lang="en-US" dirty="0" smtClean="0"/>
              <a:t>Five of the most commonly eaten fish that are low in mercury are shrimp, canned light tuna, salmon, </a:t>
            </a:r>
            <a:r>
              <a:rPr lang="en-US" dirty="0" err="1" smtClean="0"/>
              <a:t>pollock</a:t>
            </a:r>
            <a:r>
              <a:rPr lang="en-US" dirty="0" smtClean="0"/>
              <a:t>, and catfish.</a:t>
            </a:r>
          </a:p>
          <a:p>
            <a:pPr marL="621792" lvl="1" fontAlgn="auto">
              <a:spcBef>
                <a:spcPts val="324"/>
              </a:spcBef>
              <a:spcAft>
                <a:spcPts val="0"/>
              </a:spcAft>
              <a:buFont typeface="Verdana"/>
              <a:buChar char="◦"/>
              <a:defRPr/>
            </a:pPr>
            <a:r>
              <a:rPr lang="en-US" dirty="0" smtClean="0"/>
              <a:t>Albacore ("white") tuna has more mercury than canned light tuna. So, eat up to 6 ounces (one average meal) of albacore tuna per week.</a:t>
            </a:r>
          </a:p>
          <a:p>
            <a:pPr marL="365760" indent="-256032" fontAlgn="auto">
              <a:spcAft>
                <a:spcPts val="0"/>
              </a:spcAft>
              <a:buFont typeface="Wingdings 3"/>
              <a:buChar char=""/>
              <a:defRPr/>
            </a:pPr>
            <a:r>
              <a:rPr lang="en-US" dirty="0" smtClean="0"/>
              <a:t>Check local advisories about the safety of fish caught by family and friends in your local lakes, rivers, and coastal areas. If no advice is available, eat up to 6 ounces (one average meal) per week of fish you catch from local waters, but don't consume any other fish during that week.”</a:t>
            </a:r>
          </a:p>
        </p:txBody>
      </p:sp>
      <p:sp>
        <p:nvSpPr>
          <p:cNvPr id="2" name="Title 1"/>
          <p:cNvSpPr>
            <a:spLocks noGrp="1"/>
          </p:cNvSpPr>
          <p:nvPr>
            <p:ph type="title"/>
          </p:nvPr>
        </p:nvSpPr>
        <p:spPr/>
        <p:txBody>
          <a:bodyPr/>
          <a:lstStyle/>
          <a:p>
            <a:pPr fontAlgn="auto">
              <a:spcAft>
                <a:spcPts val="0"/>
              </a:spcAft>
              <a:defRPr/>
            </a:pPr>
            <a:r>
              <a:rPr lang="en-US" dirty="0" smtClean="0"/>
              <a:t>2004 EPA/FDA Advisory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a:bodyPr>
          <a:lstStyle/>
          <a:p>
            <a:pPr marL="365760" indent="-256032" fontAlgn="auto">
              <a:spcAft>
                <a:spcPts val="0"/>
              </a:spcAft>
              <a:buFont typeface="Wingdings 3"/>
              <a:buChar char=""/>
              <a:defRPr/>
            </a:pPr>
            <a:r>
              <a:rPr lang="en-US" dirty="0" smtClean="0"/>
              <a:t>Since 2004, research has shown substantial nutritional benefits to the developing brain from fish consumption during pregnancy. </a:t>
            </a:r>
          </a:p>
          <a:p>
            <a:pPr marL="365760" indent="-256032" fontAlgn="auto">
              <a:spcAft>
                <a:spcPts val="0"/>
              </a:spcAft>
              <a:buFont typeface="Wingdings 3"/>
              <a:buChar char=""/>
              <a:defRPr/>
            </a:pPr>
            <a:r>
              <a:rPr lang="en-US" dirty="0" smtClean="0"/>
              <a:t>Research in the same timeframe has shown adverse effects of mercury on brain development at levels far below what was recognized in 2004.</a:t>
            </a:r>
          </a:p>
          <a:p>
            <a:pPr marL="365760" indent="-256032" fontAlgn="auto">
              <a:spcAft>
                <a:spcPts val="0"/>
              </a:spcAft>
              <a:buFont typeface="Wingdings 3"/>
              <a:buChar char=""/>
              <a:defRPr/>
            </a:pPr>
            <a:r>
              <a:rPr lang="en-US" dirty="0" smtClean="0"/>
              <a:t>EPA/FDA are now updating the advisory to incorporate current perspectives on benefits and risks of fish consumption.</a:t>
            </a:r>
          </a:p>
        </p:txBody>
      </p:sp>
      <p:sp>
        <p:nvSpPr>
          <p:cNvPr id="3" name="Title 2"/>
          <p:cNvSpPr>
            <a:spLocks noGrp="1"/>
          </p:cNvSpPr>
          <p:nvPr>
            <p:ph type="title"/>
          </p:nvPr>
        </p:nvSpPr>
        <p:spPr/>
        <p:txBody>
          <a:bodyPr/>
          <a:lstStyle/>
          <a:p>
            <a:pPr fontAlgn="auto">
              <a:spcAft>
                <a:spcPts val="0"/>
              </a:spcAft>
              <a:defRPr/>
            </a:pPr>
            <a:r>
              <a:rPr lang="en-US" dirty="0" smtClean="0"/>
              <a:t>Limitations of the Advisory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Case studies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1752600"/>
            <a:ext cx="8229600" cy="4254500"/>
          </a:xfrm>
        </p:spPr>
        <p:txBody>
          <a:bodyPr/>
          <a:lstStyle/>
          <a:p>
            <a:pPr>
              <a:buFont typeface="Wingdings 3" pitchFamily="18" charset="2"/>
              <a:buNone/>
            </a:pPr>
            <a:r>
              <a:rPr lang="en-US" dirty="0" smtClean="0"/>
              <a:t>	A middle-aged company executive who ate about 14 fish meals per week, often choosing tuna and swordfish, experienced numbness around his mouth. About a year later he had trouble running, playing tennis and eventually walking. He underwent numerous tests but was not correctly diagnosed for several months. At that point his blood mercury level was 76 µg/L. </a:t>
            </a:r>
          </a:p>
        </p:txBody>
      </p:sp>
      <p:sp>
        <p:nvSpPr>
          <p:cNvPr id="2" name="Title 1"/>
          <p:cNvSpPr>
            <a:spLocks noGrp="1"/>
          </p:cNvSpPr>
          <p:nvPr>
            <p:ph type="title"/>
          </p:nvPr>
        </p:nvSpPr>
        <p:spPr/>
        <p:txBody>
          <a:bodyPr/>
          <a:lstStyle/>
          <a:p>
            <a:pPr fontAlgn="auto">
              <a:spcAft>
                <a:spcPts val="0"/>
              </a:spcAft>
              <a:defRPr/>
            </a:pPr>
            <a:r>
              <a:rPr lang="en-US" dirty="0" smtClean="0"/>
              <a:t>Cases of MeHg Poisoning</a:t>
            </a:r>
            <a:endParaRPr lang="en-US" dirty="0"/>
          </a:p>
        </p:txBody>
      </p:sp>
      <p:sp>
        <p:nvSpPr>
          <p:cNvPr id="64515" name="Rectangle 3"/>
          <p:cNvSpPr>
            <a:spLocks noChangeArrowheads="1"/>
          </p:cNvSpPr>
          <p:nvPr/>
        </p:nvSpPr>
        <p:spPr bwMode="auto">
          <a:xfrm>
            <a:off x="533400" y="5486400"/>
            <a:ext cx="8229600" cy="369888"/>
          </a:xfrm>
          <a:prstGeom prst="rect">
            <a:avLst/>
          </a:prstGeom>
          <a:noFill/>
          <a:ln w="9525">
            <a:noFill/>
            <a:miter lim="800000"/>
            <a:headEnd/>
            <a:tailEnd/>
          </a:ln>
        </p:spPr>
        <p:txBody>
          <a:bodyPr>
            <a:spAutoFit/>
          </a:bodyPr>
          <a:lstStyle/>
          <a:p>
            <a:r>
              <a:rPr lang="en-US" dirty="0">
                <a:latin typeface="Lucida Sans Unicode" pitchFamily="34" charset="0"/>
                <a:hlinkClick r:id="rId3"/>
              </a:rPr>
              <a:t>http://www.stonybrook.edu/commcms/gelfond/physicians/cases.html</a:t>
            </a:r>
            <a:endParaRPr lang="en-US" dirty="0">
              <a:latin typeface="Lucida Sans Unico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4"/>
          <p:cNvSpPr>
            <a:spLocks noGrp="1"/>
          </p:cNvSpPr>
          <p:nvPr>
            <p:ph idx="1"/>
          </p:nvPr>
        </p:nvSpPr>
        <p:spPr>
          <a:xfrm>
            <a:off x="457200" y="1752600"/>
            <a:ext cx="8229600" cy="4254500"/>
          </a:xfrm>
        </p:spPr>
        <p:txBody>
          <a:bodyPr/>
          <a:lstStyle/>
          <a:p>
            <a:pPr>
              <a:buFont typeface="Wingdings 3" pitchFamily="18" charset="2"/>
              <a:buNone/>
            </a:pPr>
            <a:r>
              <a:rPr lang="en-US" smtClean="0"/>
              <a:t>	A 40-year-old lawyer who ate fish three or four times a week, primarily sea bass, could not sleep and lost his ability to concentrate.</a:t>
            </a:r>
          </a:p>
          <a:p>
            <a:endParaRPr lang="en-US" smtClean="0"/>
          </a:p>
          <a:p>
            <a:pPr>
              <a:buFont typeface="Wingdings 3" pitchFamily="18" charset="2"/>
              <a:buNone/>
            </a:pPr>
            <a:r>
              <a:rPr lang="en-US" smtClean="0"/>
              <a:t>	His hair contained 13 ppm and his blood Hg level was 58 µg/L.</a:t>
            </a:r>
          </a:p>
        </p:txBody>
      </p:sp>
      <p:sp>
        <p:nvSpPr>
          <p:cNvPr id="4" name="Title 3"/>
          <p:cNvSpPr>
            <a:spLocks noGrp="1"/>
          </p:cNvSpPr>
          <p:nvPr>
            <p:ph type="title"/>
          </p:nvPr>
        </p:nvSpPr>
        <p:spPr/>
        <p:txBody>
          <a:bodyPr/>
          <a:lstStyle/>
          <a:p>
            <a:pPr fontAlgn="auto">
              <a:spcAft>
                <a:spcPts val="0"/>
              </a:spcAft>
              <a:defRPr/>
            </a:pPr>
            <a:r>
              <a:rPr lang="en-US" dirty="0" smtClean="0"/>
              <a:t>Cases of MeHg Poisoning</a:t>
            </a:r>
            <a:endParaRPr lang="en-US" dirty="0"/>
          </a:p>
        </p:txBody>
      </p:sp>
      <p:pic>
        <p:nvPicPr>
          <p:cNvPr id="66563" name="Picture 2" descr="https://encrypted-tbn3.gstatic.com/images?q=tbn:ANd9GcRIYqc_VW-4t3YmkCVHC2WSBUb-EV-jI-HuTKoDZ023nvyw6mo1"/>
          <p:cNvPicPr>
            <a:picLocks noChangeAspect="1" noChangeArrowheads="1"/>
          </p:cNvPicPr>
          <p:nvPr/>
        </p:nvPicPr>
        <p:blipFill>
          <a:blip r:embed="rId3" cstate="print"/>
          <a:stretch>
            <a:fillRect/>
          </a:stretch>
        </p:blipFill>
        <p:spPr bwMode="auto">
          <a:xfrm>
            <a:off x="5567362" y="4419600"/>
            <a:ext cx="1847850" cy="1847850"/>
          </a:xfrm>
          <a:prstGeom prst="rect">
            <a:avLst/>
          </a:prstGeom>
          <a:noFill/>
          <a:ln w="9525">
            <a:noFill/>
            <a:miter lim="800000"/>
            <a:headEnd/>
            <a:tailEnd/>
          </a:ln>
        </p:spPr>
      </p:pic>
      <p:sp>
        <p:nvSpPr>
          <p:cNvPr id="5" name="TextBox 4"/>
          <p:cNvSpPr txBox="1"/>
          <p:nvPr/>
        </p:nvSpPr>
        <p:spPr>
          <a:xfrm>
            <a:off x="5486400" y="6248400"/>
            <a:ext cx="2097049" cy="246221"/>
          </a:xfrm>
          <a:prstGeom prst="rect">
            <a:avLst/>
          </a:prstGeom>
          <a:noFill/>
        </p:spPr>
        <p:txBody>
          <a:bodyPr wrap="square" rtlCol="0">
            <a:spAutoFit/>
          </a:bodyPr>
          <a:lstStyle/>
          <a:p>
            <a:r>
              <a:rPr lang="en-US" sz="1000" dirty="0" smtClean="0"/>
              <a:t>Photo by </a:t>
            </a:r>
            <a:r>
              <a:rPr lang="en-US" sz="1000" dirty="0" err="1" smtClean="0"/>
              <a:t>Ryosuke</a:t>
            </a:r>
            <a:r>
              <a:rPr lang="en-US" sz="1000" dirty="0" smtClean="0"/>
              <a:t> Hosoi</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4"/>
          <p:cNvSpPr>
            <a:spLocks noGrp="1"/>
          </p:cNvSpPr>
          <p:nvPr>
            <p:ph idx="1"/>
          </p:nvPr>
        </p:nvSpPr>
        <p:spPr>
          <a:xfrm>
            <a:off x="457200" y="1905000"/>
            <a:ext cx="8229600" cy="4525963"/>
          </a:xfrm>
        </p:spPr>
        <p:txBody>
          <a:bodyPr/>
          <a:lstStyle/>
          <a:p>
            <a:pPr>
              <a:buFont typeface="Wingdings 3" pitchFamily="18" charset="2"/>
              <a:buNone/>
            </a:pPr>
            <a:r>
              <a:rPr lang="en-US" smtClean="0"/>
              <a:t>	A middle-aged sales manager ate fish eight or nice times a week, usually choosing tuna, swordfish, halibut or sea bass. She experienced chronic fatigue, muscle aches, memory and concentration loss, and thinning of hair. When diagnosed, her blood mercury level was 76 µg/L.</a:t>
            </a:r>
          </a:p>
        </p:txBody>
      </p:sp>
      <p:sp>
        <p:nvSpPr>
          <p:cNvPr id="4" name="Title 3"/>
          <p:cNvSpPr>
            <a:spLocks noGrp="1"/>
          </p:cNvSpPr>
          <p:nvPr>
            <p:ph type="title"/>
          </p:nvPr>
        </p:nvSpPr>
        <p:spPr/>
        <p:txBody>
          <a:bodyPr/>
          <a:lstStyle/>
          <a:p>
            <a:pPr fontAlgn="auto">
              <a:spcAft>
                <a:spcPts val="0"/>
              </a:spcAft>
              <a:defRPr/>
            </a:pPr>
            <a:r>
              <a:rPr lang="en-US" dirty="0" smtClean="0"/>
              <a:t>Cases of MeHg Poisoning</a:t>
            </a:r>
            <a:endParaRPr lang="en-US" dirty="0"/>
          </a:p>
        </p:txBody>
      </p:sp>
      <p:pic>
        <p:nvPicPr>
          <p:cNvPr id="68611" name="Picture 2" descr="http://www.seriouseats.com/recipes/images/20110427-127355-dinner-tonight-swordfish-lemon-herb-butter.jpg"/>
          <p:cNvPicPr>
            <a:picLocks noChangeAspect="1" noChangeArrowheads="1"/>
          </p:cNvPicPr>
          <p:nvPr/>
        </p:nvPicPr>
        <p:blipFill>
          <a:blip r:embed="rId3" cstate="print"/>
          <a:stretch>
            <a:fillRect/>
          </a:stretch>
        </p:blipFill>
        <p:spPr bwMode="auto">
          <a:xfrm>
            <a:off x="5410200" y="4419600"/>
            <a:ext cx="2133600" cy="2133600"/>
          </a:xfrm>
          <a:prstGeom prst="rect">
            <a:avLst/>
          </a:prstGeom>
          <a:noFill/>
          <a:ln w="9525">
            <a:noFill/>
            <a:miter lim="800000"/>
            <a:headEnd/>
            <a:tailEnd/>
          </a:ln>
        </p:spPr>
      </p:pic>
      <p:sp>
        <p:nvSpPr>
          <p:cNvPr id="5" name="TextBox 4"/>
          <p:cNvSpPr txBox="1"/>
          <p:nvPr/>
        </p:nvSpPr>
        <p:spPr>
          <a:xfrm>
            <a:off x="5791200" y="6611779"/>
            <a:ext cx="1624163" cy="246221"/>
          </a:xfrm>
          <a:prstGeom prst="rect">
            <a:avLst/>
          </a:prstGeom>
          <a:noFill/>
        </p:spPr>
        <p:txBody>
          <a:bodyPr wrap="none" rtlCol="0">
            <a:spAutoFit/>
          </a:bodyPr>
          <a:lstStyle/>
          <a:p>
            <a:r>
              <a:rPr lang="en-US" sz="1000" dirty="0" smtClean="0"/>
              <a:t>Photo by Megan </a:t>
            </a:r>
            <a:r>
              <a:rPr lang="en-US" sz="1000" dirty="0" err="1" smtClean="0"/>
              <a:t>Chromik</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4"/>
          <p:cNvSpPr>
            <a:spLocks noGrp="1"/>
          </p:cNvSpPr>
          <p:nvPr>
            <p:ph idx="1"/>
          </p:nvPr>
        </p:nvSpPr>
        <p:spPr>
          <a:xfrm>
            <a:off x="457200" y="1981200"/>
            <a:ext cx="8229600" cy="4525963"/>
          </a:xfrm>
        </p:spPr>
        <p:txBody>
          <a:bodyPr/>
          <a:lstStyle/>
          <a:p>
            <a:pPr>
              <a:buFont typeface="Wingdings 3" pitchFamily="18" charset="2"/>
              <a:buNone/>
            </a:pPr>
            <a:r>
              <a:rPr lang="en-US" smtClean="0"/>
              <a:t>	A 66-year-old guitarist experienced a loss of fine motor coordination that affected her ability to play her instrument. She also had muscle weakness, thinning hair, and hand tremors. She had been eating swordfish and tuna steaks four to five times a week. Her blood mercury was 38 µg/L.</a:t>
            </a:r>
          </a:p>
        </p:txBody>
      </p:sp>
      <p:sp>
        <p:nvSpPr>
          <p:cNvPr id="4" name="Title 3"/>
          <p:cNvSpPr>
            <a:spLocks noGrp="1"/>
          </p:cNvSpPr>
          <p:nvPr>
            <p:ph type="title"/>
          </p:nvPr>
        </p:nvSpPr>
        <p:spPr/>
        <p:txBody>
          <a:bodyPr/>
          <a:lstStyle/>
          <a:p>
            <a:pPr fontAlgn="auto">
              <a:spcAft>
                <a:spcPts val="0"/>
              </a:spcAft>
              <a:defRPr/>
            </a:pPr>
            <a:r>
              <a:rPr lang="en-US" dirty="0" smtClean="0"/>
              <a:t>Cases of MeHg Poisoning</a:t>
            </a:r>
            <a:endParaRPr lang="en-US" dirty="0"/>
          </a:p>
        </p:txBody>
      </p:sp>
      <p:pic>
        <p:nvPicPr>
          <p:cNvPr id="69635" name="Picture 2" descr="http://www.s-phase.com/blog01/images/dinner061103.jpg"/>
          <p:cNvPicPr>
            <a:picLocks noChangeAspect="1" noChangeArrowheads="1"/>
          </p:cNvPicPr>
          <p:nvPr/>
        </p:nvPicPr>
        <p:blipFill>
          <a:blip r:embed="rId3" cstate="print"/>
          <a:stretch>
            <a:fillRect/>
          </a:stretch>
        </p:blipFill>
        <p:spPr bwMode="auto">
          <a:xfrm>
            <a:off x="6172200" y="4629150"/>
            <a:ext cx="2228850" cy="2228850"/>
          </a:xfrm>
          <a:prstGeom prst="rect">
            <a:avLst/>
          </a:prstGeom>
          <a:noFill/>
          <a:ln w="9525">
            <a:noFill/>
            <a:miter lim="800000"/>
            <a:headEnd/>
            <a:tailEnd/>
          </a:ln>
        </p:spPr>
      </p:pic>
      <p:sp>
        <p:nvSpPr>
          <p:cNvPr id="5" name="TextBox 4"/>
          <p:cNvSpPr txBox="1"/>
          <p:nvPr/>
        </p:nvSpPr>
        <p:spPr>
          <a:xfrm>
            <a:off x="8382004" y="5257800"/>
            <a:ext cx="338554" cy="1415899"/>
          </a:xfrm>
          <a:prstGeom prst="rect">
            <a:avLst/>
          </a:prstGeom>
          <a:noFill/>
        </p:spPr>
        <p:txBody>
          <a:bodyPr vert="vert" wrap="square" rtlCol="0">
            <a:spAutoFit/>
          </a:bodyPr>
          <a:lstStyle/>
          <a:p>
            <a:r>
              <a:rPr lang="en-US" sz="1000" dirty="0" smtClean="0"/>
              <a:t>Photo by Daniel </a:t>
            </a:r>
            <a:r>
              <a:rPr lang="en-US" sz="1000" dirty="0" err="1" smtClean="0"/>
              <a:t>Panev</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4"/>
          <p:cNvSpPr>
            <a:spLocks noGrp="1"/>
          </p:cNvSpPr>
          <p:nvPr>
            <p:ph idx="1"/>
          </p:nvPr>
        </p:nvSpPr>
        <p:spPr>
          <a:xfrm>
            <a:off x="457200" y="2057400"/>
            <a:ext cx="8229600" cy="4525963"/>
          </a:xfrm>
        </p:spPr>
        <p:txBody>
          <a:bodyPr/>
          <a:lstStyle/>
          <a:p>
            <a:pPr>
              <a:buFont typeface="Wingdings 3" pitchFamily="18" charset="2"/>
              <a:buNone/>
            </a:pPr>
            <a:r>
              <a:rPr lang="en-US" smtClean="0"/>
              <a:t>	A 64-year-old anthropologist who ate fish nine times a week, often choosing tuna, swordfish, sea bass, and halibut, suffered from chronic fatigue, headaches, memory loss and hair loss. Her blood mercury level at diagnosis was 21 µg/L.</a:t>
            </a:r>
          </a:p>
        </p:txBody>
      </p:sp>
      <p:sp>
        <p:nvSpPr>
          <p:cNvPr id="4" name="Title 3"/>
          <p:cNvSpPr>
            <a:spLocks noGrp="1"/>
          </p:cNvSpPr>
          <p:nvPr>
            <p:ph type="title"/>
          </p:nvPr>
        </p:nvSpPr>
        <p:spPr/>
        <p:txBody>
          <a:bodyPr/>
          <a:lstStyle/>
          <a:p>
            <a:pPr fontAlgn="auto">
              <a:spcAft>
                <a:spcPts val="0"/>
              </a:spcAft>
              <a:defRPr/>
            </a:pPr>
            <a:r>
              <a:rPr lang="en-US" dirty="0" smtClean="0"/>
              <a:t>Cases of MeHg Poisoning</a:t>
            </a:r>
            <a:endParaRPr lang="en-US" dirty="0"/>
          </a:p>
        </p:txBody>
      </p:sp>
      <p:pic>
        <p:nvPicPr>
          <p:cNvPr id="70659" name="Picture 2" descr="Cooked halibut with vegetables"/>
          <p:cNvPicPr>
            <a:picLocks noChangeAspect="1" noChangeArrowheads="1"/>
          </p:cNvPicPr>
          <p:nvPr/>
        </p:nvPicPr>
        <p:blipFill>
          <a:blip r:embed="rId3" cstate="print"/>
          <a:stretch>
            <a:fillRect/>
          </a:stretch>
        </p:blipFill>
        <p:spPr bwMode="auto">
          <a:xfrm>
            <a:off x="6472237" y="4648200"/>
            <a:ext cx="1714500" cy="1714500"/>
          </a:xfrm>
          <a:prstGeom prst="rect">
            <a:avLst/>
          </a:prstGeom>
          <a:noFill/>
          <a:ln w="9525">
            <a:noFill/>
            <a:miter lim="800000"/>
            <a:headEnd/>
            <a:tailEnd/>
          </a:ln>
        </p:spPr>
      </p:pic>
      <p:sp>
        <p:nvSpPr>
          <p:cNvPr id="5" name="TextBox 4"/>
          <p:cNvSpPr txBox="1"/>
          <p:nvPr/>
        </p:nvSpPr>
        <p:spPr>
          <a:xfrm>
            <a:off x="6629400" y="6400800"/>
            <a:ext cx="1282723" cy="246221"/>
          </a:xfrm>
          <a:prstGeom prst="rect">
            <a:avLst/>
          </a:prstGeom>
          <a:noFill/>
        </p:spPr>
        <p:txBody>
          <a:bodyPr wrap="none" rtlCol="0">
            <a:spAutoFit/>
          </a:bodyPr>
          <a:lstStyle/>
          <a:p>
            <a:r>
              <a:rPr lang="en-US" sz="1000" dirty="0" smtClean="0"/>
              <a:t>Photo by </a:t>
            </a:r>
            <a:r>
              <a:rPr lang="en-US" sz="1000" dirty="0" err="1" smtClean="0"/>
              <a:t>Pacificbro</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USGS mercury cycle"/>
          <p:cNvPicPr>
            <a:picLocks noGrp="1" noChangeAspect="1" noChangeArrowheads="1"/>
          </p:cNvPicPr>
          <p:nvPr>
            <p:ph idx="1"/>
          </p:nvPr>
        </p:nvPicPr>
        <p:blipFill>
          <a:blip r:embed="rId3" cstate="print">
            <a:lum bright="-20000"/>
          </a:blip>
          <a:srcRect/>
          <a:stretch>
            <a:fillRect/>
          </a:stretch>
        </p:blipFill>
        <p:spPr>
          <a:xfrm>
            <a:off x="228600" y="1265238"/>
            <a:ext cx="8594725" cy="5592762"/>
          </a:xfrm>
        </p:spPr>
      </p:pic>
      <p:sp>
        <p:nvSpPr>
          <p:cNvPr id="2" name="Title 1"/>
          <p:cNvSpPr>
            <a:spLocks noGrp="1"/>
          </p:cNvSpPr>
          <p:nvPr>
            <p:ph type="title"/>
          </p:nvPr>
        </p:nvSpPr>
        <p:spPr>
          <a:xfrm>
            <a:off x="457200" y="0"/>
            <a:ext cx="8229600" cy="1417638"/>
          </a:xfrm>
        </p:spPr>
        <p:txBody>
          <a:bodyPr/>
          <a:lstStyle/>
          <a:p>
            <a:pPr fontAlgn="auto">
              <a:spcAft>
                <a:spcPts val="0"/>
              </a:spcAft>
              <a:defRPr/>
            </a:pPr>
            <a:r>
              <a:rPr lang="en-US" dirty="0" smtClean="0"/>
              <a:t>How does MeHg get into fish?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4"/>
          <p:cNvSpPr>
            <a:spLocks noGrp="1"/>
          </p:cNvSpPr>
          <p:nvPr>
            <p:ph idx="1"/>
          </p:nvPr>
        </p:nvSpPr>
        <p:spPr>
          <a:xfrm>
            <a:off x="381000" y="1828800"/>
            <a:ext cx="8229600" cy="4525963"/>
          </a:xfrm>
        </p:spPr>
        <p:txBody>
          <a:bodyPr/>
          <a:lstStyle/>
          <a:p>
            <a:pPr>
              <a:buFont typeface="Wingdings 3" pitchFamily="18" charset="2"/>
              <a:buNone/>
            </a:pPr>
            <a:r>
              <a:rPr lang="en-US" smtClean="0"/>
              <a:t>	A 10-year-old boy who had always been an “A” student began having problems concentrating and completing assignments in school. He lost his ability to catch a ball and developed hand tremors. He had eaten a can of tuna every day for a year. His blood mercury level was above 60 µg/L.</a:t>
            </a:r>
          </a:p>
        </p:txBody>
      </p:sp>
      <p:sp>
        <p:nvSpPr>
          <p:cNvPr id="4" name="Title 3"/>
          <p:cNvSpPr>
            <a:spLocks noGrp="1"/>
          </p:cNvSpPr>
          <p:nvPr>
            <p:ph type="title"/>
          </p:nvPr>
        </p:nvSpPr>
        <p:spPr/>
        <p:txBody>
          <a:bodyPr/>
          <a:lstStyle/>
          <a:p>
            <a:pPr fontAlgn="auto">
              <a:spcAft>
                <a:spcPts val="0"/>
              </a:spcAft>
              <a:defRPr/>
            </a:pPr>
            <a:r>
              <a:rPr lang="en-US" dirty="0" smtClean="0"/>
              <a:t>Cases of MeHg Poisoning</a:t>
            </a:r>
            <a:endParaRPr lang="en-US" dirty="0"/>
          </a:p>
        </p:txBody>
      </p:sp>
      <p:pic>
        <p:nvPicPr>
          <p:cNvPr id="72707" name="Picture 2" descr="http://www.examiner.com/images/blog/wysiwyg/image/tuna(2).jpg"/>
          <p:cNvPicPr>
            <a:picLocks noChangeAspect="1" noChangeArrowheads="1"/>
          </p:cNvPicPr>
          <p:nvPr/>
        </p:nvPicPr>
        <p:blipFill>
          <a:blip r:embed="rId3" cstate="print"/>
          <a:stretch>
            <a:fillRect/>
          </a:stretch>
        </p:blipFill>
        <p:spPr bwMode="auto">
          <a:xfrm>
            <a:off x="6629400" y="4724400"/>
            <a:ext cx="1924050" cy="1924050"/>
          </a:xfrm>
          <a:prstGeom prst="rect">
            <a:avLst/>
          </a:prstGeom>
          <a:noFill/>
          <a:ln w="9525">
            <a:noFill/>
            <a:miter lim="800000"/>
            <a:headEnd/>
            <a:tailEnd/>
          </a:ln>
        </p:spPr>
      </p:pic>
      <p:sp>
        <p:nvSpPr>
          <p:cNvPr id="5" name="TextBox 4"/>
          <p:cNvSpPr txBox="1"/>
          <p:nvPr/>
        </p:nvSpPr>
        <p:spPr>
          <a:xfrm>
            <a:off x="8534400" y="5257800"/>
            <a:ext cx="338554" cy="1331455"/>
          </a:xfrm>
          <a:prstGeom prst="rect">
            <a:avLst/>
          </a:prstGeom>
          <a:noFill/>
        </p:spPr>
        <p:txBody>
          <a:bodyPr vert="vert" wrap="none" rtlCol="0">
            <a:spAutoFit/>
          </a:bodyPr>
          <a:lstStyle/>
          <a:p>
            <a:r>
              <a:rPr lang="en-US" sz="1000" dirty="0" smtClean="0"/>
              <a:t>Photo by Jeffrey </a:t>
            </a:r>
            <a:r>
              <a:rPr lang="en-US" sz="1000" dirty="0" err="1" smtClean="0"/>
              <a:t>Beall</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r>
              <a:rPr lang="en-US" dirty="0" smtClean="0"/>
              <a:t>To view a ‘grand rounds’ presentation on mercury exposure from seafood consumption given at Stony Brook University Medical Center in November, 2010, please see video at the following website: </a:t>
            </a:r>
            <a:r>
              <a:rPr lang="en-US" dirty="0" smtClean="0">
                <a:hlinkClick r:id="rId2"/>
              </a:rPr>
              <a:t>http://www.stonybrook.edu/commcms/gelfond/physicians/cases.html</a:t>
            </a:r>
            <a:endParaRPr lang="en-US" dirty="0" smtClean="0"/>
          </a:p>
          <a:p>
            <a:endParaRPr lang="en-US" dirty="0" smtClean="0"/>
          </a:p>
        </p:txBody>
      </p:sp>
      <p:sp>
        <p:nvSpPr>
          <p:cNvPr id="3" name="Title 2"/>
          <p:cNvSpPr>
            <a:spLocks noGrp="1"/>
          </p:cNvSpPr>
          <p:nvPr>
            <p:ph type="title"/>
          </p:nvPr>
        </p:nvSpPr>
        <p:spPr/>
        <p:txBody>
          <a:bodyPr/>
          <a:lstStyle/>
          <a:p>
            <a:pPr fontAlgn="auto">
              <a:spcAft>
                <a:spcPts val="0"/>
              </a:spcAft>
              <a:defRPr/>
            </a:pPr>
            <a:r>
              <a:rPr lang="en-US" dirty="0" smtClean="0"/>
              <a:t>Medical Masquerade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p:txBody>
          <a:bodyPr/>
          <a:lstStyle/>
          <a:p>
            <a:r>
              <a:rPr lang="en-US" smtClean="0"/>
              <a:t>Blood mercury test should be done for patients with suspected elevated MeHg exposure from eating fish and shellfish. Blood mercury levels reflect recent exposures as well as chronic accumulation.</a:t>
            </a:r>
          </a:p>
          <a:p>
            <a:pPr>
              <a:buFont typeface="Wingdings 3" pitchFamily="18" charset="2"/>
              <a:buNone/>
            </a:pPr>
            <a:endParaRPr lang="en-US" smtClean="0"/>
          </a:p>
          <a:p>
            <a:r>
              <a:rPr lang="en-US" smtClean="0"/>
              <a:t>Hair may also be analyzed. Hair mercury levels reflect longer-term exposure and help to distinguish organic from inorganic or elemental mercury exposure.</a:t>
            </a:r>
          </a:p>
        </p:txBody>
      </p:sp>
      <p:sp>
        <p:nvSpPr>
          <p:cNvPr id="2" name="Title 1"/>
          <p:cNvSpPr>
            <a:spLocks noGrp="1"/>
          </p:cNvSpPr>
          <p:nvPr>
            <p:ph type="title"/>
          </p:nvPr>
        </p:nvSpPr>
        <p:spPr/>
        <p:txBody>
          <a:bodyPr/>
          <a:lstStyle/>
          <a:p>
            <a:pPr fontAlgn="auto">
              <a:spcAft>
                <a:spcPts val="0"/>
              </a:spcAft>
              <a:defRPr/>
            </a:pPr>
            <a:r>
              <a:rPr lang="en-US" dirty="0" smtClean="0"/>
              <a:t>Laboratory Tests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686800" cy="5072062"/>
          </a:xfrm>
        </p:spPr>
        <p:txBody>
          <a:bodyPr>
            <a:normAutofit fontScale="92500" lnSpcReduction="10000"/>
          </a:bodyPr>
          <a:lstStyle/>
          <a:p>
            <a:pPr marL="365760" indent="-256032" fontAlgn="auto">
              <a:spcAft>
                <a:spcPts val="0"/>
              </a:spcAft>
              <a:buFont typeface="Wingdings 3"/>
              <a:buChar char=""/>
              <a:defRPr/>
            </a:pPr>
            <a:r>
              <a:rPr lang="en-US" dirty="0" smtClean="0"/>
              <a:t>Urine tests primarily reflect inorganic and elemental mercury exposures.</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In general, a low urine mercury test (&lt;10 µg/L) in combination with elevated blood (&gt;5 µg/L) or hair (&gt;1 µg/g) mercury points to MeHg exposure from seafood consumption.</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uFill>
                  <a:solidFill>
                    <a:srgbClr val="7030A0"/>
                  </a:solidFill>
                </a:uFill>
              </a:rPr>
              <a:t>Most clinical analyses of blood or hair are for total mercury; this is the appropriate measure for suspected exposure from seafood consumption and in the absence of unusual exposures to elemental or inorganic mercury.</a:t>
            </a:r>
          </a:p>
        </p:txBody>
      </p:sp>
      <p:sp>
        <p:nvSpPr>
          <p:cNvPr id="4" name="Title 3"/>
          <p:cNvSpPr>
            <a:spLocks noGrp="1"/>
          </p:cNvSpPr>
          <p:nvPr>
            <p:ph type="title"/>
          </p:nvPr>
        </p:nvSpPr>
        <p:spPr/>
        <p:txBody>
          <a:bodyPr/>
          <a:lstStyle/>
          <a:p>
            <a:pPr fontAlgn="auto">
              <a:spcAft>
                <a:spcPts val="0"/>
              </a:spcAft>
              <a:defRPr/>
            </a:pPr>
            <a:r>
              <a:rPr lang="en-US" dirty="0" smtClean="0"/>
              <a:t>Interpreting Test Results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65760" indent="-256032" fontAlgn="auto">
              <a:spcAft>
                <a:spcPts val="0"/>
              </a:spcAft>
              <a:buFont typeface="Wingdings 3"/>
              <a:buChar char=""/>
              <a:defRPr/>
            </a:pPr>
            <a:r>
              <a:rPr lang="en-US" dirty="0" smtClean="0"/>
              <a:t>Geometric mean blood levels in the USA based on NHANES data are:</a:t>
            </a:r>
          </a:p>
          <a:p>
            <a:pPr marL="621792" lvl="1" fontAlgn="auto">
              <a:spcBef>
                <a:spcPts val="324"/>
              </a:spcBef>
              <a:spcAft>
                <a:spcPts val="0"/>
              </a:spcAft>
              <a:buFont typeface="Wingdings" pitchFamily="2" charset="2"/>
              <a:buChar char="§"/>
              <a:defRPr/>
            </a:pPr>
            <a:r>
              <a:rPr lang="en-US" dirty="0" smtClean="0"/>
              <a:t> &lt; 1µg/L for ≤ 29 years of age</a:t>
            </a:r>
          </a:p>
          <a:p>
            <a:pPr marL="621792" lvl="1" fontAlgn="auto">
              <a:spcBef>
                <a:spcPts val="324"/>
              </a:spcBef>
              <a:spcAft>
                <a:spcPts val="0"/>
              </a:spcAft>
              <a:buFont typeface="Wingdings" pitchFamily="2" charset="2"/>
              <a:buChar char="§"/>
              <a:defRPr/>
            </a:pPr>
            <a:r>
              <a:rPr lang="en-US" dirty="0" smtClean="0"/>
              <a:t>About 1µg/L for ≥ 30 years of age</a:t>
            </a:r>
          </a:p>
          <a:p>
            <a:pPr marL="365760" indent="-256032" fontAlgn="auto">
              <a:spcAft>
                <a:spcPts val="0"/>
              </a:spcAft>
              <a:buFont typeface="Wingdings 3"/>
              <a:buChar char=""/>
              <a:defRPr/>
            </a:pPr>
            <a:r>
              <a:rPr lang="en-US" dirty="0" smtClean="0"/>
              <a:t>Blood mercury levels tend to increase with age and peak in the 5</a:t>
            </a:r>
            <a:r>
              <a:rPr lang="en-US" baseline="30000" dirty="0" smtClean="0"/>
              <a:t>th</a:t>
            </a:r>
            <a:r>
              <a:rPr lang="en-US" dirty="0" smtClean="0"/>
              <a:t> or 6</a:t>
            </a:r>
            <a:r>
              <a:rPr lang="en-US" baseline="30000" dirty="0" smtClean="0"/>
              <a:t>th</a:t>
            </a:r>
            <a:r>
              <a:rPr lang="en-US" dirty="0" smtClean="0"/>
              <a:t> decade, depending on race and ethnicity.</a:t>
            </a:r>
          </a:p>
          <a:p>
            <a:pPr marL="365760" indent="-256032" fontAlgn="auto">
              <a:spcAft>
                <a:spcPts val="0"/>
              </a:spcAft>
              <a:buFont typeface="Wingdings 3"/>
              <a:buChar char=""/>
              <a:defRPr/>
            </a:pPr>
            <a:r>
              <a:rPr lang="en-US" dirty="0" smtClean="0"/>
              <a:t>Between 5-9 </a:t>
            </a:r>
            <a:r>
              <a:rPr lang="en-US" dirty="0" smtClean="0">
                <a:uFill>
                  <a:solidFill>
                    <a:srgbClr val="7030A0"/>
                  </a:solidFill>
                </a:uFill>
              </a:rPr>
              <a:t>percent</a:t>
            </a:r>
            <a:r>
              <a:rPr lang="en-US" dirty="0" smtClean="0"/>
              <a:t> of women of childbearing age may have blood mercury levels above 5 µg/L (varies across the U.S. from region to region)</a:t>
            </a:r>
          </a:p>
          <a:p>
            <a:pPr marL="365760" indent="-256032" fontAlgn="auto">
              <a:spcAft>
                <a:spcPts val="0"/>
              </a:spcAft>
              <a:buFont typeface="Wingdings 3"/>
              <a:buChar char=""/>
              <a:defRPr/>
            </a:pPr>
            <a:r>
              <a:rPr lang="en-US" dirty="0" smtClean="0"/>
              <a:t>NYC Dept. Public Health study found 24% of women of childbearing age and 50% of Asians to have blood mercury levels above 5 µg/L.</a:t>
            </a:r>
          </a:p>
          <a:p>
            <a:pPr marL="365760" indent="-256032" fontAlgn="auto">
              <a:spcAft>
                <a:spcPts val="0"/>
              </a:spcAft>
              <a:buFont typeface="Wingdings 3"/>
              <a:buChar char=""/>
              <a:defRPr/>
            </a:pPr>
            <a:r>
              <a:rPr lang="en-US" dirty="0" smtClean="0"/>
              <a:t>Study of avid seafood consumers on Long Island (NY) found 42% over the RfD (geometric mean 4.6 µg/L)</a:t>
            </a:r>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Interpreting Test Results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534400" cy="4953000"/>
          </a:xfrm>
        </p:spPr>
        <p:txBody>
          <a:bodyPr/>
          <a:lstStyle/>
          <a:p>
            <a:pPr lvl="1">
              <a:buFont typeface="Courier New" pitchFamily="49" charset="0"/>
              <a:buChar char="o"/>
            </a:pPr>
            <a:r>
              <a:rPr lang="en-US" smtClean="0"/>
              <a:t>The EPA has defined excessive blood mercury in women of childbearing age as 5.8 µg/L (which corresponds to about 1 µg/g in hair)</a:t>
            </a:r>
          </a:p>
          <a:p>
            <a:pPr lvl="1">
              <a:buFont typeface="Courier New" pitchFamily="49" charset="0"/>
              <a:buChar char="o"/>
            </a:pPr>
            <a:r>
              <a:rPr lang="en-US" smtClean="0"/>
              <a:t>There is no comparable definition of acceptable blood or hair mercury in the rest of the population. </a:t>
            </a:r>
          </a:p>
          <a:p>
            <a:pPr lvl="1">
              <a:buFont typeface="Courier New" pitchFamily="49" charset="0"/>
              <a:buChar char="o"/>
            </a:pPr>
            <a:r>
              <a:rPr lang="en-US" smtClean="0"/>
              <a:t>The Centers for Disease Control and Prevention define “excessive” mercury exposure as &gt; 10 µg/L in blood</a:t>
            </a:r>
          </a:p>
          <a:p>
            <a:pPr lvl="1">
              <a:buFont typeface="Courier New" pitchFamily="49" charset="0"/>
              <a:buChar char="o"/>
            </a:pPr>
            <a:r>
              <a:rPr lang="en-US" smtClean="0"/>
              <a:t>Many laboratories only report values &gt; 10 µg/L, so blood mercury levels &gt; EPA RfD (5.8 µg/L) might be missed. </a:t>
            </a:r>
          </a:p>
          <a:p>
            <a:pPr lvl="1">
              <a:buFont typeface="Courier New" pitchFamily="49" charset="0"/>
              <a:buChar char="o"/>
            </a:pPr>
            <a:r>
              <a:rPr lang="en-US" smtClean="0">
                <a:solidFill>
                  <a:srgbClr val="C00000"/>
                </a:solidFill>
              </a:rPr>
              <a:t>Need to request labs to report results down to a detection level of  &lt;5 µg/L.</a:t>
            </a:r>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smtClean="0"/>
              <a:t>Interpreting Blood or Hair Mercury Levels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lnSpcReduction="10000"/>
          </a:bodyPr>
          <a:lstStyle/>
          <a:p>
            <a:pPr marL="365760" indent="-256032" fontAlgn="auto">
              <a:spcAft>
                <a:spcPts val="0"/>
              </a:spcAft>
              <a:buFont typeface="Wingdings 3"/>
              <a:buChar char=""/>
              <a:defRPr/>
            </a:pPr>
            <a:r>
              <a:rPr lang="en-US" dirty="0" smtClean="0"/>
              <a:t>To protect against prenatal brain damage:</a:t>
            </a:r>
          </a:p>
          <a:p>
            <a:pPr marL="621792" lvl="1" fontAlgn="auto">
              <a:spcBef>
                <a:spcPts val="324"/>
              </a:spcBef>
              <a:spcAft>
                <a:spcPts val="0"/>
              </a:spcAft>
              <a:buFont typeface="Verdana"/>
              <a:buNone/>
              <a:defRPr/>
            </a:pPr>
            <a:r>
              <a:rPr lang="en-US" dirty="0" smtClean="0"/>
              <a:t>	Research since the RfD was developed in 1999 suggests that there is no threshold for adverse effects of MeHg. Pregnant women should continue to eat fish but keep their mercury exposure as low as possible by choosing only low-Hg fish. </a:t>
            </a:r>
          </a:p>
          <a:p>
            <a:pPr marL="621792" lvl="1" fontAlgn="auto">
              <a:spcBef>
                <a:spcPts val="324"/>
              </a:spcBef>
              <a:spcAft>
                <a:spcPts val="0"/>
              </a:spcAft>
              <a:buFont typeface="Verdana"/>
              <a:buNone/>
              <a:defRPr/>
            </a:pPr>
            <a:endParaRPr lang="en-US" dirty="0" smtClean="0"/>
          </a:p>
          <a:p>
            <a:pPr marL="365760" indent="-256032" fontAlgn="auto">
              <a:spcAft>
                <a:spcPts val="0"/>
              </a:spcAft>
              <a:buFont typeface="Wingdings 3"/>
              <a:buChar char=""/>
              <a:defRPr/>
            </a:pPr>
            <a:r>
              <a:rPr lang="en-US" dirty="0" smtClean="0"/>
              <a:t>For all others:</a:t>
            </a:r>
          </a:p>
          <a:p>
            <a:pPr marL="621792" lvl="1" fontAlgn="auto">
              <a:spcBef>
                <a:spcPts val="324"/>
              </a:spcBef>
              <a:spcAft>
                <a:spcPts val="0"/>
              </a:spcAft>
              <a:buFont typeface="Verdana"/>
              <a:buNone/>
              <a:defRPr/>
            </a:pPr>
            <a:r>
              <a:rPr lang="en-US" dirty="0" smtClean="0"/>
              <a:t>	The authors of this course believe a blood mercury level of ≥ 5 µg/L calls for counseling of patients regarding their fish consumption, emphasizing the need to choose low mercury species.</a:t>
            </a:r>
            <a:endParaRPr lang="en-US" dirty="0"/>
          </a:p>
        </p:txBody>
      </p:sp>
      <p:sp>
        <p:nvSpPr>
          <p:cNvPr id="2" name="Title 1"/>
          <p:cNvSpPr>
            <a:spLocks noGrp="1"/>
          </p:cNvSpPr>
          <p:nvPr>
            <p:ph type="title"/>
          </p:nvPr>
        </p:nvSpPr>
        <p:spPr>
          <a:xfrm>
            <a:off x="457200" y="304800"/>
            <a:ext cx="8382000" cy="1143000"/>
          </a:xfrm>
        </p:spPr>
        <p:txBody>
          <a:bodyPr>
            <a:normAutofit fontScale="90000"/>
          </a:bodyPr>
          <a:lstStyle/>
          <a:p>
            <a:pPr fontAlgn="auto">
              <a:spcAft>
                <a:spcPts val="0"/>
              </a:spcAft>
              <a:defRPr/>
            </a:pPr>
            <a:r>
              <a:rPr lang="en-US" dirty="0" smtClean="0"/>
              <a:t>Interpreting Blood Mercury Levels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5072062"/>
          </a:xfrm>
        </p:spPr>
        <p:txBody>
          <a:bodyPr>
            <a:normAutofit fontScale="92500" lnSpcReduction="10000"/>
          </a:bodyPr>
          <a:lstStyle/>
          <a:p>
            <a:pPr marL="365760" indent="-256032" fontAlgn="auto">
              <a:spcAft>
                <a:spcPts val="0"/>
              </a:spcAft>
              <a:buFont typeface="Wingdings 3"/>
              <a:buChar char=""/>
              <a:defRPr/>
            </a:pPr>
            <a:r>
              <a:rPr lang="en-US" dirty="0" smtClean="0"/>
              <a:t>Most people have hair mercury levels well below 1 µg/g (1 ppm), the level in hair associated with the RfD.</a:t>
            </a:r>
          </a:p>
          <a:p>
            <a:pPr marL="621792" lvl="1" fontAlgn="auto">
              <a:spcBef>
                <a:spcPts val="324"/>
              </a:spcBef>
              <a:spcAft>
                <a:spcPts val="0"/>
              </a:spcAft>
              <a:buFont typeface="Verdana"/>
              <a:buChar char="◦"/>
              <a:defRPr/>
            </a:pPr>
            <a:r>
              <a:rPr lang="en-US" dirty="0" smtClean="0"/>
              <a:t>For the USA the average is about 0.5 ppm</a:t>
            </a:r>
          </a:p>
          <a:p>
            <a:pPr marL="621792" lvl="1" fontAlgn="auto">
              <a:spcBef>
                <a:spcPts val="324"/>
              </a:spcBef>
              <a:spcAft>
                <a:spcPts val="0"/>
              </a:spcAft>
              <a:buFont typeface="Verdana"/>
              <a:buChar char="◦"/>
              <a:defRPr/>
            </a:pPr>
            <a:r>
              <a:rPr lang="en-US" dirty="0" smtClean="0"/>
              <a:t>Different subgroups have higher levels of about 1 ppm</a:t>
            </a:r>
          </a:p>
          <a:p>
            <a:pPr marL="365760" indent="-256032" fontAlgn="auto">
              <a:spcAft>
                <a:spcPts val="0"/>
              </a:spcAft>
              <a:buFont typeface="Wingdings 3"/>
              <a:buChar char=""/>
              <a:defRPr/>
            </a:pPr>
            <a:r>
              <a:rPr lang="en-US" dirty="0" smtClean="0"/>
              <a:t>Neuropsychological functional deficits have been reported in adults with average hair levels of 4.2 ppm.</a:t>
            </a:r>
          </a:p>
          <a:p>
            <a:pPr marL="365760" indent="-256032" fontAlgn="auto">
              <a:spcAft>
                <a:spcPts val="0"/>
              </a:spcAft>
              <a:buFont typeface="Wingdings 3"/>
              <a:buChar char=""/>
              <a:defRPr/>
            </a:pPr>
            <a:r>
              <a:rPr lang="en-US" dirty="0" smtClean="0"/>
              <a:t>Prenatal neurodevelopmental effects have been associated with maternal hair levels of 1.2 ppm or higher.</a:t>
            </a:r>
          </a:p>
          <a:p>
            <a:pPr marL="365760" indent="-256032" fontAlgn="auto">
              <a:spcAft>
                <a:spcPts val="0"/>
              </a:spcAft>
              <a:buFont typeface="Wingdings 3"/>
              <a:buChar char=""/>
              <a:defRPr/>
            </a:pPr>
            <a:r>
              <a:rPr lang="en-US" dirty="0" smtClean="0"/>
              <a:t>Postnatal cognitive effects have been associated with child hair levels greater than 0.96 ppm.</a:t>
            </a:r>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smtClean="0"/>
              <a:t>Interpreting Hair Mercury Levels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05800" cy="4614671"/>
          </a:xfrm>
        </p:spPr>
        <p:txBody>
          <a:bodyPr numCol="2">
            <a:normAutofit/>
          </a:bodyPr>
          <a:lstStyle/>
          <a:p>
            <a:pPr marL="365760" indent="-256032" fontAlgn="auto">
              <a:spcAft>
                <a:spcPts val="0"/>
              </a:spcAft>
              <a:buFont typeface="Wingdings 3"/>
              <a:buChar char=""/>
              <a:defRPr/>
            </a:pPr>
            <a:r>
              <a:rPr lang="en-US" dirty="0" smtClean="0"/>
              <a:t>Blood mercury levels are strongly correlated with fish consumption</a:t>
            </a:r>
          </a:p>
          <a:p>
            <a:pPr marL="365760" indent="-256032" fontAlgn="auto">
              <a:spcAft>
                <a:spcPts val="0"/>
              </a:spcAft>
              <a:buFont typeface="Wingdings 3"/>
              <a:buChar char=""/>
              <a:defRPr/>
            </a:pPr>
            <a:r>
              <a:rPr lang="en-US" dirty="0" smtClean="0"/>
              <a:t>Levels are higher in ethnic groups that eat more fish (Native American, Asian, Pacific Islanders)</a:t>
            </a:r>
          </a:p>
          <a:p>
            <a:pPr marL="365760" indent="-256032" fontAlgn="auto">
              <a:spcAft>
                <a:spcPts val="0"/>
              </a:spcAft>
              <a:buFont typeface="Wingdings 3"/>
              <a:buChar char=""/>
              <a:defRPr/>
            </a:pPr>
            <a:r>
              <a:rPr lang="en-US" dirty="0" smtClean="0"/>
              <a:t>Levels are higher among those with higher incomes</a:t>
            </a:r>
          </a:p>
          <a:p>
            <a:pPr marL="365760" indent="-256032" fontAlgn="auto">
              <a:spcAft>
                <a:spcPts val="0"/>
              </a:spcAft>
              <a:buFont typeface="Wingdings 3"/>
              <a:buChar char=""/>
              <a:defRPr/>
            </a:pPr>
            <a:r>
              <a:rPr lang="en-US" dirty="0" smtClean="0"/>
              <a:t>Levels are higher among those who live on the coasts </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Who is at risk?</a:t>
            </a:r>
            <a:endParaRPr lang="en-US" dirty="0"/>
          </a:p>
        </p:txBody>
      </p:sp>
      <p:pic>
        <p:nvPicPr>
          <p:cNvPr id="86019" name="Picture 3"/>
          <p:cNvPicPr>
            <a:picLocks noChangeAspect="1" noChangeArrowheads="1"/>
          </p:cNvPicPr>
          <p:nvPr/>
        </p:nvPicPr>
        <p:blipFill>
          <a:blip r:embed="rId3" cstate="print"/>
          <a:srcRect/>
          <a:stretch>
            <a:fillRect/>
          </a:stretch>
        </p:blipFill>
        <p:spPr bwMode="auto">
          <a:xfrm>
            <a:off x="4648200" y="3860800"/>
            <a:ext cx="4495800" cy="2997200"/>
          </a:xfrm>
          <a:prstGeom prst="rect">
            <a:avLst/>
          </a:prstGeom>
          <a:noFill/>
          <a:ln w="9525">
            <a:noFill/>
            <a:miter lim="800000"/>
            <a:headEnd/>
            <a:tailEnd/>
          </a:ln>
        </p:spPr>
      </p:pic>
      <p:sp>
        <p:nvSpPr>
          <p:cNvPr id="5" name="TextBox 4"/>
          <p:cNvSpPr txBox="1"/>
          <p:nvPr/>
        </p:nvSpPr>
        <p:spPr>
          <a:xfrm>
            <a:off x="4343400" y="5194724"/>
            <a:ext cx="338554" cy="1841210"/>
          </a:xfrm>
          <a:prstGeom prst="rect">
            <a:avLst/>
          </a:prstGeom>
          <a:noFill/>
        </p:spPr>
        <p:txBody>
          <a:bodyPr vert="vert" wrap="none" rtlCol="0">
            <a:spAutoFit/>
          </a:bodyPr>
          <a:lstStyle/>
          <a:p>
            <a:r>
              <a:rPr lang="en-US" sz="1000" dirty="0" smtClean="0"/>
              <a:t>Photo by Susan M. Silbernagel</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2057400"/>
            <a:ext cx="8229600" cy="4068763"/>
          </a:xfrm>
        </p:spPr>
        <p:txBody>
          <a:bodyPr/>
          <a:lstStyle/>
          <a:p>
            <a:pPr marL="514350" indent="-514350">
              <a:buFont typeface="Lucida Sans Unicode" pitchFamily="34" charset="0"/>
              <a:buAutoNum type="arabicParenR"/>
            </a:pPr>
            <a:r>
              <a:rPr lang="en-US" smtClean="0"/>
              <a:t>Stop eating fish temporarily or shift to very low-mercury fish. </a:t>
            </a:r>
          </a:p>
          <a:p>
            <a:pPr marL="514350" indent="-514350">
              <a:buFont typeface="Lucida Sans Unicode" pitchFamily="34" charset="0"/>
              <a:buAutoNum type="arabicParenR"/>
            </a:pPr>
            <a:r>
              <a:rPr lang="en-US" smtClean="0"/>
              <a:t>Once blood mercury has declined to a lower level (&lt;5 µg/L) and symptoms (if any) have resolved, low-mercury fish and shellfish can be reintroduced to the diet.</a:t>
            </a:r>
          </a:p>
        </p:txBody>
      </p:sp>
      <p:sp>
        <p:nvSpPr>
          <p:cNvPr id="2" name="Title 1"/>
          <p:cNvSpPr>
            <a:spLocks noGrp="1"/>
          </p:cNvSpPr>
          <p:nvPr>
            <p:ph type="title"/>
          </p:nvPr>
        </p:nvSpPr>
        <p:spPr>
          <a:xfrm>
            <a:off x="457200" y="274638"/>
            <a:ext cx="8229600" cy="1554162"/>
          </a:xfrm>
        </p:spPr>
        <p:txBody>
          <a:bodyPr>
            <a:normAutofit fontScale="90000"/>
          </a:bodyPr>
          <a:lstStyle/>
          <a:p>
            <a:pPr fontAlgn="auto">
              <a:spcAft>
                <a:spcPts val="0"/>
              </a:spcAft>
              <a:defRPr/>
            </a:pPr>
            <a:r>
              <a:rPr lang="en-US" dirty="0" smtClean="0"/>
              <a:t>Recommended Action for Patients </a:t>
            </a:r>
            <a:br>
              <a:rPr lang="en-US" dirty="0" smtClean="0"/>
            </a:br>
            <a:r>
              <a:rPr lang="en-US" dirty="0" smtClean="0"/>
              <a:t>with High Blood or Hair Mercury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981200"/>
            <a:ext cx="8229600" cy="4025900"/>
          </a:xfrm>
        </p:spPr>
        <p:txBody>
          <a:bodyPr/>
          <a:lstStyle/>
          <a:p>
            <a:r>
              <a:rPr lang="en-US" dirty="0" smtClean="0"/>
              <a:t>Inorganic mercury enters the environment from a variety of natural and anthropogenic sources</a:t>
            </a:r>
          </a:p>
          <a:p>
            <a:r>
              <a:rPr lang="en-US" dirty="0" smtClean="0"/>
              <a:t>Methylmercury is formed in the environment (in water bodies and wetlands) by micro-organisms that convert inorganic mercury to the organic (methylated) form.</a:t>
            </a:r>
          </a:p>
        </p:txBody>
      </p:sp>
      <p:sp>
        <p:nvSpPr>
          <p:cNvPr id="3" name="Title 2"/>
          <p:cNvSpPr>
            <a:spLocks noGrp="1"/>
          </p:cNvSpPr>
          <p:nvPr>
            <p:ph type="title"/>
          </p:nvPr>
        </p:nvSpPr>
        <p:spPr>
          <a:xfrm>
            <a:off x="457200" y="685800"/>
            <a:ext cx="8229600" cy="1143000"/>
          </a:xfrm>
        </p:spPr>
        <p:txBody>
          <a:bodyPr/>
          <a:lstStyle/>
          <a:p>
            <a:pPr fontAlgn="auto">
              <a:spcAft>
                <a:spcPts val="0"/>
              </a:spcAft>
              <a:defRPr/>
            </a:pPr>
            <a:r>
              <a:rPr lang="en-US" dirty="0" smtClean="0"/>
              <a:t>Formed in the Environment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dirty="0" smtClean="0"/>
              <a:t>Chelation can be a valuable intervention for inorganic mercury poisoning, but it poses its own risks.</a:t>
            </a:r>
          </a:p>
          <a:p>
            <a:pPr marL="365760" indent="-256032" fontAlgn="auto">
              <a:spcAft>
                <a:spcPts val="0"/>
              </a:spcAft>
              <a:buFont typeface="Wingdings 3"/>
              <a:buChar char=""/>
              <a:defRPr/>
            </a:pPr>
            <a:r>
              <a:rPr lang="en-US" dirty="0" smtClean="0"/>
              <a:t>Except in rare cases, it is not generally warranted for patients with elevated MeHg from fish consumption.</a:t>
            </a:r>
          </a:p>
          <a:p>
            <a:pPr marL="365760" indent="-256032" fontAlgn="auto">
              <a:spcAft>
                <a:spcPts val="0"/>
              </a:spcAft>
              <a:buFont typeface="Wingdings 3"/>
              <a:buChar char=""/>
              <a:defRPr/>
            </a:pPr>
            <a:r>
              <a:rPr lang="en-US" dirty="0" smtClean="0"/>
              <a:t>Some practitioners mistakenly use DMSA or DMPS provocation challenge when they test a patient’s urine for mercury. This gives highly misleading results that overestimate mercury exposure.</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Is Chelation Recommended?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153400" cy="2849562"/>
          </a:xfrm>
        </p:spPr>
        <p:txBody>
          <a:bodyPr/>
          <a:lstStyle/>
          <a:p>
            <a:pPr fontAlgn="auto">
              <a:spcAft>
                <a:spcPts val="0"/>
              </a:spcAft>
              <a:defRPr/>
            </a:pPr>
            <a:r>
              <a:rPr lang="en-US" dirty="0" smtClean="0"/>
              <a:t>Benefits and Risks of Fish Consumption </a:t>
            </a:r>
            <a:br>
              <a:rPr lang="en-US" dirty="0" smtClean="0"/>
            </a:br>
            <a:endParaRPr lang="en-US" dirty="0"/>
          </a:p>
        </p:txBody>
      </p:sp>
      <p:pic>
        <p:nvPicPr>
          <p:cNvPr id="4" name="Picture 3" descr="Medizinrecht.by Partynia.WikemediaCommons.jpg"/>
          <p:cNvPicPr>
            <a:picLocks noChangeAspect="1"/>
          </p:cNvPicPr>
          <p:nvPr/>
        </p:nvPicPr>
        <p:blipFill>
          <a:blip r:embed="rId3" cstate="print">
            <a:duotone>
              <a:schemeClr val="accent4">
                <a:shade val="45000"/>
                <a:satMod val="135000"/>
              </a:schemeClr>
              <a:prstClr val="white"/>
            </a:duotone>
          </a:blip>
          <a:stretch>
            <a:fillRect/>
          </a:stretch>
        </p:blipFill>
        <p:spPr>
          <a:xfrm>
            <a:off x="5791200" y="3581400"/>
            <a:ext cx="2971800" cy="2971800"/>
          </a:xfrm>
          <a:prstGeom prst="rect">
            <a:avLst/>
          </a:prstGeom>
        </p:spPr>
      </p:pic>
      <p:sp>
        <p:nvSpPr>
          <p:cNvPr id="5" name="TextBox 4"/>
          <p:cNvSpPr txBox="1"/>
          <p:nvPr/>
        </p:nvSpPr>
        <p:spPr>
          <a:xfrm>
            <a:off x="7010400" y="6642556"/>
            <a:ext cx="1906291" cy="215444"/>
          </a:xfrm>
          <a:prstGeom prst="rect">
            <a:avLst/>
          </a:prstGeom>
          <a:noFill/>
        </p:spPr>
        <p:txBody>
          <a:bodyPr wrap="none" rtlCol="0">
            <a:spAutoFit/>
          </a:bodyPr>
          <a:lstStyle/>
          <a:p>
            <a:r>
              <a:rPr lang="en-US" sz="800" dirty="0" smtClean="0"/>
              <a:t>By </a:t>
            </a:r>
            <a:r>
              <a:rPr lang="en-US" sz="800" dirty="0" err="1" smtClean="0"/>
              <a:t>Partynia</a:t>
            </a:r>
            <a:r>
              <a:rPr lang="en-US" sz="800" dirty="0" smtClean="0"/>
              <a:t> </a:t>
            </a:r>
            <a:r>
              <a:rPr lang="en-US" sz="800" dirty="0" smtClean="0"/>
              <a:t>via </a:t>
            </a:r>
            <a:r>
              <a:rPr lang="en-US" sz="800" dirty="0" err="1" smtClean="0"/>
              <a:t>Wikemedia</a:t>
            </a:r>
            <a:r>
              <a:rPr lang="en-US" sz="800" dirty="0" smtClean="0"/>
              <a:t> Commons</a:t>
            </a:r>
            <a:endParaRPr lang="en-US" sz="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1"/>
          <p:cNvSpPr>
            <a:spLocks noGrp="1"/>
          </p:cNvSpPr>
          <p:nvPr>
            <p:ph idx="1"/>
          </p:nvPr>
        </p:nvSpPr>
        <p:spPr/>
        <p:txBody>
          <a:bodyPr/>
          <a:lstStyle/>
          <a:p>
            <a:r>
              <a:rPr lang="en-US" sz="3200" smtClean="0"/>
              <a:t>Fish consumption during pregnancy has nutritional benefits that improve cognitive performance in children of women who ate low-mercury fish during pregnancy.</a:t>
            </a:r>
          </a:p>
          <a:p>
            <a:endParaRPr lang="en-US" sz="3200" smtClean="0"/>
          </a:p>
          <a:p>
            <a:r>
              <a:rPr lang="en-US" sz="3200" smtClean="0"/>
              <a:t>Mothers-to-be should be encouraged to eat low-mercury fish.</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Prenatal Benefits of Seafood Consumption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r>
              <a:rPr lang="en-US" smtClean="0"/>
              <a:t>The developing nervous system is particularly vulnerable to MeHg. Effects depend on both the </a:t>
            </a:r>
            <a:r>
              <a:rPr lang="en-US" u="sng" smtClean="0"/>
              <a:t>dose</a:t>
            </a:r>
            <a:r>
              <a:rPr lang="en-US" smtClean="0"/>
              <a:t> and </a:t>
            </a:r>
            <a:r>
              <a:rPr lang="en-US" u="sng" smtClean="0"/>
              <a:t>timing</a:t>
            </a:r>
            <a:r>
              <a:rPr lang="en-US" smtClean="0"/>
              <a:t> of exposure. </a:t>
            </a:r>
          </a:p>
          <a:p>
            <a:endParaRPr lang="en-US" smtClean="0"/>
          </a:p>
          <a:p>
            <a:r>
              <a:rPr lang="en-US" smtClean="0"/>
              <a:t>Prenatal exposure can result in:</a:t>
            </a:r>
          </a:p>
          <a:p>
            <a:pPr marL="1338263" lvl="1" indent="-17463"/>
            <a:r>
              <a:rPr lang="en-US" sz="2400" smtClean="0"/>
              <a:t>cognitive deficits</a:t>
            </a:r>
          </a:p>
          <a:p>
            <a:pPr marL="1338263" lvl="1" indent="-17463"/>
            <a:r>
              <a:rPr lang="en-US" sz="2400" smtClean="0"/>
              <a:t>motor skill effects</a:t>
            </a:r>
          </a:p>
          <a:p>
            <a:pPr marL="1338263" lvl="1" indent="-17463"/>
            <a:r>
              <a:rPr lang="en-US" sz="2400" smtClean="0"/>
              <a:t>attention deficits</a:t>
            </a:r>
          </a:p>
          <a:p>
            <a:pPr marL="1338263" lvl="1" indent="-17463"/>
            <a:r>
              <a:rPr lang="en-US" sz="2400" smtClean="0"/>
              <a:t>language skill deficiencies</a:t>
            </a:r>
          </a:p>
          <a:p>
            <a:pPr marL="1338263" lvl="1" indent="-17463"/>
            <a:r>
              <a:rPr lang="en-US" sz="2400" smtClean="0"/>
              <a:t>decreased learning capacity and memory</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Adverse Effects of MeHg Exposure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70000" lnSpcReduction="20000"/>
          </a:bodyPr>
          <a:lstStyle/>
          <a:p>
            <a:pPr marL="365760" indent="-256032" fontAlgn="auto">
              <a:spcAft>
                <a:spcPts val="0"/>
              </a:spcAft>
              <a:buFont typeface="Wingdings 3"/>
              <a:buNone/>
              <a:defRPr/>
            </a:pPr>
            <a:r>
              <a:rPr lang="en-US" sz="3800" dirty="0" smtClean="0"/>
              <a:t>Benefits (from nutrients in fish)</a:t>
            </a:r>
          </a:p>
          <a:p>
            <a:pPr marL="365760" indent="-256032" fontAlgn="auto">
              <a:spcAft>
                <a:spcPts val="0"/>
              </a:spcAft>
              <a:buFont typeface="Wingdings 3"/>
              <a:buChar char=""/>
              <a:defRPr/>
            </a:pPr>
            <a:r>
              <a:rPr lang="en-US" dirty="0" smtClean="0"/>
              <a:t>Improved blood lipid profiles</a:t>
            </a:r>
          </a:p>
          <a:p>
            <a:pPr marL="365760" indent="-256032" fontAlgn="auto">
              <a:spcAft>
                <a:spcPts val="0"/>
              </a:spcAft>
              <a:buFont typeface="Wingdings 3"/>
              <a:buChar char=""/>
              <a:defRPr/>
            </a:pPr>
            <a:r>
              <a:rPr lang="en-US" dirty="0" smtClean="0"/>
              <a:t>Lowered blood pressure</a:t>
            </a:r>
          </a:p>
          <a:p>
            <a:pPr marL="365760" indent="-256032" fontAlgn="auto">
              <a:spcAft>
                <a:spcPts val="0"/>
              </a:spcAft>
              <a:buFont typeface="Wingdings 3"/>
              <a:buChar char=""/>
              <a:defRPr/>
            </a:pPr>
            <a:r>
              <a:rPr lang="en-US" dirty="0" smtClean="0"/>
              <a:t>Improvements in rheumatoid arthritis</a:t>
            </a:r>
          </a:p>
          <a:p>
            <a:pPr marL="365760" indent="-256032" fontAlgn="auto">
              <a:spcAft>
                <a:spcPts val="0"/>
              </a:spcAft>
              <a:buFont typeface="Wingdings 3"/>
              <a:buChar char=""/>
              <a:defRPr/>
            </a:pPr>
            <a:r>
              <a:rPr lang="en-US" dirty="0" smtClean="0"/>
              <a:t>Prevention of macular degeneration</a:t>
            </a:r>
          </a:p>
          <a:p>
            <a:pPr marL="365760" indent="-256032" fontAlgn="auto">
              <a:spcAft>
                <a:spcPts val="0"/>
              </a:spcAft>
              <a:buFont typeface="Wingdings 3"/>
              <a:buChar char=""/>
              <a:defRPr/>
            </a:pPr>
            <a:r>
              <a:rPr lang="en-US" dirty="0" smtClean="0"/>
              <a:t>Improvements in neurological and psychological disorders such as depression and Parkinson’s</a:t>
            </a:r>
          </a:p>
          <a:p>
            <a:pPr marL="365760" indent="-256032" fontAlgn="auto">
              <a:spcAft>
                <a:spcPts val="0"/>
              </a:spcAft>
              <a:buFont typeface="Wingdings 3"/>
              <a:buChar char=""/>
              <a:defRPr/>
            </a:pPr>
            <a:r>
              <a:rPr lang="en-US" dirty="0" smtClean="0"/>
              <a:t>Possible decreased risk of heart disease </a:t>
            </a:r>
            <a:r>
              <a:rPr lang="en-US" i="1" dirty="0" smtClean="0"/>
              <a:t> </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None/>
              <a:defRPr/>
            </a:pPr>
            <a:r>
              <a:rPr lang="en-US" sz="3800" dirty="0" smtClean="0"/>
              <a:t>Risks (from MeHg and other contaminants)</a:t>
            </a:r>
          </a:p>
          <a:p>
            <a:pPr marL="365760" indent="-256032" fontAlgn="auto">
              <a:spcAft>
                <a:spcPts val="0"/>
              </a:spcAft>
              <a:buFont typeface="Wingdings 3"/>
              <a:buChar char=""/>
              <a:defRPr/>
            </a:pPr>
            <a:r>
              <a:rPr lang="en-US" dirty="0" smtClean="0"/>
              <a:t>Neurological effects of elevated MeHg exposure</a:t>
            </a:r>
          </a:p>
          <a:p>
            <a:pPr marL="365760" indent="-256032" fontAlgn="auto">
              <a:spcAft>
                <a:spcPts val="0"/>
              </a:spcAft>
              <a:buFont typeface="Wingdings 3"/>
              <a:buChar char=""/>
              <a:defRPr/>
            </a:pPr>
            <a:r>
              <a:rPr lang="en-US" dirty="0" smtClean="0"/>
              <a:t>Increased heart rate and blood pressure</a:t>
            </a:r>
          </a:p>
          <a:p>
            <a:pPr marL="365760" indent="-256032" fontAlgn="auto">
              <a:spcAft>
                <a:spcPts val="0"/>
              </a:spcAft>
              <a:buFont typeface="Wingdings 3"/>
              <a:buChar char=""/>
              <a:defRPr/>
            </a:pPr>
            <a:r>
              <a:rPr lang="en-US" dirty="0" smtClean="0"/>
              <a:t>Greater risk of myocardial infarction</a:t>
            </a:r>
          </a:p>
          <a:p>
            <a:pPr marL="365760" indent="-256032" fontAlgn="auto">
              <a:spcAft>
                <a:spcPts val="0"/>
              </a:spcAft>
              <a:buFont typeface="Wingdings 3"/>
              <a:buChar char=""/>
              <a:defRPr/>
            </a:pPr>
            <a:r>
              <a:rPr lang="en-US" dirty="0" smtClean="0"/>
              <a:t>May alter immune and/or endocrine system function</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smtClean="0"/>
              <a:t>Adult Fish Consumption: </a:t>
            </a:r>
            <a:br>
              <a:rPr lang="en-US" dirty="0" smtClean="0"/>
            </a:br>
            <a:r>
              <a:rPr lang="en-US" dirty="0" smtClean="0"/>
              <a:t>Lifelong Benefits vs. Risks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767262"/>
          </a:xfrm>
        </p:spPr>
        <p:txBody>
          <a:bodyPr>
            <a:normAutofit fontScale="92500" lnSpcReduction="10000"/>
          </a:bodyPr>
          <a:lstStyle/>
          <a:p>
            <a:pPr marL="365760" indent="-256032" fontAlgn="auto">
              <a:spcAft>
                <a:spcPts val="0"/>
              </a:spcAft>
              <a:buFont typeface="Wingdings 3"/>
              <a:buChar char=""/>
              <a:defRPr/>
            </a:pPr>
            <a:r>
              <a:rPr lang="en-US" dirty="0" smtClean="0"/>
              <a:t>Methylmercury poses different risks to different people.</a:t>
            </a:r>
          </a:p>
          <a:p>
            <a:pPr marL="365760" indent="-256032" fontAlgn="auto">
              <a:spcAft>
                <a:spcPts val="0"/>
              </a:spcAft>
              <a:buFont typeface="Wingdings 3"/>
              <a:buChar char=""/>
              <a:defRPr/>
            </a:pPr>
            <a:r>
              <a:rPr lang="en-US" dirty="0" smtClean="0"/>
              <a:t>The fetus—prenatal brain development—is now thought to be the most sensitive population, so risk management targets pregnant women.</a:t>
            </a:r>
          </a:p>
          <a:p>
            <a:pPr marL="365760" indent="-256032" fontAlgn="auto">
              <a:spcAft>
                <a:spcPts val="0"/>
              </a:spcAft>
              <a:buFont typeface="Wingdings 3"/>
              <a:buChar char=""/>
              <a:defRPr/>
            </a:pPr>
            <a:r>
              <a:rPr lang="en-US" dirty="0" smtClean="0"/>
              <a:t>Young children’s developing brains are also at risk, so breastfeeding women and parents of children up to 12 years also need guidance.</a:t>
            </a:r>
          </a:p>
          <a:p>
            <a:pPr marL="365760" indent="-256032" fontAlgn="auto">
              <a:spcAft>
                <a:spcPts val="0"/>
              </a:spcAft>
              <a:buFont typeface="Wingdings 3"/>
              <a:buChar char=""/>
              <a:defRPr/>
            </a:pPr>
            <a:r>
              <a:rPr lang="en-US" dirty="0" smtClean="0"/>
              <a:t>People who eat a great deal of fish—more than two meals per week— or who favor top predator fish generally have higher exposure to MeHg and are at the greatest risk of harm.</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Populations at Risk</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95862"/>
          </a:xfrm>
        </p:spPr>
        <p:txBody>
          <a:bodyPr>
            <a:normAutofit/>
          </a:bodyPr>
          <a:lstStyle/>
          <a:p>
            <a:pPr marL="111125" indent="-1588" fontAlgn="auto">
              <a:spcAft>
                <a:spcPts val="0"/>
              </a:spcAft>
              <a:buFont typeface="Wingdings 3"/>
              <a:buNone/>
              <a:defRPr/>
            </a:pPr>
            <a:r>
              <a:rPr lang="en-US" dirty="0" smtClean="0"/>
              <a:t>Physicians encounter methylmercury risk issues in two contexts:</a:t>
            </a:r>
          </a:p>
          <a:p>
            <a:pPr marL="365760" indent="-256032" fontAlgn="auto">
              <a:spcAft>
                <a:spcPts val="0"/>
              </a:spcAft>
              <a:buFont typeface="Wingdings 3"/>
              <a:buChar char=""/>
              <a:defRPr/>
            </a:pPr>
            <a:r>
              <a:rPr lang="en-US" dirty="0" smtClean="0"/>
              <a:t>They may need to advise pregnant women and parents of young children on ways to manage their MeHg exposure by choosing lower-mercury seafood.</a:t>
            </a:r>
          </a:p>
          <a:p>
            <a:pPr marL="365760" indent="-256032" fontAlgn="auto">
              <a:spcAft>
                <a:spcPts val="0"/>
              </a:spcAft>
              <a:buFont typeface="Wingdings 3"/>
              <a:buChar char=""/>
              <a:defRPr/>
            </a:pPr>
            <a:r>
              <a:rPr lang="en-US" dirty="0" smtClean="0"/>
              <a:t>They should routinely ask patients about their fish consumption and should consider MeHg as a possible cause of otherwise unexplained neurological symptoms in fish consumers who favor top predator/high mercury fish.</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Implications For Physicians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2600"/>
            <a:ext cx="8229600" cy="1143000"/>
          </a:xfrm>
        </p:spPr>
        <p:txBody>
          <a:bodyPr>
            <a:normAutofit fontScale="90000"/>
          </a:bodyPr>
          <a:lstStyle/>
          <a:p>
            <a:pPr fontAlgn="auto">
              <a:spcAft>
                <a:spcPts val="0"/>
              </a:spcAft>
              <a:defRPr/>
            </a:pPr>
            <a:r>
              <a:rPr lang="en-US" dirty="0" smtClean="0"/>
              <a:t>Prevention &amp; Risk Communication– </a:t>
            </a:r>
            <a:br>
              <a:rPr lang="en-US" dirty="0" smtClean="0"/>
            </a:br>
            <a:r>
              <a:rPr lang="en-US" dirty="0" smtClean="0"/>
              <a:t>What to advise patients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a:spLocks noGrp="1"/>
          </p:cNvSpPr>
          <p:nvPr>
            <p:ph idx="1"/>
          </p:nvPr>
        </p:nvSpPr>
        <p:spPr>
          <a:xfrm>
            <a:off x="533400" y="1752600"/>
            <a:ext cx="7467600" cy="3733800"/>
          </a:xfrm>
        </p:spPr>
        <p:txBody>
          <a:bodyPr/>
          <a:lstStyle/>
          <a:p>
            <a:pPr algn="just">
              <a:buFont typeface="Wingdings 3" pitchFamily="18" charset="2"/>
              <a:buNone/>
            </a:pPr>
            <a:r>
              <a:rPr lang="en-US" sz="3600" smtClean="0"/>
              <a:t>	The health benefits of eating seafood generally exceed the risks from MeHg </a:t>
            </a:r>
            <a:r>
              <a:rPr lang="en-US" sz="3600" b="1" smtClean="0"/>
              <a:t>as long as the fish consumed are mostly low in mercury.</a:t>
            </a:r>
            <a:endParaRPr lang="en-US" sz="4000" b="1" smtClean="0"/>
          </a:p>
        </p:txBody>
      </p:sp>
      <p:sp>
        <p:nvSpPr>
          <p:cNvPr id="3" name="Title 2"/>
          <p:cNvSpPr>
            <a:spLocks noGrp="1"/>
          </p:cNvSpPr>
          <p:nvPr>
            <p:ph type="title"/>
          </p:nvPr>
        </p:nvSpPr>
        <p:spPr>
          <a:xfrm>
            <a:off x="457200" y="274638"/>
            <a:ext cx="8229600" cy="1554162"/>
          </a:xfrm>
        </p:spPr>
        <p:txBody>
          <a:bodyPr/>
          <a:lstStyle/>
          <a:p>
            <a:pPr fontAlgn="auto">
              <a:spcAft>
                <a:spcPts val="0"/>
              </a:spcAft>
              <a:defRPr/>
            </a:pPr>
            <a:r>
              <a:rPr lang="en-US" sz="4400" dirty="0" smtClean="0"/>
              <a:t>The key message:</a:t>
            </a:r>
            <a:endParaRPr lang="en-US" dirty="0"/>
          </a:p>
        </p:txBody>
      </p:sp>
      <p:pic>
        <p:nvPicPr>
          <p:cNvPr id="102403" name="Picture 2"/>
          <p:cNvPicPr>
            <a:picLocks noChangeAspect="1" noChangeArrowheads="1"/>
          </p:cNvPicPr>
          <p:nvPr/>
        </p:nvPicPr>
        <p:blipFill>
          <a:blip r:embed="rId3" cstate="print"/>
          <a:srcRect/>
          <a:stretch>
            <a:fillRect/>
          </a:stretch>
        </p:blipFill>
        <p:spPr bwMode="auto">
          <a:xfrm>
            <a:off x="4800600" y="4114800"/>
            <a:ext cx="3505200" cy="2336800"/>
          </a:xfrm>
          <a:prstGeom prst="rect">
            <a:avLst/>
          </a:prstGeom>
          <a:noFill/>
          <a:ln w="9525">
            <a:noFill/>
            <a:miter lim="800000"/>
            <a:headEnd/>
            <a:tailEnd/>
          </a:ln>
        </p:spPr>
      </p:pic>
      <p:sp>
        <p:nvSpPr>
          <p:cNvPr id="5" name="TextBox 4"/>
          <p:cNvSpPr txBox="1"/>
          <p:nvPr/>
        </p:nvSpPr>
        <p:spPr>
          <a:xfrm>
            <a:off x="6324600" y="6400800"/>
            <a:ext cx="1968809" cy="246221"/>
          </a:xfrm>
          <a:prstGeom prst="rect">
            <a:avLst/>
          </a:prstGeom>
          <a:noFill/>
        </p:spPr>
        <p:txBody>
          <a:bodyPr wrap="none" rtlCol="0">
            <a:spAutoFit/>
          </a:bodyPr>
          <a:lstStyle/>
          <a:p>
            <a:r>
              <a:rPr lang="en-US" sz="1000" dirty="0" smtClean="0"/>
              <a:t>Photo by Susan  M. Silbernagel</a:t>
            </a:r>
            <a:endParaRPr lang="en-US" sz="1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6858000" cy="4525963"/>
          </a:xfrm>
        </p:spPr>
        <p:txBody>
          <a:bodyPr>
            <a:normAutofit lnSpcReduction="10000"/>
          </a:bodyPr>
          <a:lstStyle/>
          <a:p>
            <a:pPr marL="365760" indent="-256032" fontAlgn="auto">
              <a:spcAft>
                <a:spcPts val="0"/>
              </a:spcAft>
              <a:buFont typeface="Wingdings 3"/>
              <a:buChar char=""/>
              <a:defRPr/>
            </a:pPr>
            <a:r>
              <a:rPr lang="en-US" dirty="0" smtClean="0"/>
              <a:t>Fish is a good source of protein and is low in saturated fats.</a:t>
            </a:r>
          </a:p>
          <a:p>
            <a:pPr marL="365760" indent="-256032" fontAlgn="auto">
              <a:spcAft>
                <a:spcPts val="0"/>
              </a:spcAft>
              <a:buFont typeface="Wingdings 3"/>
              <a:buChar char=""/>
              <a:defRPr/>
            </a:pPr>
            <a:r>
              <a:rPr lang="en-US" dirty="0" smtClean="0"/>
              <a:t>Advise fish eaters to choose low-contaminant, high omega-3 fatty acid varieties, and to limit consumption of higher mercury fish.</a:t>
            </a:r>
          </a:p>
          <a:p>
            <a:pPr marL="365760" indent="-256032" fontAlgn="auto">
              <a:spcAft>
                <a:spcPts val="0"/>
              </a:spcAft>
              <a:buFont typeface="Wingdings 3"/>
              <a:buChar char=""/>
              <a:defRPr/>
            </a:pPr>
            <a:r>
              <a:rPr lang="en-US" dirty="0" smtClean="0"/>
              <a:t>Pregnant women, women who are breastfeeding, women who plan to be pregnant within a year, and children less than 12 years old should eat lowest mercury fish.</a:t>
            </a:r>
            <a:endParaRPr lang="en-US" strike="sngStrike" dirty="0"/>
          </a:p>
        </p:txBody>
      </p:sp>
      <p:sp>
        <p:nvSpPr>
          <p:cNvPr id="2" name="Title 1"/>
          <p:cNvSpPr>
            <a:spLocks noGrp="1"/>
          </p:cNvSpPr>
          <p:nvPr>
            <p:ph type="title"/>
          </p:nvPr>
        </p:nvSpPr>
        <p:spPr/>
        <p:txBody>
          <a:bodyPr/>
          <a:lstStyle/>
          <a:p>
            <a:pPr fontAlgn="auto">
              <a:spcAft>
                <a:spcPts val="0"/>
              </a:spcAft>
              <a:defRPr/>
            </a:pPr>
            <a:r>
              <a:rPr lang="en-US" dirty="0" smtClean="0"/>
              <a:t>What to Advise Patients?</a:t>
            </a:r>
            <a:endParaRPr lang="en-US" dirty="0"/>
          </a:p>
        </p:txBody>
      </p:sp>
      <p:pic>
        <p:nvPicPr>
          <p:cNvPr id="104451" name="Picture 2"/>
          <p:cNvPicPr>
            <a:picLocks noChangeAspect="1" noChangeArrowheads="1"/>
          </p:cNvPicPr>
          <p:nvPr/>
        </p:nvPicPr>
        <p:blipFill>
          <a:blip r:embed="rId3" cstate="print"/>
          <a:srcRect/>
          <a:stretch>
            <a:fillRect/>
          </a:stretch>
        </p:blipFill>
        <p:spPr bwMode="auto">
          <a:xfrm>
            <a:off x="7137400" y="1447800"/>
            <a:ext cx="2006600" cy="4495800"/>
          </a:xfrm>
          <a:prstGeom prst="rect">
            <a:avLst/>
          </a:prstGeom>
          <a:noFill/>
          <a:ln w="9525">
            <a:noFill/>
            <a:miter lim="800000"/>
            <a:headEnd/>
            <a:tailEnd/>
          </a:ln>
        </p:spPr>
      </p:pic>
      <p:sp>
        <p:nvSpPr>
          <p:cNvPr id="5" name="TextBox 4"/>
          <p:cNvSpPr txBox="1"/>
          <p:nvPr/>
        </p:nvSpPr>
        <p:spPr>
          <a:xfrm>
            <a:off x="7086600" y="5943600"/>
            <a:ext cx="1828800" cy="523220"/>
          </a:xfrm>
          <a:prstGeom prst="rect">
            <a:avLst/>
          </a:prstGeom>
          <a:noFill/>
        </p:spPr>
        <p:txBody>
          <a:bodyPr wrap="square" rtlCol="0">
            <a:spAutoFit/>
          </a:bodyPr>
          <a:lstStyle/>
          <a:p>
            <a:r>
              <a:rPr lang="en-US" sz="1000" dirty="0" smtClean="0"/>
              <a:t>Photo by Jessica N. Warren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0" y="1752600"/>
          <a:ext cx="5029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1752600"/>
            <a:ext cx="4343400" cy="4432300"/>
          </a:xfrm>
          <a:prstGeom prst="rect">
            <a:avLst/>
          </a:prstGeom>
          <a:noFill/>
        </p:spPr>
        <p:txBody>
          <a:bodyPr>
            <a:spAutoFit/>
          </a:bodyPr>
          <a:lstStyle/>
          <a:p>
            <a:pPr marL="111125" indent="-111125" fontAlgn="auto">
              <a:spcBef>
                <a:spcPts val="0"/>
              </a:spcBef>
              <a:spcAft>
                <a:spcPts val="0"/>
              </a:spcAft>
              <a:buFont typeface="Arial" pitchFamily="34" charset="0"/>
              <a:buChar char="•"/>
              <a:defRPr/>
            </a:pPr>
            <a:r>
              <a:rPr lang="en-US" dirty="0">
                <a:latin typeface="+mn-lt"/>
                <a:cs typeface="+mn-cs"/>
              </a:rPr>
              <a:t>Current anthropogenic sources are primarily from coal burning and artisanal gold mining</a:t>
            </a:r>
          </a:p>
          <a:p>
            <a:pPr marL="111125" lvl="1" indent="-111125" fontAlgn="auto">
              <a:spcBef>
                <a:spcPts val="0"/>
              </a:spcBef>
              <a:spcAft>
                <a:spcPts val="0"/>
              </a:spcAft>
              <a:buFont typeface="Arial" pitchFamily="34" charset="0"/>
              <a:buChar char="•"/>
              <a:defRPr/>
            </a:pPr>
            <a:r>
              <a:rPr lang="en-US" dirty="0">
                <a:latin typeface="+mn-lt"/>
                <a:cs typeface="+mn-cs"/>
              </a:rPr>
              <a:t>Natural geological sources includes that from volcanoes </a:t>
            </a:r>
          </a:p>
          <a:p>
            <a:pPr marL="111125" lvl="1" indent="-111125" fontAlgn="auto">
              <a:spcBef>
                <a:spcPts val="0"/>
              </a:spcBef>
              <a:spcAft>
                <a:spcPts val="0"/>
              </a:spcAft>
              <a:buFont typeface="Arial" pitchFamily="34" charset="0"/>
              <a:buChar char="•"/>
              <a:defRPr/>
            </a:pPr>
            <a:r>
              <a:rPr lang="en-US" dirty="0">
                <a:latin typeface="+mn-lt"/>
                <a:cs typeface="+mn-cs"/>
              </a:rPr>
              <a:t>Re-emission of previously released mercury includes both anthropogenic and natural sources that has built up over decades and centuries in soils and oceans.</a:t>
            </a:r>
          </a:p>
          <a:p>
            <a:pPr marL="111125" lvl="2" indent="-111125" fontAlgn="auto">
              <a:spcBef>
                <a:spcPts val="0"/>
              </a:spcBef>
              <a:spcAft>
                <a:spcPts val="0"/>
              </a:spcAft>
              <a:defRPr/>
            </a:pPr>
            <a:endParaRPr lang="en-US" dirty="0">
              <a:latin typeface="+mn-lt"/>
              <a:cs typeface="+mn-cs"/>
            </a:endParaRPr>
          </a:p>
          <a:p>
            <a:pPr marL="111125" lvl="2" indent="-111125" fontAlgn="auto">
              <a:spcBef>
                <a:spcPts val="0"/>
              </a:spcBef>
              <a:spcAft>
                <a:spcPts val="0"/>
              </a:spcAft>
              <a:defRPr/>
            </a:pPr>
            <a:r>
              <a:rPr lang="en-US" sz="1600" i="1" dirty="0">
                <a:latin typeface="+mn-lt"/>
                <a:cs typeface="+mn-cs"/>
              </a:rPr>
              <a:t>Information from the United Nations Environmental </a:t>
            </a:r>
            <a:r>
              <a:rPr lang="en-US" sz="1600" i="1" dirty="0" err="1">
                <a:latin typeface="+mn-lt"/>
                <a:cs typeface="+mn-cs"/>
              </a:rPr>
              <a:t>Programme</a:t>
            </a:r>
            <a:r>
              <a:rPr lang="en-US" sz="1600" i="1" dirty="0">
                <a:latin typeface="+mn-lt"/>
                <a:cs typeface="+mn-cs"/>
              </a:rPr>
              <a:t> report </a:t>
            </a:r>
            <a:r>
              <a:rPr lang="en-US" sz="1600" i="1" dirty="0">
                <a:latin typeface="+mn-lt"/>
                <a:cs typeface="+mn-cs"/>
                <a:hlinkClick r:id="rId4"/>
              </a:rPr>
              <a:t>Global Mercury Assessment 2013</a:t>
            </a:r>
            <a:endParaRPr lang="en-US" sz="1600" i="1" dirty="0">
              <a:latin typeface="+mn-lt"/>
              <a:cs typeface="+mn-cs"/>
            </a:endParaRPr>
          </a:p>
          <a:p>
            <a:pPr lvl="1"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endParaRPr lang="en-US" dirty="0">
              <a:latin typeface="+mn-lt"/>
              <a:cs typeface="+mn-cs"/>
            </a:endParaRPr>
          </a:p>
        </p:txBody>
      </p:sp>
      <p:sp>
        <p:nvSpPr>
          <p:cNvPr id="21507" name="Rectangle 3"/>
          <p:cNvSpPr>
            <a:spLocks noChangeArrowheads="1"/>
          </p:cNvSpPr>
          <p:nvPr/>
        </p:nvSpPr>
        <p:spPr bwMode="auto">
          <a:xfrm>
            <a:off x="1143000" y="381000"/>
            <a:ext cx="6934200" cy="1323975"/>
          </a:xfrm>
          <a:prstGeom prst="rect">
            <a:avLst/>
          </a:prstGeom>
          <a:noFill/>
          <a:ln w="9525">
            <a:noFill/>
            <a:miter lim="800000"/>
            <a:headEnd/>
            <a:tailEnd/>
          </a:ln>
        </p:spPr>
        <p:txBody>
          <a:bodyPr>
            <a:spAutoFit/>
          </a:bodyPr>
          <a:lstStyle/>
          <a:p>
            <a:pPr algn="ctr"/>
            <a:r>
              <a:rPr lang="en-US" sz="4000">
                <a:latin typeface="Lucida Sans Unicode" pitchFamily="34" charset="0"/>
              </a:rPr>
              <a:t>Sources of Mercury </a:t>
            </a:r>
          </a:p>
          <a:p>
            <a:pPr algn="ctr"/>
            <a:r>
              <a:rPr lang="en-US" sz="4000">
                <a:latin typeface="Lucida Sans Unicode" pitchFamily="34" charset="0"/>
              </a:rPr>
              <a:t>in the Environment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2"/>
          <p:cNvSpPr>
            <a:spLocks noGrp="1"/>
          </p:cNvSpPr>
          <p:nvPr>
            <p:ph idx="1"/>
          </p:nvPr>
        </p:nvSpPr>
        <p:spPr>
          <a:xfrm>
            <a:off x="228600" y="1524000"/>
            <a:ext cx="8229600" cy="4525963"/>
          </a:xfrm>
        </p:spPr>
        <p:txBody>
          <a:bodyPr/>
          <a:lstStyle/>
          <a:p>
            <a:r>
              <a:rPr lang="en-US" dirty="0" smtClean="0"/>
              <a:t>Fish also contain persistent organic pollutants (POPs) such as PCBs.</a:t>
            </a:r>
          </a:p>
          <a:p>
            <a:pPr>
              <a:buFont typeface="Wingdings 3" pitchFamily="18" charset="2"/>
              <a:buNone/>
            </a:pPr>
            <a:endParaRPr lang="en-US" sz="1600" dirty="0" smtClean="0"/>
          </a:p>
          <a:p>
            <a:r>
              <a:rPr lang="en-US" dirty="0" smtClean="0"/>
              <a:t>POPs have their own negative health effects that may offset some of the benefits of fish consumption.</a:t>
            </a:r>
          </a:p>
          <a:p>
            <a:pPr>
              <a:buFont typeface="Wingdings 3" pitchFamily="18" charset="2"/>
              <a:buNone/>
            </a:pPr>
            <a:endParaRPr lang="en-US" sz="1600" dirty="0" smtClean="0"/>
          </a:p>
          <a:p>
            <a:r>
              <a:rPr lang="en-US" dirty="0" smtClean="0"/>
              <a:t>Fat from pork, beef and chicken contain POPs at lower levels than in fish, but are consumed in greater quantities than fish.</a:t>
            </a:r>
          </a:p>
        </p:txBody>
      </p:sp>
      <p:sp>
        <p:nvSpPr>
          <p:cNvPr id="2" name="Title 1"/>
          <p:cNvSpPr>
            <a:spLocks noGrp="1"/>
          </p:cNvSpPr>
          <p:nvPr>
            <p:ph type="title"/>
          </p:nvPr>
        </p:nvSpPr>
        <p:spPr/>
        <p:txBody>
          <a:bodyPr/>
          <a:lstStyle/>
          <a:p>
            <a:pPr fontAlgn="auto">
              <a:spcAft>
                <a:spcPts val="0"/>
              </a:spcAft>
              <a:defRPr/>
            </a:pPr>
            <a:r>
              <a:rPr lang="en-US" dirty="0" smtClean="0"/>
              <a:t>Other contaminants in fish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p:cNvSpPr>
            <a:spLocks noGrp="1"/>
          </p:cNvSpPr>
          <p:nvPr>
            <p:ph idx="1"/>
          </p:nvPr>
        </p:nvSpPr>
        <p:spPr>
          <a:xfrm>
            <a:off x="152400" y="1447800"/>
            <a:ext cx="6248400" cy="4525963"/>
          </a:xfrm>
        </p:spPr>
        <p:txBody>
          <a:bodyPr/>
          <a:lstStyle/>
          <a:p>
            <a:r>
              <a:rPr lang="en-US" dirty="0" smtClean="0"/>
              <a:t>Mercury accumulates in fish muscle and levels are </a:t>
            </a:r>
            <a:r>
              <a:rPr lang="en-US" u="sng" dirty="0" smtClean="0"/>
              <a:t>not</a:t>
            </a:r>
            <a:r>
              <a:rPr lang="en-US" dirty="0" smtClean="0"/>
              <a:t> reduced by cooking or preparation.</a:t>
            </a:r>
          </a:p>
          <a:p>
            <a:pPr>
              <a:buFont typeface="Wingdings 3" pitchFamily="18" charset="2"/>
              <a:buNone/>
            </a:pPr>
            <a:endParaRPr lang="en-US" dirty="0" smtClean="0"/>
          </a:p>
          <a:p>
            <a:r>
              <a:rPr lang="en-US" dirty="0" smtClean="0"/>
              <a:t>Persistent organic pollutants (POPs) like PCBs accumulate in fat and exposures can be decreased by removing skin and fatty tissue (darker color) and letting fat drip off during cooking.</a:t>
            </a:r>
          </a:p>
        </p:txBody>
      </p:sp>
      <p:sp>
        <p:nvSpPr>
          <p:cNvPr id="2" name="Title 1"/>
          <p:cNvSpPr>
            <a:spLocks noGrp="1"/>
          </p:cNvSpPr>
          <p:nvPr>
            <p:ph type="title"/>
          </p:nvPr>
        </p:nvSpPr>
        <p:spPr/>
        <p:txBody>
          <a:bodyPr/>
          <a:lstStyle/>
          <a:p>
            <a:pPr fontAlgn="auto">
              <a:spcAft>
                <a:spcPts val="0"/>
              </a:spcAft>
              <a:defRPr/>
            </a:pPr>
            <a:r>
              <a:rPr lang="en-US" dirty="0" smtClean="0"/>
              <a:t>Can you avoid contaminants?</a:t>
            </a:r>
            <a:endParaRPr lang="en-US" dirty="0"/>
          </a:p>
        </p:txBody>
      </p:sp>
      <p:pic>
        <p:nvPicPr>
          <p:cNvPr id="108547" name="Picture 2"/>
          <p:cNvPicPr>
            <a:picLocks noChangeAspect="1" noChangeArrowheads="1"/>
          </p:cNvPicPr>
          <p:nvPr/>
        </p:nvPicPr>
        <p:blipFill>
          <a:blip r:embed="rId3" cstate="print"/>
          <a:stretch>
            <a:fillRect/>
          </a:stretch>
        </p:blipFill>
        <p:spPr bwMode="auto">
          <a:xfrm>
            <a:off x="6299200" y="2362200"/>
            <a:ext cx="2844800" cy="4267200"/>
          </a:xfrm>
          <a:prstGeom prst="rect">
            <a:avLst/>
          </a:prstGeom>
          <a:noFill/>
          <a:ln w="9525">
            <a:noFill/>
            <a:miter lim="800000"/>
            <a:headEnd/>
            <a:tailEnd/>
          </a:ln>
        </p:spPr>
      </p:pic>
      <p:sp>
        <p:nvSpPr>
          <p:cNvPr id="5" name="TextBox 4"/>
          <p:cNvSpPr txBox="1"/>
          <p:nvPr/>
        </p:nvSpPr>
        <p:spPr>
          <a:xfrm>
            <a:off x="7377170" y="6611779"/>
            <a:ext cx="1766830" cy="246221"/>
          </a:xfrm>
          <a:prstGeom prst="rect">
            <a:avLst/>
          </a:prstGeom>
          <a:noFill/>
        </p:spPr>
        <p:txBody>
          <a:bodyPr vert="horz" wrap="none" rtlCol="0">
            <a:spAutoFit/>
          </a:bodyPr>
          <a:lstStyle/>
          <a:p>
            <a:r>
              <a:rPr lang="en-US" sz="1000" dirty="0" smtClean="0"/>
              <a:t>Photo by Jessica N. Warren</a:t>
            </a:r>
            <a:endParaRPr lang="en-US"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410200" cy="4525963"/>
          </a:xfrm>
        </p:spPr>
        <p:txBody>
          <a:bodyPr>
            <a:normAutofit/>
          </a:bodyPr>
          <a:lstStyle/>
          <a:p>
            <a:pPr>
              <a:lnSpc>
                <a:spcPct val="90000"/>
              </a:lnSpc>
              <a:buFont typeface="Wingdings 3" pitchFamily="18" charset="2"/>
              <a:buNone/>
            </a:pPr>
            <a:r>
              <a:rPr lang="en-US" sz="2800" dirty="0" smtClean="0"/>
              <a:t>MeHg dose depends on:</a:t>
            </a:r>
          </a:p>
          <a:p>
            <a:pPr lvl="1">
              <a:lnSpc>
                <a:spcPct val="90000"/>
              </a:lnSpc>
            </a:pPr>
            <a:r>
              <a:rPr lang="en-US" sz="2800" u="sng" dirty="0" smtClean="0"/>
              <a:t>how often</a:t>
            </a:r>
            <a:r>
              <a:rPr lang="en-US" sz="2800" dirty="0" smtClean="0"/>
              <a:t> one eats fish </a:t>
            </a:r>
          </a:p>
          <a:p>
            <a:pPr lvl="1">
              <a:lnSpc>
                <a:spcPct val="90000"/>
              </a:lnSpc>
            </a:pPr>
            <a:r>
              <a:rPr lang="en-US" sz="2800" dirty="0" smtClean="0"/>
              <a:t>the </a:t>
            </a:r>
            <a:r>
              <a:rPr lang="en-US" sz="2800" u="sng" dirty="0" smtClean="0"/>
              <a:t>portion size</a:t>
            </a:r>
            <a:r>
              <a:rPr lang="en-US" sz="2800" dirty="0" smtClean="0"/>
              <a:t>, and </a:t>
            </a:r>
          </a:p>
          <a:p>
            <a:pPr lvl="1">
              <a:lnSpc>
                <a:spcPct val="90000"/>
              </a:lnSpc>
            </a:pPr>
            <a:r>
              <a:rPr lang="en-US" sz="2800" dirty="0" smtClean="0"/>
              <a:t>the </a:t>
            </a:r>
            <a:r>
              <a:rPr lang="en-US" sz="2800" u="sng" dirty="0" smtClean="0"/>
              <a:t>mercury content</a:t>
            </a:r>
            <a:r>
              <a:rPr lang="en-US" sz="2800" dirty="0" smtClean="0"/>
              <a:t> of the fish choice.</a:t>
            </a:r>
          </a:p>
          <a:p>
            <a:pPr lvl="1">
              <a:lnSpc>
                <a:spcPct val="90000"/>
              </a:lnSpc>
              <a:buFont typeface="Verdana" pitchFamily="34" charset="0"/>
              <a:buNone/>
            </a:pPr>
            <a:r>
              <a:rPr lang="en-US" sz="2800" dirty="0" smtClean="0"/>
              <a:t>Also important:</a:t>
            </a:r>
          </a:p>
          <a:p>
            <a:pPr lvl="1">
              <a:lnSpc>
                <a:spcPct val="90000"/>
              </a:lnSpc>
            </a:pPr>
            <a:r>
              <a:rPr lang="en-US" sz="2800" u="sng" dirty="0" smtClean="0"/>
              <a:t>individual health considerations</a:t>
            </a:r>
            <a:r>
              <a:rPr lang="en-US" sz="2800" dirty="0" smtClean="0"/>
              <a:t> such as pregnancy status. </a:t>
            </a:r>
          </a:p>
          <a:p>
            <a:pPr>
              <a:lnSpc>
                <a:spcPct val="90000"/>
              </a:lnSpc>
              <a:buFont typeface="Wingdings 3" pitchFamily="18" charset="2"/>
              <a:buNone/>
            </a:pPr>
            <a:endParaRPr lang="en-US"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How many fish meals per week?</a:t>
            </a:r>
            <a:endParaRPr lang="en-US" dirty="0"/>
          </a:p>
        </p:txBody>
      </p:sp>
      <p:pic>
        <p:nvPicPr>
          <p:cNvPr id="4" name="Picture 3" descr="Photos for K presentation 020.jpg"/>
          <p:cNvPicPr>
            <a:picLocks noChangeAspect="1"/>
          </p:cNvPicPr>
          <p:nvPr/>
        </p:nvPicPr>
        <p:blipFill>
          <a:blip r:embed="rId3" cstate="print"/>
          <a:stretch>
            <a:fillRect/>
          </a:stretch>
        </p:blipFill>
        <p:spPr>
          <a:xfrm rot="5400000">
            <a:off x="4906812" y="2027388"/>
            <a:ext cx="4670988" cy="3359413"/>
          </a:xfrm>
          <a:prstGeom prst="rect">
            <a:avLst/>
          </a:prstGeom>
          <a:ln>
            <a:noFill/>
          </a:ln>
          <a:effectLst>
            <a:softEdge rad="112500"/>
          </a:effectLst>
        </p:spPr>
      </p:pic>
      <p:sp>
        <p:nvSpPr>
          <p:cNvPr id="6" name="TextBox 5"/>
          <p:cNvSpPr txBox="1"/>
          <p:nvPr/>
        </p:nvSpPr>
        <p:spPr>
          <a:xfrm>
            <a:off x="6858000" y="5943600"/>
            <a:ext cx="1933543" cy="246221"/>
          </a:xfrm>
          <a:prstGeom prst="rect">
            <a:avLst/>
          </a:prstGeom>
          <a:noFill/>
        </p:spPr>
        <p:txBody>
          <a:bodyPr wrap="none" rtlCol="0">
            <a:spAutoFit/>
          </a:bodyPr>
          <a:lstStyle/>
          <a:p>
            <a:r>
              <a:rPr lang="en-US" sz="1000" dirty="0" smtClean="0"/>
              <a:t>Photo by Susan M. Silbernagel</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8"/>
            <a:ext cx="7010400" cy="4995672"/>
          </a:xfrm>
        </p:spPr>
        <p:txBody>
          <a:bodyPr>
            <a:normAutofit/>
          </a:bodyPr>
          <a:lstStyle/>
          <a:p>
            <a:pPr marL="365760" indent="-256032" fontAlgn="auto">
              <a:spcAft>
                <a:spcPts val="0"/>
              </a:spcAft>
              <a:buFont typeface="Wingdings 3"/>
              <a:buChar char=""/>
              <a:defRPr/>
            </a:pPr>
            <a:r>
              <a:rPr lang="en-US" dirty="0" smtClean="0">
                <a:hlinkClick r:id="rId3"/>
              </a:rPr>
              <a:t>USDA dietary guidelines </a:t>
            </a:r>
            <a:r>
              <a:rPr lang="en-US" dirty="0" smtClean="0"/>
              <a:t>recommend 2 meals per week (or about 8 ounces of seafood per week; less for children) of a variety of fish.</a:t>
            </a:r>
          </a:p>
          <a:p>
            <a:pPr marL="365760" indent="-256032" fontAlgn="auto">
              <a:spcAft>
                <a:spcPts val="0"/>
              </a:spcAft>
              <a:buFont typeface="Wingdings 3"/>
              <a:buChar char=""/>
              <a:defRPr/>
            </a:pPr>
            <a:r>
              <a:rPr lang="en-US" u="sng" dirty="0" smtClean="0"/>
              <a:t>We note</a:t>
            </a:r>
            <a:r>
              <a:rPr lang="en-US" dirty="0" smtClean="0"/>
              <a:t>:</a:t>
            </a:r>
          </a:p>
          <a:p>
            <a:pPr marL="621792" lvl="1" fontAlgn="auto">
              <a:spcBef>
                <a:spcPts val="324"/>
              </a:spcBef>
              <a:spcAft>
                <a:spcPts val="0"/>
              </a:spcAft>
              <a:buFont typeface="Verdana"/>
              <a:buChar char="◦"/>
              <a:defRPr/>
            </a:pPr>
            <a:r>
              <a:rPr lang="en-US" dirty="0" smtClean="0"/>
              <a:t>Mercury concentrations vary widely in fish </a:t>
            </a:r>
          </a:p>
          <a:p>
            <a:pPr marL="621792" lvl="1" fontAlgn="auto">
              <a:spcBef>
                <a:spcPts val="324"/>
              </a:spcBef>
              <a:spcAft>
                <a:spcPts val="0"/>
              </a:spcAft>
              <a:buFont typeface="Verdana"/>
              <a:buChar char="◦"/>
              <a:defRPr/>
            </a:pPr>
            <a:r>
              <a:rPr lang="en-US" dirty="0" smtClean="0"/>
              <a:t>A 3 oz. serving of cooked fish fillet is about the size of a check book</a:t>
            </a:r>
          </a:p>
          <a:p>
            <a:pPr marL="621792" lvl="1" fontAlgn="auto">
              <a:spcBef>
                <a:spcPts val="324"/>
              </a:spcBef>
              <a:spcAft>
                <a:spcPts val="0"/>
              </a:spcAft>
              <a:buFont typeface="Verdana"/>
              <a:buChar char="◦"/>
              <a:defRPr/>
            </a:pPr>
            <a:r>
              <a:rPr lang="en-US" dirty="0" smtClean="0"/>
              <a:t>Portion sizes for children are about 1 oz. per 20 pounds of body weight</a:t>
            </a:r>
            <a:endParaRPr lang="en-US" strike="sngStrike" dirty="0" smtClean="0">
              <a:solidFill>
                <a:srgbClr val="FF0000"/>
              </a:solidFill>
              <a:uFill>
                <a:solidFill>
                  <a:srgbClr val="7030A0"/>
                </a:solidFill>
              </a:uFill>
            </a:endParaRPr>
          </a:p>
          <a:p>
            <a:pPr marL="365760" indent="-256032" fontAlgn="auto">
              <a:spcAft>
                <a:spcPts val="0"/>
              </a:spcAft>
              <a:buFont typeface="Wingdings 3"/>
              <a:buNone/>
              <a:defRPr/>
            </a:pPr>
            <a:endParaRPr lang="en-US"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How many fish meals per week?</a:t>
            </a:r>
            <a:endParaRPr lang="en-US" dirty="0"/>
          </a:p>
        </p:txBody>
      </p:sp>
      <p:pic>
        <p:nvPicPr>
          <p:cNvPr id="111619" name="Picture 2" descr="ChooseMyPlate.gov"/>
          <p:cNvPicPr>
            <a:picLocks noChangeAspect="1" noChangeArrowheads="1"/>
          </p:cNvPicPr>
          <p:nvPr/>
        </p:nvPicPr>
        <p:blipFill>
          <a:blip r:embed="rId4" cstate="print"/>
          <a:srcRect/>
          <a:stretch>
            <a:fillRect/>
          </a:stretch>
        </p:blipFill>
        <p:spPr bwMode="auto">
          <a:xfrm>
            <a:off x="304800" y="1600200"/>
            <a:ext cx="16192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normAutofit/>
          </a:bodyPr>
          <a:lstStyle/>
          <a:p>
            <a:pPr algn="ctr" fontAlgn="auto">
              <a:spcAft>
                <a:spcPts val="0"/>
              </a:spcAft>
              <a:defRPr/>
            </a:pPr>
            <a:r>
              <a:rPr lang="en-US" dirty="0" smtClean="0"/>
              <a:t>Fish with Highest Mercury</a:t>
            </a:r>
            <a:br>
              <a:rPr lang="en-US" dirty="0" smtClean="0"/>
            </a:br>
            <a:r>
              <a:rPr lang="en-US" sz="2700" dirty="0" smtClean="0"/>
              <a:t>(species averages &gt;0.8 ppm)</a:t>
            </a:r>
          </a:p>
        </p:txBody>
      </p:sp>
      <p:sp>
        <p:nvSpPr>
          <p:cNvPr id="113666" name="Content Placeholder 2"/>
          <p:cNvSpPr>
            <a:spLocks noGrp="1"/>
          </p:cNvSpPr>
          <p:nvPr>
            <p:ph sz="half" idx="4294967295"/>
          </p:nvPr>
        </p:nvSpPr>
        <p:spPr>
          <a:xfrm>
            <a:off x="457200" y="1676400"/>
            <a:ext cx="4038600" cy="4830763"/>
          </a:xfrm>
        </p:spPr>
        <p:txBody>
          <a:bodyPr/>
          <a:lstStyle/>
          <a:p>
            <a:pPr>
              <a:buFontTx/>
              <a:buNone/>
            </a:pPr>
            <a:endParaRPr lang="en-US" sz="2400" i="1" smtClean="0"/>
          </a:p>
          <a:p>
            <a:pPr>
              <a:buFontTx/>
              <a:buNone/>
            </a:pPr>
            <a:r>
              <a:rPr lang="en-US" sz="2400" smtClean="0"/>
              <a:t/>
            </a:r>
            <a:br>
              <a:rPr lang="en-US" sz="2400" smtClean="0"/>
            </a:br>
            <a:endParaRPr lang="en-US" sz="2400" smtClean="0"/>
          </a:p>
        </p:txBody>
      </p:sp>
      <p:sp>
        <p:nvSpPr>
          <p:cNvPr id="113667" name="Content Placeholder 3"/>
          <p:cNvSpPr>
            <a:spLocks noGrp="1"/>
          </p:cNvSpPr>
          <p:nvPr>
            <p:ph sz="half" idx="4294967295"/>
          </p:nvPr>
        </p:nvSpPr>
        <p:spPr>
          <a:xfrm>
            <a:off x="3276600" y="1828800"/>
            <a:ext cx="3124200" cy="4754563"/>
          </a:xfrm>
        </p:spPr>
        <p:txBody>
          <a:bodyPr/>
          <a:lstStyle/>
          <a:p>
            <a:pPr>
              <a:buFontTx/>
              <a:buNone/>
            </a:pPr>
            <a:r>
              <a:rPr lang="en-US" sz="2800" smtClean="0"/>
              <a:t>	</a:t>
            </a:r>
            <a:br>
              <a:rPr lang="en-US" sz="2800" smtClean="0"/>
            </a:br>
            <a:endParaRPr lang="en-US" sz="2800" smtClean="0"/>
          </a:p>
        </p:txBody>
      </p:sp>
      <p:sp>
        <p:nvSpPr>
          <p:cNvPr id="113668" name="Rectangle 4"/>
          <p:cNvSpPr>
            <a:spLocks noChangeArrowheads="1"/>
          </p:cNvSpPr>
          <p:nvPr/>
        </p:nvSpPr>
        <p:spPr bwMode="auto">
          <a:xfrm>
            <a:off x="533400" y="1219200"/>
            <a:ext cx="8382000" cy="4739759"/>
          </a:xfrm>
          <a:prstGeom prst="rect">
            <a:avLst/>
          </a:prstGeom>
          <a:noFill/>
          <a:ln w="9525">
            <a:noFill/>
            <a:miter lim="800000"/>
            <a:headEnd/>
            <a:tailEnd/>
          </a:ln>
        </p:spPr>
        <p:txBody>
          <a:bodyPr wrap="square">
            <a:spAutoFit/>
          </a:bodyPr>
          <a:lstStyle/>
          <a:p>
            <a:endParaRPr lang="en-US" sz="2400" dirty="0">
              <a:solidFill>
                <a:srgbClr val="FFFFFF"/>
              </a:solidFill>
              <a:latin typeface="Calibri" pitchFamily="34" charset="0"/>
            </a:endParaRPr>
          </a:p>
          <a:p>
            <a:r>
              <a:rPr lang="en-US" sz="2400" dirty="0">
                <a:latin typeface="Calibri" pitchFamily="34" charset="0"/>
              </a:rPr>
              <a:t>Bluefin Tuna</a:t>
            </a:r>
            <a:r>
              <a:rPr lang="en-US" sz="2400" dirty="0">
                <a:latin typeface="Lucida Sans Unicode" pitchFamily="34" charset="0"/>
              </a:rPr>
              <a:t> </a:t>
            </a:r>
            <a:r>
              <a:rPr lang="en-US" sz="2400" dirty="0" smtClean="0">
                <a:latin typeface="Lucida Sans Unicode" pitchFamily="34" charset="0"/>
              </a:rPr>
              <a:t>		</a:t>
            </a:r>
            <a:r>
              <a:rPr lang="en-US" sz="2400" dirty="0">
                <a:latin typeface="Calibri" pitchFamily="34" charset="0"/>
              </a:rPr>
              <a:t>		</a:t>
            </a:r>
            <a:r>
              <a:rPr lang="en-US" sz="2400" dirty="0" smtClean="0">
                <a:latin typeface="Calibri" pitchFamily="34" charset="0"/>
              </a:rPr>
              <a:t>	Swordfish 	</a:t>
            </a:r>
            <a:endParaRPr lang="en-US" sz="2400" dirty="0">
              <a:latin typeface="Calibri" pitchFamily="34" charset="0"/>
            </a:endParaRPr>
          </a:p>
          <a:p>
            <a:endParaRPr lang="en-US" sz="2400" dirty="0">
              <a:solidFill>
                <a:srgbClr val="FFFFFF"/>
              </a:solidFill>
              <a:latin typeface="Calibri" pitchFamily="34" charset="0"/>
            </a:endParaRPr>
          </a:p>
          <a:p>
            <a:endParaRPr lang="en-US" sz="2400" dirty="0">
              <a:latin typeface="Calibri" pitchFamily="34" charset="0"/>
            </a:endParaRPr>
          </a:p>
          <a:p>
            <a:endParaRPr lang="en-US" sz="2400" dirty="0">
              <a:latin typeface="Calibri" pitchFamily="34" charset="0"/>
            </a:endParaRPr>
          </a:p>
          <a:p>
            <a:r>
              <a:rPr lang="en-US" sz="2400" dirty="0" smtClean="0">
                <a:latin typeface="Calibri" pitchFamily="34" charset="0"/>
              </a:rPr>
              <a:t>King </a:t>
            </a:r>
            <a:r>
              <a:rPr lang="en-US" sz="2400" dirty="0">
                <a:latin typeface="Calibri" pitchFamily="34" charset="0"/>
              </a:rPr>
              <a:t>Mackerel </a:t>
            </a:r>
            <a:r>
              <a:rPr lang="en-US" sz="2400" dirty="0" smtClean="0">
                <a:latin typeface="Calibri" pitchFamily="34" charset="0"/>
              </a:rPr>
              <a:t>	</a:t>
            </a:r>
            <a:r>
              <a:rPr lang="en-US" sz="2400" dirty="0">
                <a:latin typeface="Calibri" pitchFamily="34" charset="0"/>
              </a:rPr>
              <a:t>	</a:t>
            </a:r>
            <a:endParaRPr lang="en-US" sz="2200" dirty="0">
              <a:solidFill>
                <a:srgbClr val="FFFFFF"/>
              </a:solidFill>
              <a:latin typeface="Calibri" pitchFamily="34" charset="0"/>
            </a:endParaRPr>
          </a:p>
          <a:p>
            <a:endParaRPr lang="en-US" sz="2200" dirty="0">
              <a:solidFill>
                <a:srgbClr val="FFFFFF"/>
              </a:solidFill>
              <a:latin typeface="Calibri" pitchFamily="34" charset="0"/>
            </a:endParaRPr>
          </a:p>
          <a:p>
            <a:endParaRPr lang="en-US" sz="2200" dirty="0">
              <a:solidFill>
                <a:srgbClr val="FFFFFF"/>
              </a:solidFill>
              <a:latin typeface="Calibri" pitchFamily="34" charset="0"/>
            </a:endParaRPr>
          </a:p>
          <a:p>
            <a:endParaRPr lang="en-US" sz="2400" dirty="0">
              <a:solidFill>
                <a:srgbClr val="FFFFFF"/>
              </a:solidFill>
              <a:latin typeface="Calibri" pitchFamily="34" charset="0"/>
            </a:endParaRPr>
          </a:p>
          <a:p>
            <a:r>
              <a:rPr lang="en-US" sz="2400" dirty="0">
                <a:latin typeface="Lucida Sans Unicode" pitchFamily="34" charset="0"/>
              </a:rPr>
              <a:t>	</a:t>
            </a:r>
          </a:p>
          <a:p>
            <a:r>
              <a:rPr lang="en-US" sz="2400" dirty="0">
                <a:solidFill>
                  <a:srgbClr val="FFFFFF"/>
                </a:solidFill>
                <a:latin typeface="Calibri" pitchFamily="34" charset="0"/>
              </a:rPr>
              <a:t/>
            </a:r>
            <a:br>
              <a:rPr lang="en-US" sz="2400" dirty="0">
                <a:solidFill>
                  <a:srgbClr val="FFFFFF"/>
                </a:solidFill>
                <a:latin typeface="Calibri" pitchFamily="34" charset="0"/>
              </a:rPr>
            </a:br>
            <a:endParaRPr lang="en-US" sz="2400" dirty="0">
              <a:solidFill>
                <a:srgbClr val="FFFFFF"/>
              </a:solidFill>
              <a:latin typeface="Calibri" pitchFamily="34" charset="0"/>
            </a:endParaRPr>
          </a:p>
          <a:p>
            <a:endParaRPr lang="en-US" dirty="0">
              <a:solidFill>
                <a:srgbClr val="FFFFFF"/>
              </a:solidFill>
              <a:latin typeface="Calibri" pitchFamily="34" charset="0"/>
            </a:endParaRPr>
          </a:p>
        </p:txBody>
      </p:sp>
      <p:pic>
        <p:nvPicPr>
          <p:cNvPr id="113669" name="Picture 7" descr="bluefin_tuna.gif"/>
          <p:cNvPicPr>
            <a:picLocks noChangeAspect="1"/>
          </p:cNvPicPr>
          <p:nvPr/>
        </p:nvPicPr>
        <p:blipFill>
          <a:blip r:embed="rId3" cstate="print"/>
          <a:srcRect/>
          <a:stretch>
            <a:fillRect/>
          </a:stretch>
        </p:blipFill>
        <p:spPr bwMode="auto">
          <a:xfrm>
            <a:off x="1828800" y="1905000"/>
            <a:ext cx="1571625" cy="857250"/>
          </a:xfrm>
          <a:prstGeom prst="rect">
            <a:avLst/>
          </a:prstGeom>
          <a:noFill/>
          <a:ln w="9525">
            <a:noFill/>
            <a:miter lim="800000"/>
            <a:headEnd/>
            <a:tailEnd/>
          </a:ln>
        </p:spPr>
      </p:pic>
      <p:pic>
        <p:nvPicPr>
          <p:cNvPr id="113670" name="Picture 10" descr="King_mackrel.gif"/>
          <p:cNvPicPr>
            <a:picLocks noChangeAspect="1"/>
          </p:cNvPicPr>
          <p:nvPr/>
        </p:nvPicPr>
        <p:blipFill>
          <a:blip r:embed="rId4" cstate="print"/>
          <a:srcRect/>
          <a:stretch>
            <a:fillRect/>
          </a:stretch>
        </p:blipFill>
        <p:spPr bwMode="auto">
          <a:xfrm>
            <a:off x="1600200" y="3505200"/>
            <a:ext cx="1619250" cy="704850"/>
          </a:xfrm>
          <a:prstGeom prst="rect">
            <a:avLst/>
          </a:prstGeom>
          <a:noFill/>
          <a:ln w="9525">
            <a:noFill/>
            <a:miter lim="800000"/>
            <a:headEnd/>
            <a:tailEnd/>
          </a:ln>
        </p:spPr>
      </p:pic>
      <p:pic>
        <p:nvPicPr>
          <p:cNvPr id="113671" name="Picture 11" descr="Swordfish.gif"/>
          <p:cNvPicPr>
            <a:picLocks noChangeAspect="1"/>
          </p:cNvPicPr>
          <p:nvPr/>
        </p:nvPicPr>
        <p:blipFill>
          <a:blip r:embed="rId5" cstate="print"/>
          <a:srcRect/>
          <a:stretch>
            <a:fillRect/>
          </a:stretch>
        </p:blipFill>
        <p:spPr bwMode="auto">
          <a:xfrm>
            <a:off x="6477000" y="2209800"/>
            <a:ext cx="1619250" cy="895350"/>
          </a:xfrm>
          <a:prstGeom prst="rect">
            <a:avLst/>
          </a:prstGeom>
          <a:noFill/>
          <a:ln w="9525">
            <a:noFill/>
            <a:miter lim="800000"/>
            <a:headEnd/>
            <a:tailEnd/>
          </a:ln>
        </p:spPr>
      </p:pic>
      <p:pic>
        <p:nvPicPr>
          <p:cNvPr id="113672" name="Picture 13" descr="Golden_tilefish.gif"/>
          <p:cNvPicPr>
            <a:picLocks noChangeAspect="1"/>
          </p:cNvPicPr>
          <p:nvPr/>
        </p:nvPicPr>
        <p:blipFill>
          <a:blip r:embed="rId6" cstate="print"/>
          <a:srcRect/>
          <a:stretch>
            <a:fillRect/>
          </a:stretch>
        </p:blipFill>
        <p:spPr bwMode="auto">
          <a:xfrm>
            <a:off x="2895600" y="5105400"/>
            <a:ext cx="1571625" cy="914400"/>
          </a:xfrm>
          <a:prstGeom prst="rect">
            <a:avLst/>
          </a:prstGeom>
          <a:noFill/>
          <a:ln w="9525">
            <a:noFill/>
            <a:miter lim="800000"/>
            <a:headEnd/>
            <a:tailEnd/>
          </a:ln>
        </p:spPr>
      </p:pic>
      <p:sp>
        <p:nvSpPr>
          <p:cNvPr id="113673" name="TextBox 15"/>
          <p:cNvSpPr txBox="1">
            <a:spLocks noChangeArrowheads="1"/>
          </p:cNvSpPr>
          <p:nvPr/>
        </p:nvSpPr>
        <p:spPr bwMode="auto">
          <a:xfrm>
            <a:off x="5486400" y="6172200"/>
            <a:ext cx="184150" cy="369888"/>
          </a:xfrm>
          <a:prstGeom prst="rect">
            <a:avLst/>
          </a:prstGeom>
          <a:noFill/>
          <a:ln w="9525">
            <a:noFill/>
            <a:miter lim="800000"/>
            <a:headEnd/>
            <a:tailEnd/>
          </a:ln>
        </p:spPr>
        <p:txBody>
          <a:bodyPr wrap="none">
            <a:spAutoFit/>
          </a:bodyPr>
          <a:lstStyle/>
          <a:p>
            <a:endParaRPr lang="en-US">
              <a:solidFill>
                <a:srgbClr val="FFFFFF"/>
              </a:solidFill>
              <a:latin typeface="Calibri" pitchFamily="34" charset="0"/>
            </a:endParaRPr>
          </a:p>
        </p:txBody>
      </p:sp>
      <p:sp>
        <p:nvSpPr>
          <p:cNvPr id="113674" name="TextBox 16"/>
          <p:cNvSpPr txBox="1">
            <a:spLocks noChangeArrowheads="1"/>
          </p:cNvSpPr>
          <p:nvPr/>
        </p:nvSpPr>
        <p:spPr bwMode="auto">
          <a:xfrm>
            <a:off x="5334000" y="6096000"/>
            <a:ext cx="184150" cy="646113"/>
          </a:xfrm>
          <a:prstGeom prst="rect">
            <a:avLst/>
          </a:prstGeom>
          <a:noFill/>
          <a:ln w="9525">
            <a:noFill/>
            <a:miter lim="800000"/>
            <a:headEnd/>
            <a:tailEnd/>
          </a:ln>
        </p:spPr>
        <p:txBody>
          <a:bodyPr wrap="none">
            <a:spAutoFit/>
          </a:bodyPr>
          <a:lstStyle/>
          <a:p>
            <a:endParaRPr lang="en-US" i="1">
              <a:solidFill>
                <a:srgbClr val="FFFFFF"/>
              </a:solidFill>
              <a:latin typeface="Calibri" pitchFamily="34" charset="0"/>
            </a:endParaRPr>
          </a:p>
          <a:p>
            <a:endParaRPr lang="en-US">
              <a:solidFill>
                <a:srgbClr val="FFFFFF"/>
              </a:solidFill>
              <a:latin typeface="Calibri" pitchFamily="34" charset="0"/>
            </a:endParaRPr>
          </a:p>
        </p:txBody>
      </p:sp>
      <p:sp>
        <p:nvSpPr>
          <p:cNvPr id="113675" name="Rectangle 12"/>
          <p:cNvSpPr>
            <a:spLocks noChangeArrowheads="1"/>
          </p:cNvSpPr>
          <p:nvPr/>
        </p:nvSpPr>
        <p:spPr bwMode="auto">
          <a:xfrm>
            <a:off x="304800" y="6488113"/>
            <a:ext cx="8150225" cy="339725"/>
          </a:xfrm>
          <a:prstGeom prst="rect">
            <a:avLst/>
          </a:prstGeom>
          <a:noFill/>
          <a:ln w="9525">
            <a:noFill/>
            <a:miter lim="800000"/>
            <a:headEnd/>
            <a:tailEnd/>
          </a:ln>
        </p:spPr>
        <p:txBody>
          <a:bodyPr wrap="none">
            <a:spAutoFit/>
          </a:bodyPr>
          <a:lstStyle/>
          <a:p>
            <a:r>
              <a:rPr lang="en-US" sz="1600" b="1" i="1">
                <a:latin typeface="Lucida Sans Unicode" pitchFamily="34" charset="0"/>
              </a:rPr>
              <a:t>Adapted from Karimi et al, EHP (2012) and E. Groth III, Env. Research 110 (2010)</a:t>
            </a:r>
          </a:p>
        </p:txBody>
      </p:sp>
      <p:pic>
        <p:nvPicPr>
          <p:cNvPr id="113676" name="Picture 18" descr="Blue_marlin.gif"/>
          <p:cNvPicPr>
            <a:picLocks noChangeAspect="1"/>
          </p:cNvPicPr>
          <p:nvPr/>
        </p:nvPicPr>
        <p:blipFill>
          <a:blip r:embed="rId7" cstate="print"/>
          <a:srcRect/>
          <a:stretch>
            <a:fillRect/>
          </a:stretch>
        </p:blipFill>
        <p:spPr bwMode="auto">
          <a:xfrm>
            <a:off x="6553200" y="5181600"/>
            <a:ext cx="1571625" cy="876300"/>
          </a:xfrm>
          <a:prstGeom prst="rect">
            <a:avLst/>
          </a:prstGeom>
          <a:noFill/>
          <a:ln w="9525">
            <a:noFill/>
            <a:miter lim="800000"/>
            <a:headEnd/>
            <a:tailEnd/>
          </a:ln>
        </p:spPr>
      </p:pic>
      <p:sp>
        <p:nvSpPr>
          <p:cNvPr id="113677" name="TextBox 14"/>
          <p:cNvSpPr txBox="1">
            <a:spLocks noChangeArrowheads="1"/>
          </p:cNvSpPr>
          <p:nvPr/>
        </p:nvSpPr>
        <p:spPr bwMode="auto">
          <a:xfrm>
            <a:off x="6781800" y="4648200"/>
            <a:ext cx="1107996" cy="461665"/>
          </a:xfrm>
          <a:prstGeom prst="rect">
            <a:avLst/>
          </a:prstGeom>
          <a:noFill/>
          <a:ln w="9525">
            <a:noFill/>
            <a:miter lim="800000"/>
            <a:headEnd/>
            <a:tailEnd/>
          </a:ln>
        </p:spPr>
        <p:txBody>
          <a:bodyPr wrap="none">
            <a:spAutoFit/>
          </a:bodyPr>
          <a:lstStyle/>
          <a:p>
            <a:r>
              <a:rPr lang="en-US" sz="2400" dirty="0">
                <a:latin typeface="Calibri" pitchFamily="34" charset="0"/>
              </a:rPr>
              <a:t>Marlin </a:t>
            </a:r>
            <a:r>
              <a:rPr lang="en-US" sz="2400" dirty="0" smtClean="0">
                <a:latin typeface="Calibri" pitchFamily="34" charset="0"/>
              </a:rPr>
              <a:t>	</a:t>
            </a:r>
            <a:endParaRPr lang="en-US" sz="2400" dirty="0">
              <a:latin typeface="Calibri" pitchFamily="34" charset="0"/>
            </a:endParaRPr>
          </a:p>
        </p:txBody>
      </p:sp>
      <p:pic>
        <p:nvPicPr>
          <p:cNvPr id="113678" name="Picture 15" descr="shortfin-mako-shark_fb copy.gif"/>
          <p:cNvPicPr>
            <a:picLocks noChangeAspect="1"/>
          </p:cNvPicPr>
          <p:nvPr/>
        </p:nvPicPr>
        <p:blipFill>
          <a:blip r:embed="rId8" cstate="print">
            <a:duotone>
              <a:prstClr val="black"/>
              <a:srgbClr val="D9C3A5">
                <a:tint val="50000"/>
                <a:satMod val="180000"/>
              </a:srgbClr>
            </a:duotone>
          </a:blip>
          <a:stretch>
            <a:fillRect/>
          </a:stretch>
        </p:blipFill>
        <p:spPr bwMode="auto">
          <a:xfrm>
            <a:off x="5409049" y="3657600"/>
            <a:ext cx="1143714" cy="762000"/>
          </a:xfrm>
          <a:prstGeom prst="rect">
            <a:avLst/>
          </a:prstGeom>
          <a:noFill/>
          <a:ln w="9525">
            <a:noFill/>
            <a:miter lim="800000"/>
            <a:headEnd/>
            <a:tailEnd/>
          </a:ln>
        </p:spPr>
      </p:pic>
      <p:sp>
        <p:nvSpPr>
          <p:cNvPr id="113679" name="TextBox 16"/>
          <p:cNvSpPr txBox="1">
            <a:spLocks noChangeArrowheads="1"/>
          </p:cNvSpPr>
          <p:nvPr/>
        </p:nvSpPr>
        <p:spPr bwMode="auto">
          <a:xfrm>
            <a:off x="5257800" y="3124200"/>
            <a:ext cx="1107996" cy="461665"/>
          </a:xfrm>
          <a:prstGeom prst="rect">
            <a:avLst/>
          </a:prstGeom>
          <a:noFill/>
          <a:ln w="9525">
            <a:noFill/>
            <a:miter lim="800000"/>
            <a:headEnd/>
            <a:tailEnd/>
          </a:ln>
        </p:spPr>
        <p:txBody>
          <a:bodyPr wrap="none">
            <a:spAutoFit/>
          </a:bodyPr>
          <a:lstStyle/>
          <a:p>
            <a:r>
              <a:rPr lang="en-US" sz="2400" dirty="0" smtClean="0">
                <a:latin typeface="Calibri" pitchFamily="34" charset="0"/>
              </a:rPr>
              <a:t> Shark 	</a:t>
            </a:r>
            <a:endParaRPr lang="en-US" sz="2400" dirty="0">
              <a:latin typeface="Calibri" pitchFamily="34" charset="0"/>
            </a:endParaRPr>
          </a:p>
        </p:txBody>
      </p:sp>
      <p:sp>
        <p:nvSpPr>
          <p:cNvPr id="113680" name="Rectangle 17"/>
          <p:cNvSpPr>
            <a:spLocks noChangeArrowheads="1"/>
          </p:cNvSpPr>
          <p:nvPr/>
        </p:nvSpPr>
        <p:spPr bwMode="auto">
          <a:xfrm>
            <a:off x="990601" y="4724401"/>
            <a:ext cx="3048000" cy="830997"/>
          </a:xfrm>
          <a:prstGeom prst="rect">
            <a:avLst/>
          </a:prstGeom>
          <a:noFill/>
          <a:ln w="9525">
            <a:noFill/>
            <a:miter lim="800000"/>
            <a:headEnd/>
            <a:tailEnd/>
          </a:ln>
        </p:spPr>
        <p:txBody>
          <a:bodyPr wrap="square">
            <a:spAutoFit/>
          </a:bodyPr>
          <a:lstStyle/>
          <a:p>
            <a:r>
              <a:rPr lang="en-US" sz="2400" dirty="0">
                <a:latin typeface="Calibri" pitchFamily="34" charset="0"/>
              </a:rPr>
              <a:t> Gulf of Mexico Tilefish </a:t>
            </a:r>
            <a:r>
              <a:rPr lang="en-US" sz="2400" dirty="0" smtClean="0">
                <a:latin typeface="Calibri" pitchFamily="34" charset="0"/>
              </a:rPr>
              <a:t>	</a:t>
            </a:r>
            <a:endParaRPr lang="en-US" sz="2400" dirty="0">
              <a:latin typeface="Lucida Sans Unicode" pitchFamily="34" charset="0"/>
            </a:endParaRPr>
          </a:p>
        </p:txBody>
      </p:sp>
      <p:sp>
        <p:nvSpPr>
          <p:cNvPr id="18" name="TextBox 17"/>
          <p:cNvSpPr txBox="1"/>
          <p:nvPr/>
        </p:nvSpPr>
        <p:spPr>
          <a:xfrm>
            <a:off x="5791200" y="4267200"/>
            <a:ext cx="838200" cy="215444"/>
          </a:xfrm>
          <a:prstGeom prst="rect">
            <a:avLst/>
          </a:prstGeom>
          <a:noFill/>
        </p:spPr>
        <p:txBody>
          <a:bodyPr wrap="square" rtlCol="0">
            <a:spAutoFit/>
          </a:bodyPr>
          <a:lstStyle/>
          <a:p>
            <a:r>
              <a:rPr lang="en-US" sz="800" dirty="0" smtClean="0">
                <a:solidFill>
                  <a:schemeClr val="bg1"/>
                </a:solidFill>
              </a:rPr>
              <a:t>Mark </a:t>
            </a:r>
            <a:r>
              <a:rPr lang="en-US" sz="800" dirty="0" err="1" smtClean="0">
                <a:solidFill>
                  <a:schemeClr val="bg1"/>
                </a:solidFill>
              </a:rPr>
              <a:t>Conlin</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274638"/>
            <a:ext cx="8229600" cy="1143000"/>
          </a:xfrm>
        </p:spPr>
        <p:txBody>
          <a:bodyPr>
            <a:normAutofit/>
          </a:bodyPr>
          <a:lstStyle/>
          <a:p>
            <a:pPr algn="ctr" fontAlgn="auto">
              <a:spcAft>
                <a:spcPts val="0"/>
              </a:spcAft>
              <a:defRPr/>
            </a:pPr>
            <a:r>
              <a:rPr lang="en-US" dirty="0" smtClean="0"/>
              <a:t>Fish with High Mercury </a:t>
            </a:r>
            <a:br>
              <a:rPr lang="en-US" dirty="0" smtClean="0"/>
            </a:br>
            <a:r>
              <a:rPr lang="en-US" sz="2700" dirty="0" smtClean="0"/>
              <a:t>(species averages &gt;0.4 ppm)</a:t>
            </a:r>
          </a:p>
        </p:txBody>
      </p:sp>
      <p:sp>
        <p:nvSpPr>
          <p:cNvPr id="115714" name="Content Placeholder 2"/>
          <p:cNvSpPr>
            <a:spLocks noGrp="1"/>
          </p:cNvSpPr>
          <p:nvPr>
            <p:ph sz="half" idx="4294967295"/>
          </p:nvPr>
        </p:nvSpPr>
        <p:spPr>
          <a:xfrm>
            <a:off x="228600" y="1371600"/>
            <a:ext cx="4572000" cy="5181600"/>
          </a:xfrm>
        </p:spPr>
        <p:txBody>
          <a:bodyPr/>
          <a:lstStyle/>
          <a:p>
            <a:pPr>
              <a:buFont typeface="Wingdings 3" pitchFamily="18" charset="2"/>
              <a:buNone/>
            </a:pPr>
            <a:endParaRPr lang="en-US" sz="2400" dirty="0" smtClean="0"/>
          </a:p>
          <a:p>
            <a:pPr>
              <a:buFont typeface="Wingdings 3" pitchFamily="18" charset="2"/>
              <a:buNone/>
            </a:pPr>
            <a:r>
              <a:rPr lang="en-US" sz="2400" dirty="0" smtClean="0">
                <a:latin typeface="Calibri" pitchFamily="34" charset="0"/>
              </a:rPr>
              <a:t>		</a:t>
            </a:r>
          </a:p>
          <a:p>
            <a:pPr>
              <a:buFont typeface="Wingdings 3" pitchFamily="18" charset="2"/>
              <a:buNone/>
            </a:pPr>
            <a:r>
              <a:rPr lang="en-US" sz="2400" dirty="0" smtClean="0">
                <a:latin typeface="Calibri" pitchFamily="34" charset="0"/>
              </a:rPr>
              <a:t>		Grouper  </a:t>
            </a:r>
          </a:p>
          <a:p>
            <a:pPr>
              <a:buFontTx/>
              <a:buNone/>
            </a:pPr>
            <a:endParaRPr lang="en-US" sz="2400" dirty="0" smtClean="0"/>
          </a:p>
          <a:p>
            <a:pPr>
              <a:buFontTx/>
              <a:buNone/>
            </a:pPr>
            <a:endParaRPr lang="en-US" sz="2400" dirty="0" smtClean="0"/>
          </a:p>
          <a:p>
            <a:pPr>
              <a:buFontTx/>
              <a:buNone/>
            </a:pPr>
            <a:endParaRPr lang="en-US" sz="2400" dirty="0" smtClean="0"/>
          </a:p>
          <a:p>
            <a:pPr>
              <a:buFont typeface="Wingdings 3" pitchFamily="18" charset="2"/>
              <a:buNone/>
            </a:pPr>
            <a:r>
              <a:rPr lang="en-US" sz="2400" dirty="0" smtClean="0"/>
              <a:t>		</a:t>
            </a:r>
          </a:p>
          <a:p>
            <a:pPr>
              <a:buFont typeface="Wingdings 3" pitchFamily="18" charset="2"/>
              <a:buNone/>
            </a:pPr>
            <a:r>
              <a:rPr lang="en-US" sz="2400" dirty="0" smtClean="0">
                <a:latin typeface="Calibri" pitchFamily="34" charset="0"/>
              </a:rPr>
              <a:t>		Orange </a:t>
            </a:r>
            <a:r>
              <a:rPr lang="en-US" sz="2400" dirty="0" err="1" smtClean="0">
                <a:latin typeface="Calibri" pitchFamily="34" charset="0"/>
              </a:rPr>
              <a:t>Roughy</a:t>
            </a:r>
            <a:r>
              <a:rPr lang="en-US" sz="2400" dirty="0" smtClean="0">
                <a:latin typeface="Calibri" pitchFamily="34" charset="0"/>
              </a:rPr>
              <a:t>  </a:t>
            </a:r>
          </a:p>
          <a:p>
            <a:pPr>
              <a:buFontTx/>
              <a:buNone/>
            </a:pPr>
            <a:endParaRPr lang="en-US" sz="2400" dirty="0" smtClean="0"/>
          </a:p>
          <a:p>
            <a:pPr>
              <a:buFontTx/>
              <a:buNone/>
            </a:pPr>
            <a:endParaRPr lang="en-US" sz="2400" i="1" dirty="0" smtClean="0"/>
          </a:p>
          <a:p>
            <a:pPr>
              <a:buFontTx/>
              <a:buNone/>
            </a:pPr>
            <a:r>
              <a:rPr lang="en-US" sz="2400" dirty="0" smtClean="0"/>
              <a:t/>
            </a:r>
            <a:br>
              <a:rPr lang="en-US" sz="2400" dirty="0" smtClean="0"/>
            </a:br>
            <a:endParaRPr lang="en-US" sz="2400" dirty="0" smtClean="0"/>
          </a:p>
        </p:txBody>
      </p:sp>
      <p:sp>
        <p:nvSpPr>
          <p:cNvPr id="115715" name="Content Placeholder 3"/>
          <p:cNvSpPr>
            <a:spLocks noGrp="1"/>
          </p:cNvSpPr>
          <p:nvPr>
            <p:ph sz="half" idx="4294967295"/>
          </p:nvPr>
        </p:nvSpPr>
        <p:spPr>
          <a:xfrm>
            <a:off x="4724400" y="1447800"/>
            <a:ext cx="4038600" cy="4525963"/>
          </a:xfrm>
        </p:spPr>
        <p:txBody>
          <a:bodyPr/>
          <a:lstStyle/>
          <a:p>
            <a:pPr>
              <a:buFont typeface="Wingdings 3" pitchFamily="18" charset="2"/>
              <a:buNone/>
            </a:pPr>
            <a:endParaRPr lang="en-US" sz="2400" dirty="0" smtClean="0">
              <a:latin typeface="Calibri" pitchFamily="34" charset="0"/>
            </a:endParaRPr>
          </a:p>
          <a:p>
            <a:pPr>
              <a:buFont typeface="Wingdings 3" pitchFamily="18" charset="2"/>
              <a:buNone/>
            </a:pPr>
            <a:endParaRPr lang="en-US" sz="2400" dirty="0" smtClean="0">
              <a:latin typeface="Calibri" pitchFamily="34" charset="0"/>
            </a:endParaRPr>
          </a:p>
          <a:p>
            <a:pPr>
              <a:buFont typeface="Wingdings 3" pitchFamily="18" charset="2"/>
              <a:buNone/>
            </a:pPr>
            <a:r>
              <a:rPr lang="en-US" sz="2400" dirty="0" smtClean="0">
                <a:latin typeface="Calibri" pitchFamily="34" charset="0"/>
              </a:rPr>
              <a:t>Spanish Mackerel   </a:t>
            </a:r>
          </a:p>
          <a:p>
            <a:pPr>
              <a:buFontTx/>
              <a:buNone/>
            </a:pPr>
            <a:endParaRPr lang="en-US" sz="2400" dirty="0" smtClean="0"/>
          </a:p>
          <a:p>
            <a:pPr>
              <a:buFontTx/>
              <a:buNone/>
            </a:pPr>
            <a:endParaRPr lang="en-US" sz="2800" dirty="0" smtClean="0"/>
          </a:p>
          <a:p>
            <a:pPr>
              <a:spcBef>
                <a:spcPct val="0"/>
              </a:spcBef>
              <a:buFont typeface="Wingdings 3" pitchFamily="18" charset="2"/>
              <a:buNone/>
            </a:pPr>
            <a:endParaRPr lang="en-US" sz="2000" dirty="0" smtClean="0"/>
          </a:p>
          <a:p>
            <a:pPr>
              <a:spcBef>
                <a:spcPct val="0"/>
              </a:spcBef>
              <a:buFont typeface="Wingdings 3" pitchFamily="18" charset="2"/>
              <a:buNone/>
            </a:pPr>
            <a:endParaRPr lang="en-US" sz="2800" dirty="0" smtClean="0">
              <a:latin typeface="Calibri" pitchFamily="34" charset="0"/>
            </a:endParaRPr>
          </a:p>
          <a:p>
            <a:pPr>
              <a:spcBef>
                <a:spcPct val="0"/>
              </a:spcBef>
              <a:buFont typeface="Wingdings 3" pitchFamily="18" charset="2"/>
              <a:buNone/>
            </a:pPr>
            <a:r>
              <a:rPr lang="en-US" sz="2400" dirty="0" smtClean="0">
                <a:latin typeface="Calibri" pitchFamily="34" charset="0"/>
              </a:rPr>
              <a:t>Bigeye Tuna  </a:t>
            </a:r>
          </a:p>
          <a:p>
            <a:pPr>
              <a:spcBef>
                <a:spcPct val="0"/>
              </a:spcBef>
              <a:buFontTx/>
              <a:buNone/>
            </a:pPr>
            <a:endParaRPr lang="en-US" sz="2400" dirty="0" smtClean="0"/>
          </a:p>
          <a:p>
            <a:pPr>
              <a:buFontTx/>
              <a:buNone/>
            </a:pPr>
            <a:endParaRPr lang="en-US" sz="2400" dirty="0" smtClean="0"/>
          </a:p>
        </p:txBody>
      </p:sp>
      <p:pic>
        <p:nvPicPr>
          <p:cNvPr id="115716" name="Picture 9" descr="Spanish_mackrel.gif"/>
          <p:cNvPicPr>
            <a:picLocks noChangeAspect="1"/>
          </p:cNvPicPr>
          <p:nvPr/>
        </p:nvPicPr>
        <p:blipFill>
          <a:blip r:embed="rId3" cstate="print"/>
          <a:srcRect/>
          <a:stretch>
            <a:fillRect/>
          </a:stretch>
        </p:blipFill>
        <p:spPr bwMode="auto">
          <a:xfrm>
            <a:off x="5943600" y="2819400"/>
            <a:ext cx="1619250" cy="733425"/>
          </a:xfrm>
          <a:prstGeom prst="rect">
            <a:avLst/>
          </a:prstGeom>
          <a:noFill/>
          <a:ln w="9525">
            <a:noFill/>
            <a:miter lim="800000"/>
            <a:headEnd/>
            <a:tailEnd/>
          </a:ln>
        </p:spPr>
      </p:pic>
      <p:pic>
        <p:nvPicPr>
          <p:cNvPr id="115717" name="Picture 15" descr="Bigeye_tuna.gif"/>
          <p:cNvPicPr>
            <a:picLocks noChangeAspect="1"/>
          </p:cNvPicPr>
          <p:nvPr/>
        </p:nvPicPr>
        <p:blipFill>
          <a:blip r:embed="rId4" cstate="print"/>
          <a:srcRect/>
          <a:stretch>
            <a:fillRect/>
          </a:stretch>
        </p:blipFill>
        <p:spPr bwMode="auto">
          <a:xfrm>
            <a:off x="6019800" y="4953000"/>
            <a:ext cx="1619250" cy="828675"/>
          </a:xfrm>
          <a:prstGeom prst="rect">
            <a:avLst/>
          </a:prstGeom>
          <a:noFill/>
          <a:ln w="9525">
            <a:noFill/>
            <a:miter lim="800000"/>
            <a:headEnd/>
            <a:tailEnd/>
          </a:ln>
        </p:spPr>
      </p:pic>
      <p:pic>
        <p:nvPicPr>
          <p:cNvPr id="115718" name="Picture 17" descr="yellow_grouper.gif"/>
          <p:cNvPicPr>
            <a:picLocks noChangeAspect="1"/>
          </p:cNvPicPr>
          <p:nvPr/>
        </p:nvPicPr>
        <p:blipFill>
          <a:blip r:embed="rId5" cstate="print"/>
          <a:srcRect/>
          <a:stretch>
            <a:fillRect/>
          </a:stretch>
        </p:blipFill>
        <p:spPr bwMode="auto">
          <a:xfrm>
            <a:off x="1371600" y="2819400"/>
            <a:ext cx="1524000" cy="676275"/>
          </a:xfrm>
          <a:prstGeom prst="rect">
            <a:avLst/>
          </a:prstGeom>
          <a:noFill/>
          <a:ln w="9525">
            <a:noFill/>
            <a:miter lim="800000"/>
            <a:headEnd/>
            <a:tailEnd/>
          </a:ln>
        </p:spPr>
      </p:pic>
      <p:pic>
        <p:nvPicPr>
          <p:cNvPr id="115719" name="Picture 13" descr="Orange_roughy.gif"/>
          <p:cNvPicPr>
            <a:picLocks noChangeAspect="1"/>
          </p:cNvPicPr>
          <p:nvPr/>
        </p:nvPicPr>
        <p:blipFill>
          <a:blip r:embed="rId6" cstate="print"/>
          <a:srcRect/>
          <a:stretch>
            <a:fillRect/>
          </a:stretch>
        </p:blipFill>
        <p:spPr bwMode="auto">
          <a:xfrm>
            <a:off x="1447800" y="5029200"/>
            <a:ext cx="1571625" cy="828675"/>
          </a:xfrm>
          <a:prstGeom prst="rect">
            <a:avLst/>
          </a:prstGeom>
          <a:noFill/>
          <a:ln w="9525">
            <a:noFill/>
            <a:miter lim="800000"/>
            <a:headEnd/>
            <a:tailEnd/>
          </a:ln>
        </p:spPr>
      </p:pic>
      <p:sp>
        <p:nvSpPr>
          <p:cNvPr id="115720" name="Rectangle 13"/>
          <p:cNvSpPr>
            <a:spLocks noChangeArrowheads="1"/>
          </p:cNvSpPr>
          <p:nvPr/>
        </p:nvSpPr>
        <p:spPr bwMode="auto">
          <a:xfrm>
            <a:off x="0" y="6488113"/>
            <a:ext cx="9148763" cy="369887"/>
          </a:xfrm>
          <a:prstGeom prst="rect">
            <a:avLst/>
          </a:prstGeom>
          <a:noFill/>
          <a:ln w="9525">
            <a:noFill/>
            <a:miter lim="800000"/>
            <a:headEnd/>
            <a:tailEnd/>
          </a:ln>
        </p:spPr>
        <p:txBody>
          <a:bodyPr wrap="none">
            <a:spAutoFit/>
          </a:bodyPr>
          <a:lstStyle/>
          <a:p>
            <a:r>
              <a:rPr lang="en-US" b="1" i="1">
                <a:latin typeface="Lucida Sans Unicode" pitchFamily="34" charset="0"/>
              </a:rPr>
              <a:t>Adapted from Karimi et al, EHP (2012)and E. Groth III, Env. Research 110 (2010)</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274638"/>
            <a:ext cx="8839200" cy="1143000"/>
          </a:xfrm>
        </p:spPr>
        <p:txBody>
          <a:bodyPr>
            <a:normAutofit fontScale="90000"/>
          </a:bodyPr>
          <a:lstStyle/>
          <a:p>
            <a:pPr algn="ctr" fontAlgn="auto">
              <a:spcAft>
                <a:spcPts val="0"/>
              </a:spcAft>
              <a:defRPr/>
            </a:pPr>
            <a:r>
              <a:rPr lang="en-US" dirty="0" smtClean="0"/>
              <a:t>Fish with Moderately High Mercury</a:t>
            </a:r>
            <a:br>
              <a:rPr lang="en-US" dirty="0" smtClean="0"/>
            </a:br>
            <a:r>
              <a:rPr lang="en-US" sz="2700" dirty="0" smtClean="0"/>
              <a:t>(species averages &gt;0.2 ppm)</a:t>
            </a:r>
          </a:p>
        </p:txBody>
      </p:sp>
      <p:sp>
        <p:nvSpPr>
          <p:cNvPr id="117762" name="Content Placeholder 2"/>
          <p:cNvSpPr>
            <a:spLocks noGrp="1"/>
          </p:cNvSpPr>
          <p:nvPr>
            <p:ph sz="half" idx="4294967295"/>
          </p:nvPr>
        </p:nvSpPr>
        <p:spPr>
          <a:xfrm>
            <a:off x="0" y="1295400"/>
            <a:ext cx="5181600" cy="4906963"/>
          </a:xfrm>
        </p:spPr>
        <p:txBody>
          <a:bodyPr/>
          <a:lstStyle/>
          <a:p>
            <a:pPr>
              <a:buFont typeface="Wingdings 3" pitchFamily="18" charset="2"/>
              <a:buNone/>
            </a:pPr>
            <a:r>
              <a:rPr lang="en-US" sz="2400" dirty="0" smtClean="0"/>
              <a:t>Albacore Tuna   </a:t>
            </a:r>
          </a:p>
          <a:p>
            <a:pPr>
              <a:buFontTx/>
              <a:buNone/>
            </a:pPr>
            <a:endParaRPr lang="en-US" sz="2400" dirty="0" smtClean="0"/>
          </a:p>
          <a:p>
            <a:pPr>
              <a:buFontTx/>
              <a:buNone/>
            </a:pPr>
            <a:endParaRPr lang="en-US" sz="2400" dirty="0" smtClean="0"/>
          </a:p>
          <a:p>
            <a:pPr>
              <a:spcBef>
                <a:spcPct val="0"/>
              </a:spcBef>
              <a:buFontTx/>
              <a:buNone/>
            </a:pPr>
            <a:endParaRPr lang="en-US" sz="1100" dirty="0" smtClean="0"/>
          </a:p>
          <a:p>
            <a:pPr>
              <a:spcBef>
                <a:spcPct val="0"/>
              </a:spcBef>
              <a:buFontTx/>
              <a:buNone/>
            </a:pPr>
            <a:r>
              <a:rPr lang="en-US" sz="2400" dirty="0" smtClean="0"/>
              <a:t>Wild Striped Bass     </a:t>
            </a:r>
          </a:p>
          <a:p>
            <a:pPr>
              <a:buFontTx/>
              <a:buNone/>
            </a:pPr>
            <a:endParaRPr lang="en-US" sz="2400" dirty="0" smtClean="0"/>
          </a:p>
          <a:p>
            <a:pPr>
              <a:buFontTx/>
              <a:buNone/>
            </a:pPr>
            <a:endParaRPr lang="en-US" sz="2400" dirty="0" smtClean="0"/>
          </a:p>
          <a:p>
            <a:pPr>
              <a:buFontTx/>
              <a:buNone/>
            </a:pPr>
            <a:r>
              <a:rPr lang="en-US" sz="2400" dirty="0" smtClean="0"/>
              <a:t>Bluefish   </a:t>
            </a:r>
          </a:p>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smtClean="0"/>
          </a:p>
        </p:txBody>
      </p:sp>
      <p:sp>
        <p:nvSpPr>
          <p:cNvPr id="117763" name="Content Placeholder 3"/>
          <p:cNvSpPr>
            <a:spLocks noGrp="1"/>
          </p:cNvSpPr>
          <p:nvPr>
            <p:ph sz="half" idx="4294967295"/>
          </p:nvPr>
        </p:nvSpPr>
        <p:spPr>
          <a:xfrm>
            <a:off x="4724400" y="1600200"/>
            <a:ext cx="4267200" cy="4525963"/>
          </a:xfrm>
        </p:spPr>
        <p:txBody>
          <a:bodyPr/>
          <a:lstStyle/>
          <a:p>
            <a:pPr>
              <a:lnSpc>
                <a:spcPct val="90000"/>
              </a:lnSpc>
              <a:buFontTx/>
              <a:buNone/>
            </a:pPr>
            <a:r>
              <a:rPr lang="en-US" sz="2400" dirty="0" err="1" smtClean="0"/>
              <a:t>Yellowfin</a:t>
            </a:r>
            <a:r>
              <a:rPr lang="en-US" sz="2400" dirty="0" smtClean="0"/>
              <a:t> tuna </a:t>
            </a:r>
          </a:p>
          <a:p>
            <a:pPr>
              <a:lnSpc>
                <a:spcPct val="90000"/>
              </a:lnSpc>
              <a:buFontTx/>
              <a:buNone/>
            </a:pPr>
            <a:endParaRPr lang="en-US" sz="2600" dirty="0" smtClean="0"/>
          </a:p>
          <a:p>
            <a:pPr>
              <a:lnSpc>
                <a:spcPct val="90000"/>
              </a:lnSpc>
              <a:buFontTx/>
              <a:buNone/>
            </a:pPr>
            <a:endParaRPr lang="en-US" sz="2600" dirty="0" smtClean="0"/>
          </a:p>
          <a:p>
            <a:pPr>
              <a:lnSpc>
                <a:spcPct val="90000"/>
              </a:lnSpc>
              <a:buFontTx/>
              <a:buNone/>
            </a:pPr>
            <a:endParaRPr lang="en-US" sz="2400" dirty="0" smtClean="0"/>
          </a:p>
          <a:p>
            <a:pPr>
              <a:lnSpc>
                <a:spcPct val="90000"/>
              </a:lnSpc>
              <a:buFontTx/>
              <a:buNone/>
            </a:pPr>
            <a:r>
              <a:rPr lang="en-US" sz="2400" dirty="0" smtClean="0"/>
              <a:t>Halibut   </a:t>
            </a:r>
          </a:p>
          <a:p>
            <a:pPr>
              <a:lnSpc>
                <a:spcPct val="90000"/>
              </a:lnSpc>
              <a:buFontTx/>
              <a:buNone/>
            </a:pPr>
            <a:endParaRPr lang="en-US" sz="2600" dirty="0" smtClean="0"/>
          </a:p>
          <a:p>
            <a:pPr>
              <a:lnSpc>
                <a:spcPct val="90000"/>
              </a:lnSpc>
              <a:buFontTx/>
              <a:buNone/>
            </a:pPr>
            <a:endParaRPr lang="en-US" sz="2600" dirty="0" smtClean="0"/>
          </a:p>
          <a:p>
            <a:pPr>
              <a:lnSpc>
                <a:spcPct val="90000"/>
              </a:lnSpc>
              <a:buFontTx/>
              <a:buNone/>
            </a:pPr>
            <a:endParaRPr lang="en-US" sz="2400" dirty="0" smtClean="0"/>
          </a:p>
          <a:p>
            <a:pPr>
              <a:lnSpc>
                <a:spcPct val="90000"/>
              </a:lnSpc>
              <a:buFontTx/>
              <a:buNone/>
            </a:pPr>
            <a:r>
              <a:rPr lang="en-US" sz="2400" dirty="0" smtClean="0"/>
              <a:t>Eel, American </a:t>
            </a:r>
            <a:r>
              <a:rPr lang="en-US" sz="2600" dirty="0" smtClean="0"/>
              <a:t/>
            </a:r>
            <a:br>
              <a:rPr lang="en-US" sz="2600" dirty="0" smtClean="0"/>
            </a:br>
            <a:endParaRPr lang="en-US" sz="2600" dirty="0" smtClean="0"/>
          </a:p>
        </p:txBody>
      </p:sp>
      <p:pic>
        <p:nvPicPr>
          <p:cNvPr id="117764" name="Picture 11" descr="Striped_bass.gif"/>
          <p:cNvPicPr>
            <a:picLocks noChangeAspect="1"/>
          </p:cNvPicPr>
          <p:nvPr/>
        </p:nvPicPr>
        <p:blipFill>
          <a:blip r:embed="rId3" cstate="print"/>
          <a:srcRect/>
          <a:stretch>
            <a:fillRect/>
          </a:stretch>
        </p:blipFill>
        <p:spPr bwMode="auto">
          <a:xfrm>
            <a:off x="2209800" y="3048000"/>
            <a:ext cx="1571625" cy="819150"/>
          </a:xfrm>
          <a:prstGeom prst="rect">
            <a:avLst/>
          </a:prstGeom>
          <a:noFill/>
          <a:ln w="9525">
            <a:noFill/>
            <a:miter lim="800000"/>
            <a:headEnd/>
            <a:tailEnd/>
          </a:ln>
        </p:spPr>
      </p:pic>
      <p:pic>
        <p:nvPicPr>
          <p:cNvPr id="117765" name="Picture 12" descr="Bluefish.gif"/>
          <p:cNvPicPr>
            <a:picLocks noChangeAspect="1"/>
          </p:cNvPicPr>
          <p:nvPr/>
        </p:nvPicPr>
        <p:blipFill>
          <a:blip r:embed="rId4" cstate="print"/>
          <a:srcRect/>
          <a:stretch>
            <a:fillRect/>
          </a:stretch>
        </p:blipFill>
        <p:spPr bwMode="auto">
          <a:xfrm>
            <a:off x="1447800" y="4191000"/>
            <a:ext cx="1619250" cy="695325"/>
          </a:xfrm>
          <a:prstGeom prst="rect">
            <a:avLst/>
          </a:prstGeom>
          <a:noFill/>
          <a:ln w="9525">
            <a:noFill/>
            <a:miter lim="800000"/>
            <a:headEnd/>
            <a:tailEnd/>
          </a:ln>
        </p:spPr>
      </p:pic>
      <p:pic>
        <p:nvPicPr>
          <p:cNvPr id="117766" name="Picture 19" descr="American_eel.gif"/>
          <p:cNvPicPr>
            <a:picLocks noChangeAspect="1"/>
          </p:cNvPicPr>
          <p:nvPr/>
        </p:nvPicPr>
        <p:blipFill>
          <a:blip r:embed="rId5" cstate="print"/>
          <a:srcRect/>
          <a:stretch>
            <a:fillRect/>
          </a:stretch>
        </p:blipFill>
        <p:spPr bwMode="auto">
          <a:xfrm>
            <a:off x="6248400" y="5181600"/>
            <a:ext cx="1524000" cy="952500"/>
          </a:xfrm>
          <a:prstGeom prst="rect">
            <a:avLst/>
          </a:prstGeom>
          <a:noFill/>
          <a:ln w="9525">
            <a:noFill/>
            <a:miter lim="800000"/>
            <a:headEnd/>
            <a:tailEnd/>
          </a:ln>
        </p:spPr>
      </p:pic>
      <p:pic>
        <p:nvPicPr>
          <p:cNvPr id="117767" name="Picture 20" descr="Pacific_halibut.gif"/>
          <p:cNvPicPr>
            <a:picLocks noChangeAspect="1"/>
          </p:cNvPicPr>
          <p:nvPr/>
        </p:nvPicPr>
        <p:blipFill>
          <a:blip r:embed="rId6" cstate="print"/>
          <a:srcRect/>
          <a:stretch>
            <a:fillRect/>
          </a:stretch>
        </p:blipFill>
        <p:spPr bwMode="auto">
          <a:xfrm>
            <a:off x="6400800" y="3276600"/>
            <a:ext cx="1571625" cy="828675"/>
          </a:xfrm>
          <a:prstGeom prst="rect">
            <a:avLst/>
          </a:prstGeom>
          <a:noFill/>
          <a:ln w="9525">
            <a:noFill/>
            <a:miter lim="800000"/>
            <a:headEnd/>
            <a:tailEnd/>
          </a:ln>
        </p:spPr>
      </p:pic>
      <p:sp>
        <p:nvSpPr>
          <p:cNvPr id="117768" name="Rectangle 11"/>
          <p:cNvSpPr>
            <a:spLocks noChangeArrowheads="1"/>
          </p:cNvSpPr>
          <p:nvPr/>
        </p:nvSpPr>
        <p:spPr bwMode="auto">
          <a:xfrm>
            <a:off x="0" y="6488113"/>
            <a:ext cx="9148763" cy="369887"/>
          </a:xfrm>
          <a:prstGeom prst="rect">
            <a:avLst/>
          </a:prstGeom>
          <a:noFill/>
          <a:ln w="9525">
            <a:noFill/>
            <a:miter lim="800000"/>
            <a:headEnd/>
            <a:tailEnd/>
          </a:ln>
        </p:spPr>
        <p:txBody>
          <a:bodyPr wrap="none">
            <a:spAutoFit/>
          </a:bodyPr>
          <a:lstStyle/>
          <a:p>
            <a:r>
              <a:rPr lang="en-US" b="1" i="1">
                <a:latin typeface="Lucida Sans Unicode" pitchFamily="34" charset="0"/>
              </a:rPr>
              <a:t>Adapted from Karimi et al, EHP (2012) and E. Groth III, Env. Research 110 (2010)</a:t>
            </a:r>
          </a:p>
        </p:txBody>
      </p:sp>
      <p:sp>
        <p:nvSpPr>
          <p:cNvPr id="117769" name="TextBox 12"/>
          <p:cNvSpPr txBox="1">
            <a:spLocks noChangeArrowheads="1"/>
          </p:cNvSpPr>
          <p:nvPr/>
        </p:nvSpPr>
        <p:spPr bwMode="auto">
          <a:xfrm>
            <a:off x="304800" y="5181600"/>
            <a:ext cx="4267200" cy="830263"/>
          </a:xfrm>
          <a:prstGeom prst="rect">
            <a:avLst/>
          </a:prstGeom>
          <a:noFill/>
          <a:ln w="9525">
            <a:noFill/>
            <a:miter lim="800000"/>
            <a:headEnd/>
            <a:tailEnd/>
          </a:ln>
        </p:spPr>
        <p:txBody>
          <a:bodyPr>
            <a:spAutoFit/>
          </a:bodyPr>
          <a:lstStyle/>
          <a:p>
            <a:r>
              <a:rPr lang="en-US" sz="2400" dirty="0">
                <a:latin typeface="Lucida Sans Unicode" pitchFamily="34" charset="0"/>
              </a:rPr>
              <a:t>American Lobster   </a:t>
            </a:r>
          </a:p>
          <a:p>
            <a:endParaRPr lang="en-US" sz="2400" dirty="0">
              <a:latin typeface="Lucida Sans Unicode" pitchFamily="34" charset="0"/>
            </a:endParaRPr>
          </a:p>
        </p:txBody>
      </p:sp>
      <p:pic>
        <p:nvPicPr>
          <p:cNvPr id="117770" name="Picture 13" descr="American lobster_NOAA.jpg"/>
          <p:cNvPicPr>
            <a:picLocks noChangeAspect="1"/>
          </p:cNvPicPr>
          <p:nvPr/>
        </p:nvPicPr>
        <p:blipFill>
          <a:blip r:embed="rId7" cstate="print"/>
          <a:stretch>
            <a:fillRect/>
          </a:stretch>
        </p:blipFill>
        <p:spPr bwMode="auto">
          <a:xfrm>
            <a:off x="3200400" y="5280805"/>
            <a:ext cx="994447" cy="604954"/>
          </a:xfrm>
          <a:prstGeom prst="rect">
            <a:avLst/>
          </a:prstGeom>
          <a:noFill/>
          <a:ln w="9525">
            <a:noFill/>
            <a:miter lim="800000"/>
            <a:headEnd/>
            <a:tailEnd/>
          </a:ln>
        </p:spPr>
      </p:pic>
      <p:pic>
        <p:nvPicPr>
          <p:cNvPr id="117771" name="Picture 14" descr="albacore_tuna.gif"/>
          <p:cNvPicPr>
            <a:picLocks noChangeAspect="1"/>
          </p:cNvPicPr>
          <p:nvPr/>
        </p:nvPicPr>
        <p:blipFill>
          <a:blip r:embed="rId8" cstate="print"/>
          <a:srcRect/>
          <a:stretch>
            <a:fillRect/>
          </a:stretch>
        </p:blipFill>
        <p:spPr bwMode="auto">
          <a:xfrm>
            <a:off x="990600" y="1752600"/>
            <a:ext cx="1524000" cy="666750"/>
          </a:xfrm>
          <a:prstGeom prst="rect">
            <a:avLst/>
          </a:prstGeom>
          <a:noFill/>
          <a:ln w="9525">
            <a:noFill/>
            <a:miter lim="800000"/>
            <a:headEnd/>
            <a:tailEnd/>
          </a:ln>
        </p:spPr>
      </p:pic>
      <p:pic>
        <p:nvPicPr>
          <p:cNvPr id="117772" name="Picture 16" descr="Yellowfin_tuna.gif"/>
          <p:cNvPicPr>
            <a:picLocks noChangeAspect="1"/>
          </p:cNvPicPr>
          <p:nvPr/>
        </p:nvPicPr>
        <p:blipFill>
          <a:blip r:embed="rId9" cstate="print"/>
          <a:srcRect/>
          <a:stretch>
            <a:fillRect/>
          </a:stretch>
        </p:blipFill>
        <p:spPr bwMode="auto">
          <a:xfrm>
            <a:off x="5638800" y="1981200"/>
            <a:ext cx="157162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body" sz="half" idx="4294967295"/>
          </p:nvPr>
        </p:nvSpPr>
        <p:spPr>
          <a:xfrm>
            <a:off x="228600" y="1676400"/>
            <a:ext cx="6477000" cy="2819400"/>
          </a:xfrm>
        </p:spPr>
        <p:txBody>
          <a:bodyPr>
            <a:normAutofit/>
          </a:bodyPr>
          <a:lstStyle/>
          <a:p>
            <a:pPr marL="166688" indent="-166688" fontAlgn="auto">
              <a:spcAft>
                <a:spcPts val="0"/>
              </a:spcAft>
              <a:buFont typeface="Wingdings 3"/>
              <a:buChar char=""/>
              <a:defRPr/>
            </a:pPr>
            <a:endParaRPr lang="en-US" dirty="0" smtClean="0"/>
          </a:p>
          <a:p>
            <a:pPr marL="166688" indent="-166688" fontAlgn="auto">
              <a:spcAft>
                <a:spcPts val="0"/>
              </a:spcAft>
              <a:buFont typeface="Wingdings 3"/>
              <a:buChar char=""/>
              <a:defRPr/>
            </a:pPr>
            <a:r>
              <a:rPr lang="en-US" dirty="0" smtClean="0"/>
              <a:t>Canned tuna accounts for 33% of total exposure. Chunk light tuna (average 0.12 ppm) has less mercury than albacore/“white” tuna (average </a:t>
            </a:r>
            <a:r>
              <a:rPr lang="en-US" dirty="0" smtClean="0">
                <a:uFill>
                  <a:solidFill>
                    <a:srgbClr val="7030A0"/>
                  </a:solidFill>
                </a:uFill>
              </a:rPr>
              <a:t>0.33</a:t>
            </a:r>
            <a:r>
              <a:rPr lang="en-US" dirty="0" smtClean="0"/>
              <a:t> ppm)</a:t>
            </a:r>
          </a:p>
          <a:p>
            <a:pPr marL="0" indent="0" fontAlgn="auto">
              <a:spcAft>
                <a:spcPts val="0"/>
              </a:spcAft>
              <a:buFont typeface="Wingdings 3"/>
              <a:buNone/>
              <a:defRPr/>
            </a:pPr>
            <a:endParaRPr lang="en-US" sz="900" dirty="0" smtClean="0"/>
          </a:p>
          <a:p>
            <a:pPr marL="0" indent="0" fontAlgn="auto">
              <a:spcAft>
                <a:spcPts val="0"/>
              </a:spcAft>
              <a:buFontTx/>
              <a:buNone/>
              <a:defRPr/>
            </a:pPr>
            <a:endParaRPr lang="en-US" sz="2000" i="1" dirty="0" smtClean="0"/>
          </a:p>
        </p:txBody>
      </p:sp>
      <p:sp>
        <p:nvSpPr>
          <p:cNvPr id="119811" name="TextBox 5"/>
          <p:cNvSpPr txBox="1">
            <a:spLocks noChangeArrowheads="1"/>
          </p:cNvSpPr>
          <p:nvPr/>
        </p:nvSpPr>
        <p:spPr bwMode="auto">
          <a:xfrm>
            <a:off x="304800" y="4648200"/>
            <a:ext cx="8305800" cy="1200150"/>
          </a:xfrm>
          <a:prstGeom prst="rect">
            <a:avLst/>
          </a:prstGeom>
          <a:noFill/>
          <a:ln w="9525">
            <a:noFill/>
            <a:miter lim="800000"/>
            <a:headEnd/>
            <a:tailEnd/>
          </a:ln>
        </p:spPr>
        <p:txBody>
          <a:bodyPr>
            <a:spAutoFit/>
          </a:bodyPr>
          <a:lstStyle/>
          <a:p>
            <a:r>
              <a:rPr lang="en-US" sz="1200" dirty="0">
                <a:latin typeface="Lucida Sans Unicode" pitchFamily="34" charset="0"/>
              </a:rPr>
              <a:t>Groth, E. III, “Ranking the contributions of commercial fish and shellfish varieties to mercury exposure in the United States: Implications for risk communication”, Environmental Research, 110 (2010) 226-236.</a:t>
            </a:r>
          </a:p>
          <a:p>
            <a:endParaRPr lang="en-US" sz="1200" dirty="0">
              <a:latin typeface="Lucida Sans Unicode" pitchFamily="34" charset="0"/>
            </a:endParaRPr>
          </a:p>
          <a:p>
            <a:r>
              <a:rPr lang="en-US" sz="1200" dirty="0">
                <a:latin typeface="Lucida Sans Unicode" pitchFamily="34" charset="0"/>
              </a:rPr>
              <a:t>Karimi et al., “A Quantitative Synthesis of Mercury in Commercial Seafood and Implications for Exposure in the U.S.”, 2012, EHP.</a:t>
            </a:r>
          </a:p>
          <a:p>
            <a:endParaRPr lang="en-US" sz="1200" dirty="0">
              <a:latin typeface="Lucida Sans Unicode" pitchFamily="34" charset="0"/>
            </a:endParaRPr>
          </a:p>
        </p:txBody>
      </p:sp>
      <p:sp>
        <p:nvSpPr>
          <p:cNvPr id="119812" name="TextBox 7"/>
          <p:cNvSpPr txBox="1">
            <a:spLocks noChangeArrowheads="1"/>
          </p:cNvSpPr>
          <p:nvPr/>
        </p:nvSpPr>
        <p:spPr bwMode="auto">
          <a:xfrm>
            <a:off x="228600" y="228600"/>
            <a:ext cx="8610600" cy="1200150"/>
          </a:xfrm>
          <a:prstGeom prst="rect">
            <a:avLst/>
          </a:prstGeom>
          <a:noFill/>
          <a:ln w="9525">
            <a:noFill/>
            <a:miter lim="800000"/>
            <a:headEnd/>
            <a:tailEnd/>
          </a:ln>
        </p:spPr>
        <p:txBody>
          <a:bodyPr>
            <a:spAutoFit/>
          </a:bodyPr>
          <a:lstStyle/>
          <a:p>
            <a:r>
              <a:rPr lang="en-US" sz="3600" b="1" dirty="0">
                <a:latin typeface="Lucida Sans Unicode" pitchFamily="34" charset="0"/>
              </a:rPr>
              <a:t>Canned</a:t>
            </a:r>
            <a:r>
              <a:rPr lang="en-US" sz="3600" dirty="0">
                <a:latin typeface="Lucida Sans Unicode" pitchFamily="34" charset="0"/>
              </a:rPr>
              <a:t> </a:t>
            </a:r>
            <a:r>
              <a:rPr lang="en-US" sz="3600" b="1" dirty="0">
                <a:latin typeface="Lucida Sans Unicode" pitchFamily="34" charset="0"/>
              </a:rPr>
              <a:t>tuna fish is the largest source of Americans’ MeHg exposure</a:t>
            </a:r>
            <a:endParaRPr lang="en-US" sz="3200" b="1" dirty="0">
              <a:latin typeface="Lucida Sans Unicode" pitchFamily="34" charset="0"/>
            </a:endParaRPr>
          </a:p>
        </p:txBody>
      </p:sp>
      <p:pic>
        <p:nvPicPr>
          <p:cNvPr id="119813" name="Picture 2" descr="http://www.examiner.com/images/blog/wysiwyg/image/tuna(2).jpg"/>
          <p:cNvPicPr>
            <a:picLocks noChangeAspect="1" noChangeArrowheads="1"/>
          </p:cNvPicPr>
          <p:nvPr/>
        </p:nvPicPr>
        <p:blipFill>
          <a:blip r:embed="rId3" cstate="print"/>
          <a:stretch>
            <a:fillRect/>
          </a:stretch>
        </p:blipFill>
        <p:spPr bwMode="auto">
          <a:xfrm>
            <a:off x="7056435" y="2216944"/>
            <a:ext cx="137478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953000"/>
          </a:xfrm>
        </p:spPr>
        <p:txBody>
          <a:bodyPr/>
          <a:lstStyle/>
          <a:p>
            <a:pPr marL="256032" lvl="1" indent="0" fontAlgn="auto">
              <a:spcBef>
                <a:spcPts val="324"/>
              </a:spcBef>
              <a:spcAft>
                <a:spcPts val="0"/>
              </a:spcAft>
              <a:buNone/>
              <a:defRPr/>
            </a:pPr>
            <a:endParaRPr lang="en-US" dirty="0" smtClean="0"/>
          </a:p>
          <a:p>
            <a:r>
              <a:rPr lang="en-US" dirty="0" smtClean="0"/>
              <a:t>Mercury levels of tuna used in sushi can range from 0.03 to 3.0 ppm depending on the species and size of the fish.</a:t>
            </a:r>
          </a:p>
          <a:p>
            <a:endParaRPr lang="en-US" dirty="0" smtClean="0"/>
          </a:p>
          <a:p>
            <a:r>
              <a:rPr lang="en-US" dirty="0" err="1" smtClean="0"/>
              <a:t>Yellowfin</a:t>
            </a:r>
            <a:r>
              <a:rPr lang="en-US" dirty="0" smtClean="0"/>
              <a:t> tuna in general has lower mercury levels than Bigeye or Bluefin tuna</a:t>
            </a:r>
          </a:p>
          <a:p>
            <a:endParaRPr lang="en-US" sz="1600" dirty="0" smtClean="0"/>
          </a:p>
          <a:p>
            <a:r>
              <a:rPr lang="en-US" dirty="0" smtClean="0"/>
              <a:t>A sushi-lover can easily consume 8 ounces per meal several times a week.</a:t>
            </a:r>
          </a:p>
          <a:p>
            <a:endParaRPr lang="en-US" sz="1600" dirty="0" smtClean="0">
              <a:latin typeface="Lucida Sans Unicode" pitchFamily="34" charset="0"/>
            </a:endParaRPr>
          </a:p>
          <a:p>
            <a:pPr marL="365125" lvl="1" indent="-255588">
              <a:spcBef>
                <a:spcPts val="400"/>
              </a:spcBef>
              <a:buSzPct val="68000"/>
              <a:buNone/>
            </a:pPr>
            <a:r>
              <a:rPr lang="en-US" sz="1400" dirty="0" smtClean="0">
                <a:latin typeface="Lucida Sans Unicode" pitchFamily="34" charset="0"/>
              </a:rPr>
              <a:t>		(Mercury levels in fish from Karimi </a:t>
            </a:r>
            <a:r>
              <a:rPr lang="en-US" sz="1400" i="1" dirty="0" smtClean="0">
                <a:latin typeface="Lucida Sans Unicode" pitchFamily="34" charset="0"/>
              </a:rPr>
              <a:t>et al</a:t>
            </a:r>
            <a:r>
              <a:rPr lang="en-US" sz="1400" dirty="0" smtClean="0">
                <a:latin typeface="Lucida Sans Unicode" pitchFamily="34" charset="0"/>
              </a:rPr>
              <a:t>, “A Quantitative Synthesis of Mercury in 	Commercial Seafood and Implications for Exposure in the U.S.”, 2012, EHP.)</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solidFill>
                  <a:schemeClr val="tx1"/>
                </a:solidFill>
              </a:rPr>
              <a:t>Tuna used in sushi</a:t>
            </a:r>
            <a:r>
              <a:rPr lang="en-US" dirty="0" smtClean="0"/>
              <a:t/>
            </a:r>
            <a:br>
              <a:rPr lang="en-US" dirty="0" smtClean="0"/>
            </a:b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52400" y="304800"/>
            <a:ext cx="8763000" cy="1143000"/>
          </a:xfrm>
        </p:spPr>
        <p:txBody>
          <a:bodyPr>
            <a:normAutofit fontScale="90000"/>
          </a:bodyPr>
          <a:lstStyle/>
          <a:p>
            <a:pPr algn="ctr" fontAlgn="auto">
              <a:spcAft>
                <a:spcPts val="0"/>
              </a:spcAft>
              <a:defRPr/>
            </a:pPr>
            <a:r>
              <a:rPr lang="en-US" dirty="0" smtClean="0"/>
              <a:t>Fish &amp; Shellfish with Lowest Mercury </a:t>
            </a:r>
            <a:r>
              <a:rPr lang="en-US" sz="2700" dirty="0" smtClean="0"/>
              <a:t>(species averages ≤0.05 ppm)</a:t>
            </a:r>
            <a:br>
              <a:rPr lang="en-US" sz="2700" dirty="0" smtClean="0"/>
            </a:br>
            <a:r>
              <a:rPr lang="en-US" sz="2700" i="1" dirty="0" smtClean="0">
                <a:solidFill>
                  <a:srgbClr val="00B050"/>
                </a:solidFill>
              </a:rPr>
              <a:t>Pregnant women should look first to this list of species</a:t>
            </a:r>
          </a:p>
        </p:txBody>
      </p:sp>
      <p:sp>
        <p:nvSpPr>
          <p:cNvPr id="22531" name="Content Placeholder 2"/>
          <p:cNvSpPr>
            <a:spLocks noGrp="1"/>
          </p:cNvSpPr>
          <p:nvPr>
            <p:ph sz="half" idx="4294967295"/>
          </p:nvPr>
        </p:nvSpPr>
        <p:spPr>
          <a:xfrm>
            <a:off x="4038600" y="1828800"/>
            <a:ext cx="4876800" cy="5029200"/>
          </a:xfrm>
        </p:spPr>
        <p:txBody>
          <a:bodyPr numCol="2">
            <a:normAutofit fontScale="92500" lnSpcReduction="10000"/>
          </a:bodyPr>
          <a:lstStyle/>
          <a:p>
            <a:pPr marL="365760" indent="-256032" fontAlgn="auto">
              <a:lnSpc>
                <a:spcPct val="110000"/>
              </a:lnSpc>
              <a:spcAft>
                <a:spcPts val="0"/>
              </a:spcAft>
              <a:buFont typeface="Wingdings 3"/>
              <a:buNone/>
              <a:defRPr/>
            </a:pPr>
            <a:r>
              <a:rPr lang="en-US" sz="2000" b="1" dirty="0" smtClean="0"/>
              <a:t>Catfish (farmed)</a:t>
            </a:r>
          </a:p>
          <a:p>
            <a:pPr marL="365760" indent="-256032" fontAlgn="auto">
              <a:lnSpc>
                <a:spcPct val="110000"/>
              </a:lnSpc>
              <a:spcAft>
                <a:spcPts val="0"/>
              </a:spcAft>
              <a:buFontTx/>
              <a:buNone/>
              <a:defRPr/>
            </a:pPr>
            <a:r>
              <a:rPr lang="en-US" sz="2000" b="1" dirty="0" smtClean="0"/>
              <a:t>Clams 	</a:t>
            </a:r>
          </a:p>
          <a:p>
            <a:pPr marL="365760" indent="-256032" fontAlgn="auto">
              <a:lnSpc>
                <a:spcPct val="110000"/>
              </a:lnSpc>
              <a:spcAft>
                <a:spcPts val="0"/>
              </a:spcAft>
              <a:buFont typeface="Wingdings 3"/>
              <a:buNone/>
              <a:defRPr/>
            </a:pPr>
            <a:r>
              <a:rPr lang="en-US" sz="2000" b="1" dirty="0" smtClean="0"/>
              <a:t>Crawfish</a:t>
            </a:r>
          </a:p>
          <a:p>
            <a:pPr marL="365760" indent="-256032" fontAlgn="auto">
              <a:lnSpc>
                <a:spcPct val="110000"/>
              </a:lnSpc>
              <a:spcAft>
                <a:spcPts val="0"/>
              </a:spcAft>
              <a:buFont typeface="Wingdings 3"/>
              <a:buNone/>
              <a:defRPr/>
            </a:pPr>
            <a:r>
              <a:rPr lang="en-US" sz="2000" b="1" dirty="0" smtClean="0">
                <a:solidFill>
                  <a:srgbClr val="00B050"/>
                </a:solidFill>
                <a:sym typeface="Wingdings"/>
              </a:rPr>
              <a:t> </a:t>
            </a:r>
            <a:r>
              <a:rPr lang="en-US" sz="2000" b="1" dirty="0" smtClean="0">
                <a:solidFill>
                  <a:srgbClr val="00B050"/>
                </a:solidFill>
              </a:rPr>
              <a:t>Herring (Atlantic)</a:t>
            </a:r>
            <a:endParaRPr lang="en-US" sz="2000" b="1" dirty="0" smtClean="0">
              <a:solidFill>
                <a:srgbClr val="00B050"/>
              </a:solidFill>
              <a:sym typeface="Wingdings"/>
            </a:endParaRPr>
          </a:p>
          <a:p>
            <a:pPr marL="365760" indent="-256032" fontAlgn="auto">
              <a:lnSpc>
                <a:spcPct val="110000"/>
              </a:lnSpc>
              <a:spcAft>
                <a:spcPts val="0"/>
              </a:spcAft>
              <a:buFont typeface="Wingdings 3"/>
              <a:buNone/>
              <a:defRPr/>
            </a:pPr>
            <a:r>
              <a:rPr lang="en-US" sz="2000" b="1" dirty="0" smtClean="0"/>
              <a:t>Mullet</a:t>
            </a:r>
          </a:p>
          <a:p>
            <a:pPr marL="365760" indent="-256032" fontAlgn="auto">
              <a:lnSpc>
                <a:spcPct val="110000"/>
              </a:lnSpc>
              <a:spcAft>
                <a:spcPts val="0"/>
              </a:spcAft>
              <a:buFont typeface="Wingdings 3"/>
              <a:buNone/>
              <a:defRPr/>
            </a:pPr>
            <a:r>
              <a:rPr lang="en-US" sz="2000" b="1" dirty="0" smtClean="0"/>
              <a:t>Mussels 	</a:t>
            </a:r>
          </a:p>
          <a:p>
            <a:pPr marL="365760" indent="-256032" fontAlgn="auto">
              <a:lnSpc>
                <a:spcPct val="110000"/>
              </a:lnSpc>
              <a:spcAft>
                <a:spcPts val="0"/>
              </a:spcAft>
              <a:buNone/>
              <a:defRPr/>
            </a:pPr>
            <a:r>
              <a:rPr lang="en-US" sz="2000" b="1" dirty="0" smtClean="0">
                <a:solidFill>
                  <a:srgbClr val="00B050"/>
                </a:solidFill>
                <a:sym typeface="Wingdings"/>
              </a:rPr>
              <a:t> </a:t>
            </a:r>
            <a:r>
              <a:rPr lang="en-US" sz="2000" b="1" dirty="0" smtClean="0">
                <a:solidFill>
                  <a:srgbClr val="00B050"/>
                </a:solidFill>
              </a:rPr>
              <a:t>Oysters</a:t>
            </a:r>
            <a:endParaRPr lang="en-US" sz="2000" b="1" dirty="0" smtClean="0"/>
          </a:p>
          <a:p>
            <a:pPr marL="365760" indent="-256032" fontAlgn="auto">
              <a:lnSpc>
                <a:spcPct val="110000"/>
              </a:lnSpc>
              <a:spcAft>
                <a:spcPts val="0"/>
              </a:spcAft>
              <a:buNone/>
              <a:defRPr/>
            </a:pPr>
            <a:r>
              <a:rPr lang="en-US" sz="2000" b="1" dirty="0" smtClean="0"/>
              <a:t>Pollock (P</a:t>
            </a:r>
            <a:r>
              <a:rPr lang="en-US" sz="2000" b="1" dirty="0" smtClean="0">
                <a:uFill>
                  <a:solidFill>
                    <a:srgbClr val="7030A0"/>
                  </a:solidFill>
                </a:uFill>
              </a:rPr>
              <a:t>acific )</a:t>
            </a:r>
            <a:r>
              <a:rPr lang="en-US" sz="1600" b="1" dirty="0" smtClean="0"/>
              <a:t> </a:t>
            </a:r>
          </a:p>
          <a:p>
            <a:pPr marL="365760" indent="-256032" fontAlgn="auto">
              <a:lnSpc>
                <a:spcPct val="110000"/>
              </a:lnSpc>
              <a:spcAft>
                <a:spcPts val="0"/>
              </a:spcAft>
              <a:buNone/>
              <a:defRPr/>
            </a:pPr>
            <a:r>
              <a:rPr lang="en-US" sz="2000" b="1" dirty="0" smtClean="0">
                <a:solidFill>
                  <a:srgbClr val="00B050"/>
                </a:solidFill>
                <a:sym typeface="Wingdings"/>
              </a:rPr>
              <a:t> </a:t>
            </a:r>
            <a:r>
              <a:rPr lang="en-US" sz="2000" b="1" dirty="0" smtClean="0">
                <a:solidFill>
                  <a:srgbClr val="00B050"/>
                </a:solidFill>
              </a:rPr>
              <a:t>Salmon </a:t>
            </a:r>
            <a:r>
              <a:rPr lang="en-US" sz="2000" b="1" dirty="0" smtClean="0"/>
              <a:t>	</a:t>
            </a:r>
          </a:p>
          <a:p>
            <a:pPr marL="365760" indent="-256032" fontAlgn="auto">
              <a:lnSpc>
                <a:spcPct val="110000"/>
              </a:lnSpc>
              <a:spcAft>
                <a:spcPts val="0"/>
              </a:spcAft>
              <a:buFont typeface="Wingdings 3"/>
              <a:buNone/>
              <a:defRPr/>
            </a:pPr>
            <a:r>
              <a:rPr lang="en-US" sz="2000" b="1" dirty="0" smtClean="0"/>
              <a:t>Scallops</a:t>
            </a:r>
            <a:endParaRPr lang="en-US" sz="2000" b="1" dirty="0" smtClean="0">
              <a:solidFill>
                <a:srgbClr val="00B050"/>
              </a:solidFill>
              <a:sym typeface="Wingdings"/>
            </a:endParaRPr>
          </a:p>
          <a:p>
            <a:pPr marL="365760" indent="-256032" fontAlgn="auto">
              <a:lnSpc>
                <a:spcPct val="110000"/>
              </a:lnSpc>
              <a:spcAft>
                <a:spcPts val="0"/>
              </a:spcAft>
              <a:buFontTx/>
              <a:buNone/>
              <a:defRPr/>
            </a:pPr>
            <a:r>
              <a:rPr lang="en-US" sz="2000" b="1" dirty="0" smtClean="0"/>
              <a:t>Shrimp  	</a:t>
            </a:r>
          </a:p>
          <a:p>
            <a:pPr marL="365760" indent="-256032" fontAlgn="auto">
              <a:lnSpc>
                <a:spcPct val="110000"/>
              </a:lnSpc>
              <a:spcAft>
                <a:spcPts val="0"/>
              </a:spcAft>
              <a:buFont typeface="Wingdings 3"/>
              <a:buNone/>
              <a:defRPr/>
            </a:pPr>
            <a:r>
              <a:rPr lang="en-US" sz="2000" b="1" dirty="0" smtClean="0"/>
              <a:t>Smelt	</a:t>
            </a:r>
          </a:p>
          <a:p>
            <a:pPr marL="365760" indent="-256032" fontAlgn="auto">
              <a:lnSpc>
                <a:spcPct val="110000"/>
              </a:lnSpc>
              <a:spcAft>
                <a:spcPts val="0"/>
              </a:spcAft>
              <a:buFont typeface="Wingdings 3"/>
              <a:buNone/>
              <a:defRPr/>
            </a:pPr>
            <a:r>
              <a:rPr lang="en-US" sz="2000" b="1" dirty="0" smtClean="0"/>
              <a:t>Squid		</a:t>
            </a:r>
          </a:p>
          <a:p>
            <a:pPr marL="365760" indent="-256032" fontAlgn="auto">
              <a:lnSpc>
                <a:spcPct val="110000"/>
              </a:lnSpc>
              <a:spcAft>
                <a:spcPts val="0"/>
              </a:spcAft>
              <a:buFont typeface="Wingdings 3"/>
              <a:buNone/>
              <a:defRPr/>
            </a:pPr>
            <a:r>
              <a:rPr lang="en-US" sz="2000" b="1" dirty="0" smtClean="0"/>
              <a:t>Tilapia (US; farmed)</a:t>
            </a:r>
          </a:p>
          <a:p>
            <a:pPr marL="365760" indent="-256032" fontAlgn="auto">
              <a:lnSpc>
                <a:spcPct val="110000"/>
              </a:lnSpc>
              <a:spcAft>
                <a:spcPts val="0"/>
              </a:spcAft>
              <a:buNone/>
              <a:defRPr/>
            </a:pPr>
            <a:r>
              <a:rPr lang="en-US" sz="2000" b="1" dirty="0" smtClean="0">
                <a:solidFill>
                  <a:srgbClr val="00B050"/>
                </a:solidFill>
                <a:sym typeface="Wingdings"/>
              </a:rPr>
              <a:t> </a:t>
            </a:r>
            <a:r>
              <a:rPr lang="en-US" sz="2000" b="1" dirty="0" smtClean="0">
                <a:solidFill>
                  <a:srgbClr val="00B050"/>
                </a:solidFill>
              </a:rPr>
              <a:t>Trout (freshwater, farmed)</a:t>
            </a:r>
          </a:p>
          <a:p>
            <a:pPr marL="365760" indent="-256032" fontAlgn="auto">
              <a:lnSpc>
                <a:spcPct val="110000"/>
              </a:lnSpc>
              <a:spcAft>
                <a:spcPts val="0"/>
              </a:spcAft>
              <a:buFont typeface="Wingdings 3"/>
              <a:buNone/>
              <a:defRPr/>
            </a:pPr>
            <a:r>
              <a:rPr lang="en-US" sz="2000" b="1" dirty="0" smtClean="0"/>
              <a:t>Whiting	</a:t>
            </a:r>
          </a:p>
          <a:p>
            <a:pPr marL="365760" indent="-256032" fontAlgn="auto">
              <a:lnSpc>
                <a:spcPct val="110000"/>
              </a:lnSpc>
              <a:spcAft>
                <a:spcPts val="0"/>
              </a:spcAft>
              <a:buFont typeface="Wingdings 3"/>
              <a:buNone/>
              <a:defRPr/>
            </a:pPr>
            <a:r>
              <a:rPr lang="en-US" sz="2000" b="1" dirty="0" smtClean="0">
                <a:uFill>
                  <a:solidFill>
                    <a:srgbClr val="7030A0"/>
                  </a:solidFill>
                </a:uFill>
              </a:rPr>
              <a:t> </a:t>
            </a:r>
          </a:p>
          <a:p>
            <a:pPr marL="365760" indent="-256032" fontAlgn="auto">
              <a:lnSpc>
                <a:spcPct val="110000"/>
              </a:lnSpc>
              <a:spcAft>
                <a:spcPts val="0"/>
              </a:spcAft>
              <a:buFont typeface="Wingdings 3"/>
              <a:buNone/>
              <a:defRPr/>
            </a:pPr>
            <a:endParaRPr lang="en-US" sz="2000" b="1" dirty="0" smtClean="0">
              <a:uFill>
                <a:solidFill>
                  <a:srgbClr val="7030A0"/>
                </a:solidFill>
              </a:uFill>
            </a:endParaRPr>
          </a:p>
          <a:p>
            <a:pPr marL="365760" indent="-256032" fontAlgn="auto">
              <a:lnSpc>
                <a:spcPct val="110000"/>
              </a:lnSpc>
              <a:spcAft>
                <a:spcPts val="0"/>
              </a:spcAft>
              <a:buFont typeface="Wingdings 3"/>
              <a:buNone/>
              <a:defRPr/>
            </a:pPr>
            <a:endParaRPr lang="en-US" sz="2000" b="1" dirty="0" smtClean="0">
              <a:uFill>
                <a:solidFill>
                  <a:srgbClr val="7030A0"/>
                </a:solidFill>
              </a:uFill>
            </a:endParaRPr>
          </a:p>
          <a:p>
            <a:pPr marL="365760" indent="-256032" fontAlgn="auto">
              <a:spcAft>
                <a:spcPts val="0"/>
              </a:spcAft>
              <a:buFont typeface="Wingdings 3"/>
              <a:buNone/>
              <a:defRPr/>
            </a:pPr>
            <a:r>
              <a:rPr lang="en-US" sz="2000" b="1" dirty="0" smtClean="0">
                <a:solidFill>
                  <a:srgbClr val="00B050"/>
                </a:solidFill>
                <a:sym typeface="Wingdings"/>
              </a:rPr>
              <a:t> </a:t>
            </a:r>
            <a:r>
              <a:rPr lang="en-US" sz="1600" b="1" dirty="0" smtClean="0">
                <a:solidFill>
                  <a:srgbClr val="00B050"/>
                </a:solidFill>
                <a:sym typeface="Wingdings"/>
              </a:rPr>
              <a:t>Indicates a good source of omega-3 fatty acids</a:t>
            </a:r>
            <a:endParaRPr lang="en-US" sz="1600" b="1" dirty="0" smtClean="0"/>
          </a:p>
          <a:p>
            <a:pPr marL="365760" indent="-256032" fontAlgn="auto">
              <a:spcAft>
                <a:spcPts val="0"/>
              </a:spcAft>
              <a:buFontTx/>
              <a:buNone/>
              <a:defRPr/>
            </a:pPr>
            <a:endParaRPr lang="en-US" sz="1200" i="1" dirty="0" smtClean="0"/>
          </a:p>
          <a:p>
            <a:pPr marL="365760" indent="-256032" fontAlgn="auto">
              <a:spcAft>
                <a:spcPts val="0"/>
              </a:spcAft>
              <a:buFont typeface="Wingdings 3"/>
              <a:buChar char=""/>
              <a:defRPr/>
            </a:pPr>
            <a:r>
              <a:rPr lang="en-US" sz="1200" b="1" i="1" dirty="0" smtClean="0"/>
              <a:t>Adapted from Karimi et al, EHP (2012) and E. Groth III, </a:t>
            </a:r>
            <a:r>
              <a:rPr lang="en-US" sz="1200" b="1" i="1" dirty="0" err="1" smtClean="0"/>
              <a:t>Env</a:t>
            </a:r>
            <a:r>
              <a:rPr lang="en-US" sz="1200" b="1" i="1" dirty="0" smtClean="0"/>
              <a:t>. Research 110 (2010)</a:t>
            </a:r>
          </a:p>
        </p:txBody>
      </p:sp>
      <p:pic>
        <p:nvPicPr>
          <p:cNvPr id="123907" name="Picture 2"/>
          <p:cNvPicPr>
            <a:picLocks noChangeAspect="1" noChangeArrowheads="1"/>
          </p:cNvPicPr>
          <p:nvPr/>
        </p:nvPicPr>
        <p:blipFill>
          <a:blip r:embed="rId3" cstate="print"/>
          <a:srcRect/>
          <a:stretch>
            <a:fillRect/>
          </a:stretch>
        </p:blipFill>
        <p:spPr bwMode="auto">
          <a:xfrm>
            <a:off x="228600" y="1905000"/>
            <a:ext cx="3556000" cy="3505200"/>
          </a:xfrm>
          <a:prstGeom prst="rect">
            <a:avLst/>
          </a:prstGeom>
          <a:noFill/>
          <a:ln w="9525">
            <a:noFill/>
            <a:miter lim="800000"/>
            <a:headEnd/>
            <a:tailEnd/>
          </a:ln>
        </p:spPr>
      </p:pic>
      <p:sp>
        <p:nvSpPr>
          <p:cNvPr id="5" name="TextBox 4"/>
          <p:cNvSpPr txBox="1"/>
          <p:nvPr/>
        </p:nvSpPr>
        <p:spPr>
          <a:xfrm>
            <a:off x="228600" y="5410200"/>
            <a:ext cx="1755609" cy="246221"/>
          </a:xfrm>
          <a:prstGeom prst="rect">
            <a:avLst/>
          </a:prstGeom>
          <a:noFill/>
        </p:spPr>
        <p:txBody>
          <a:bodyPr wrap="none" rtlCol="0">
            <a:spAutoFit/>
          </a:bodyPr>
          <a:lstStyle/>
          <a:p>
            <a:r>
              <a:rPr lang="en-US" sz="1000" dirty="0" smtClean="0"/>
              <a:t>Photo by Susan Silbernagel</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r>
              <a:rPr lang="en-US" dirty="0" smtClean="0"/>
              <a:t>Major anthropogenic sources are coal burning and artisanal gold mining</a:t>
            </a:r>
          </a:p>
          <a:p>
            <a:r>
              <a:rPr lang="en-US" dirty="0" smtClean="0"/>
              <a:t>Cement kilns, chlor-alkalai plants, medical waste &amp; fluorescent light bulbs are also sources</a:t>
            </a:r>
          </a:p>
          <a:p>
            <a:r>
              <a:rPr lang="en-US" dirty="0" smtClean="0"/>
              <a:t>“Anthropogenic emissions and releases have doubled the amount of mercury in the top 100 meters of the world’s oceans in the last 100 years.” </a:t>
            </a:r>
            <a:r>
              <a:rPr lang="en-US" sz="2000" i="1" dirty="0" smtClean="0"/>
              <a:t>(UNEP Global Mercury Assessment 2013)</a:t>
            </a:r>
          </a:p>
        </p:txBody>
      </p:sp>
      <p:sp>
        <p:nvSpPr>
          <p:cNvPr id="2" name="Title 1"/>
          <p:cNvSpPr>
            <a:spLocks noGrp="1"/>
          </p:cNvSpPr>
          <p:nvPr>
            <p:ph type="title"/>
          </p:nvPr>
        </p:nvSpPr>
        <p:spPr/>
        <p:txBody>
          <a:bodyPr>
            <a:noAutofit/>
          </a:bodyPr>
          <a:lstStyle/>
          <a:p>
            <a:pPr fontAlgn="auto">
              <a:spcAft>
                <a:spcPts val="0"/>
              </a:spcAft>
              <a:defRPr/>
            </a:pPr>
            <a:r>
              <a:rPr lang="en-US" sz="3600" dirty="0" smtClean="0"/>
              <a:t>Mercury Sources in the Environment</a:t>
            </a:r>
            <a:endParaRPr 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8363"/>
          </a:xfrm>
        </p:spPr>
        <p:txBody>
          <a:bodyPr>
            <a:normAutofit/>
          </a:bodyPr>
          <a:lstStyle/>
          <a:p>
            <a:pPr marL="365760" indent="-256032" fontAlgn="auto">
              <a:spcAft>
                <a:spcPts val="0"/>
              </a:spcAft>
              <a:buFont typeface="Wingdings 3"/>
              <a:buChar char=""/>
              <a:defRPr/>
            </a:pPr>
            <a:r>
              <a:rPr lang="en-US" dirty="0" smtClean="0"/>
              <a:t>Low mercury fish and shellfish </a:t>
            </a:r>
            <a:r>
              <a:rPr lang="en-US" dirty="0" smtClean="0">
                <a:uFill>
                  <a:solidFill>
                    <a:srgbClr val="7030A0"/>
                  </a:solidFill>
                </a:uFill>
              </a:rPr>
              <a:t>(&lt;0.08 ppm Hg) </a:t>
            </a:r>
            <a:r>
              <a:rPr lang="en-US" dirty="0" smtClean="0"/>
              <a:t>account for about 70 percent of the US seafood market.</a:t>
            </a:r>
          </a:p>
          <a:p>
            <a:pPr marL="365760" indent="-256032" fontAlgn="auto">
              <a:spcAft>
                <a:spcPts val="0"/>
              </a:spcAft>
              <a:buFont typeface="Wingdings 3"/>
              <a:buNone/>
              <a:defRPr/>
            </a:pPr>
            <a:endParaRPr lang="en-US" sz="1600" dirty="0" smtClean="0"/>
          </a:p>
          <a:p>
            <a:pPr marL="365760" indent="-256032" fontAlgn="auto">
              <a:spcAft>
                <a:spcPts val="0"/>
              </a:spcAft>
              <a:buFont typeface="Wingdings 3"/>
              <a:buChar char=""/>
              <a:defRPr/>
            </a:pPr>
            <a:r>
              <a:rPr lang="en-US" dirty="0" smtClean="0"/>
              <a:t>Lowest-Hg </a:t>
            </a:r>
            <a:r>
              <a:rPr lang="en-US" dirty="0" smtClean="0">
                <a:uFill>
                  <a:solidFill>
                    <a:srgbClr val="7030A0"/>
                  </a:solidFill>
                </a:uFill>
              </a:rPr>
              <a:t>(&lt;0.05 ppm) </a:t>
            </a:r>
            <a:r>
              <a:rPr lang="en-US" dirty="0" smtClean="0"/>
              <a:t>varieties include many top-selling choices.</a:t>
            </a:r>
          </a:p>
          <a:p>
            <a:pPr marL="365760" indent="-256032" fontAlgn="auto">
              <a:spcAft>
                <a:spcPts val="0"/>
              </a:spcAft>
              <a:buFont typeface="Wingdings 3"/>
              <a:buNone/>
              <a:defRPr/>
            </a:pPr>
            <a:endParaRPr lang="en-US" sz="1600" dirty="0" smtClean="0"/>
          </a:p>
          <a:p>
            <a:pPr marL="365760" indent="-256032" fontAlgn="auto">
              <a:spcAft>
                <a:spcPts val="0"/>
              </a:spcAft>
              <a:buFont typeface="Wingdings 3"/>
              <a:buChar char=""/>
              <a:defRPr/>
            </a:pPr>
            <a:r>
              <a:rPr lang="en-US" dirty="0" smtClean="0"/>
              <a:t>Consumers can easily find familiar, tasty and affordable low-mercury choices in local supermarkets.</a:t>
            </a:r>
          </a:p>
        </p:txBody>
      </p:sp>
      <p:sp>
        <p:nvSpPr>
          <p:cNvPr id="3" name="Title 2"/>
          <p:cNvSpPr>
            <a:spLocks noGrp="1"/>
          </p:cNvSpPr>
          <p:nvPr>
            <p:ph type="title"/>
          </p:nvPr>
        </p:nvSpPr>
        <p:spPr/>
        <p:txBody>
          <a:bodyPr/>
          <a:lstStyle/>
          <a:p>
            <a:pPr fontAlgn="auto">
              <a:spcAft>
                <a:spcPts val="0"/>
              </a:spcAft>
              <a:defRPr/>
            </a:pPr>
            <a:r>
              <a:rPr lang="en-US" dirty="0" smtClean="0"/>
              <a:t>Good News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43600" cy="4525963"/>
          </a:xfrm>
        </p:spPr>
        <p:txBody>
          <a:bodyPr>
            <a:normAutofit fontScale="85000" lnSpcReduction="10000"/>
          </a:bodyPr>
          <a:lstStyle/>
          <a:p>
            <a:pPr marL="365760" indent="-256032" fontAlgn="auto">
              <a:spcAft>
                <a:spcPts val="0"/>
              </a:spcAft>
              <a:buFont typeface="Wingdings 3"/>
              <a:buChar char=""/>
              <a:defRPr/>
            </a:pPr>
            <a:r>
              <a:rPr lang="en-US" dirty="0" smtClean="0"/>
              <a:t>Some brands of supplements specify they are molecularly distilled or purified to remove contaminants.</a:t>
            </a:r>
          </a:p>
          <a:p>
            <a:pPr marL="365760" indent="-256032" fontAlgn="auto">
              <a:spcAft>
                <a:spcPts val="0"/>
              </a:spcAft>
              <a:buFont typeface="Wingdings 3"/>
              <a:buChar char=""/>
              <a:defRPr/>
            </a:pPr>
            <a:r>
              <a:rPr lang="en-US" dirty="0" smtClean="0"/>
              <a:t>Mercury is chemically bound to proteins and not fats and thus  should not be present in fish oils.</a:t>
            </a:r>
          </a:p>
          <a:p>
            <a:pPr marL="365760" indent="-256032" fontAlgn="auto">
              <a:spcAft>
                <a:spcPts val="0"/>
              </a:spcAft>
              <a:buFont typeface="Wingdings 3"/>
              <a:buChar char=""/>
              <a:defRPr/>
            </a:pPr>
            <a:r>
              <a:rPr lang="en-US" dirty="0" smtClean="0"/>
              <a:t>POPs and halogenated natural products do accumulate in fish fats. </a:t>
            </a:r>
          </a:p>
          <a:p>
            <a:pPr marL="365760" indent="-256032" fontAlgn="auto">
              <a:spcAft>
                <a:spcPts val="0"/>
              </a:spcAft>
              <a:buFont typeface="Wingdings 3"/>
              <a:buChar char=""/>
              <a:defRPr/>
            </a:pPr>
            <a:r>
              <a:rPr lang="en-US" dirty="0" smtClean="0"/>
              <a:t>Lack of government standards on acceptable levels complicates the issue. </a:t>
            </a:r>
          </a:p>
          <a:p>
            <a:pPr marL="365760" indent="-256032" fontAlgn="auto">
              <a:spcAft>
                <a:spcPts val="0"/>
              </a:spcAft>
              <a:buFont typeface="Wingdings 3"/>
              <a:buChar char=""/>
              <a:defRPr/>
            </a:pPr>
            <a:r>
              <a:rPr lang="en-US" dirty="0" smtClean="0">
                <a:uFill>
                  <a:solidFill>
                    <a:srgbClr val="7030A0"/>
                  </a:solidFill>
                </a:uFill>
              </a:rPr>
              <a:t>Prescription medicines are purified.</a:t>
            </a:r>
            <a:endParaRPr lang="en-US" dirty="0">
              <a:uFill>
                <a:solidFill>
                  <a:srgbClr val="7030A0"/>
                </a:solidFill>
              </a:uFill>
            </a:endParaRP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What about Contaminants in Fish Oil Supplements?</a:t>
            </a:r>
            <a:endParaRPr lang="en-US" dirty="0"/>
          </a:p>
        </p:txBody>
      </p:sp>
      <p:pic>
        <p:nvPicPr>
          <p:cNvPr id="128003" name="Picture 6" descr="http://4.bp.blogspot.com/-Wvv0_TZgXAk/TejCORGI0UI/AAAAAAAABGY/HaR4WxjFCiQ/s1600/fish-oil.jpg"/>
          <p:cNvPicPr>
            <a:picLocks noChangeAspect="1" noChangeArrowheads="1"/>
          </p:cNvPicPr>
          <p:nvPr/>
        </p:nvPicPr>
        <p:blipFill>
          <a:blip r:embed="rId3" cstate="print"/>
          <a:stretch>
            <a:fillRect/>
          </a:stretch>
        </p:blipFill>
        <p:spPr bwMode="auto">
          <a:xfrm>
            <a:off x="6655448" y="2616848"/>
            <a:ext cx="2157704" cy="2157704"/>
          </a:xfrm>
          <a:prstGeom prst="rect">
            <a:avLst/>
          </a:prstGeom>
          <a:noFill/>
          <a:ln w="9525">
            <a:noFill/>
            <a:miter lim="800000"/>
            <a:headEnd/>
            <a:tailEnd/>
          </a:ln>
        </p:spPr>
      </p:pic>
      <p:sp>
        <p:nvSpPr>
          <p:cNvPr id="5" name="TextBox 4"/>
          <p:cNvSpPr txBox="1"/>
          <p:nvPr/>
        </p:nvSpPr>
        <p:spPr>
          <a:xfrm>
            <a:off x="6934200" y="4724400"/>
            <a:ext cx="1842171" cy="246221"/>
          </a:xfrm>
          <a:prstGeom prst="rect">
            <a:avLst/>
          </a:prstGeom>
          <a:noFill/>
        </p:spPr>
        <p:txBody>
          <a:bodyPr wrap="none" rtlCol="0">
            <a:spAutoFit/>
          </a:bodyPr>
          <a:lstStyle/>
          <a:p>
            <a:r>
              <a:rPr lang="en-US" sz="1000" dirty="0" smtClean="0"/>
              <a:t>Photo by Stephen Cummings</a:t>
            </a:r>
            <a:endParaRPr lang="en-US" sz="1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248400" cy="4525963"/>
          </a:xfrm>
        </p:spPr>
        <p:txBody>
          <a:bodyPr>
            <a:normAutofit lnSpcReduction="10000"/>
          </a:bodyPr>
          <a:lstStyle/>
          <a:p>
            <a:pPr marL="365760" indent="-256032" fontAlgn="auto">
              <a:spcAft>
                <a:spcPts val="0"/>
              </a:spcAft>
              <a:buFont typeface="Wingdings 3"/>
              <a:buChar char=""/>
              <a:defRPr/>
            </a:pPr>
            <a:r>
              <a:rPr lang="en-US" dirty="0" smtClean="0"/>
              <a:t>Based on current knowledge, the most prudent approach would be to consume a variety of low mercury fish rather than supplements.</a:t>
            </a:r>
          </a:p>
          <a:p>
            <a:pPr marL="365760" indent="-256032" fontAlgn="auto">
              <a:spcAft>
                <a:spcPts val="0"/>
              </a:spcAft>
              <a:buFont typeface="Wingdings 3"/>
              <a:buChar char=""/>
              <a:defRPr/>
            </a:pPr>
            <a:r>
              <a:rPr lang="en-US" dirty="0" smtClean="0"/>
              <a:t>If supplements are desired, those derived from small, cold water fatty fish such as anchovies, sardines and mackerel are reported to have lower levels of organic contaminants.</a:t>
            </a:r>
            <a:endParaRPr lang="en-US"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What about Contaminants in Fish Oil Supplements?</a:t>
            </a:r>
            <a:endParaRPr lang="en-US" dirty="0"/>
          </a:p>
        </p:txBody>
      </p:sp>
      <p:pic>
        <p:nvPicPr>
          <p:cNvPr id="130051" name="Picture 2" descr="http://fishoil.pharmacydirect.co.nz/wp-content/uploads/2010/05/3-fish-oil-1.jpg"/>
          <p:cNvPicPr>
            <a:picLocks noChangeAspect="1" noChangeArrowheads="1"/>
          </p:cNvPicPr>
          <p:nvPr/>
        </p:nvPicPr>
        <p:blipFill>
          <a:blip r:embed="rId3" cstate="print"/>
          <a:stretch>
            <a:fillRect/>
          </a:stretch>
        </p:blipFill>
        <p:spPr bwMode="auto">
          <a:xfrm>
            <a:off x="6515100" y="2514600"/>
            <a:ext cx="2628900" cy="1752599"/>
          </a:xfrm>
          <a:prstGeom prst="rect">
            <a:avLst/>
          </a:prstGeom>
          <a:noFill/>
          <a:ln w="9525">
            <a:noFill/>
            <a:miter lim="800000"/>
            <a:headEnd/>
            <a:tailEnd/>
          </a:ln>
        </p:spPr>
      </p:pic>
      <p:sp>
        <p:nvSpPr>
          <p:cNvPr id="5" name="TextBox 4"/>
          <p:cNvSpPr txBox="1"/>
          <p:nvPr/>
        </p:nvSpPr>
        <p:spPr>
          <a:xfrm>
            <a:off x="7315200" y="4267200"/>
            <a:ext cx="1603324" cy="215444"/>
          </a:xfrm>
          <a:prstGeom prst="rect">
            <a:avLst/>
          </a:prstGeom>
          <a:noFill/>
        </p:spPr>
        <p:txBody>
          <a:bodyPr wrap="none" rtlCol="0">
            <a:spAutoFit/>
          </a:bodyPr>
          <a:lstStyle/>
          <a:p>
            <a:r>
              <a:rPr lang="en-US" sz="800" dirty="0" smtClean="0"/>
              <a:t>Photo by Susan M. Silbernagel</a:t>
            </a:r>
            <a:endParaRPr 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1"/>
          <p:cNvSpPr>
            <a:spLocks noGrp="1"/>
          </p:cNvSpPr>
          <p:nvPr>
            <p:ph idx="1"/>
          </p:nvPr>
        </p:nvSpPr>
        <p:spPr>
          <a:xfrm>
            <a:off x="457200" y="1481138"/>
            <a:ext cx="4343400" cy="4525962"/>
          </a:xfrm>
        </p:spPr>
        <p:txBody>
          <a:bodyPr/>
          <a:lstStyle/>
          <a:p>
            <a:r>
              <a:rPr lang="en-US" smtClean="0"/>
              <a:t>Contaminants vary by location with sport caught fish. </a:t>
            </a:r>
          </a:p>
          <a:p>
            <a:r>
              <a:rPr lang="en-US" smtClean="0"/>
              <a:t>Check local advisories. EPA website offers access to </a:t>
            </a:r>
            <a:r>
              <a:rPr lang="en-US" smtClean="0">
                <a:hlinkClick r:id="rId3"/>
              </a:rPr>
              <a:t>sport fish advisories</a:t>
            </a:r>
            <a:r>
              <a:rPr lang="en-US" smtClean="0"/>
              <a:t> across the U.S.</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Sport Fish	</a:t>
            </a:r>
            <a:endParaRPr lang="en-US" dirty="0"/>
          </a:p>
        </p:txBody>
      </p:sp>
      <p:pic>
        <p:nvPicPr>
          <p:cNvPr id="132099" name="Picture 2" descr="handpicked-fish-pic-18"/>
          <p:cNvPicPr>
            <a:picLocks noChangeAspect="1" noChangeArrowheads="1"/>
          </p:cNvPicPr>
          <p:nvPr/>
        </p:nvPicPr>
        <p:blipFill>
          <a:blip r:embed="rId4" cstate="print"/>
          <a:stretch>
            <a:fillRect/>
          </a:stretch>
        </p:blipFill>
        <p:spPr bwMode="auto">
          <a:xfrm>
            <a:off x="4953000" y="2059433"/>
            <a:ext cx="3810000" cy="2510533"/>
          </a:xfrm>
          <a:prstGeom prst="rect">
            <a:avLst/>
          </a:prstGeom>
          <a:noFill/>
          <a:ln w="9525">
            <a:noFill/>
            <a:miter lim="800000"/>
            <a:headEnd/>
            <a:tailEnd/>
          </a:ln>
        </p:spPr>
      </p:pic>
      <p:sp>
        <p:nvSpPr>
          <p:cNvPr id="5" name="TextBox 4"/>
          <p:cNvSpPr txBox="1"/>
          <p:nvPr/>
        </p:nvSpPr>
        <p:spPr>
          <a:xfrm>
            <a:off x="5715000" y="4572000"/>
            <a:ext cx="3002745" cy="246221"/>
          </a:xfrm>
          <a:prstGeom prst="rect">
            <a:avLst/>
          </a:prstGeom>
          <a:noFill/>
        </p:spPr>
        <p:txBody>
          <a:bodyPr wrap="none" rtlCol="0">
            <a:spAutoFit/>
          </a:bodyPr>
          <a:lstStyle/>
          <a:p>
            <a:r>
              <a:rPr lang="en-US" sz="1000" dirty="0" smtClean="0"/>
              <a:t>Photo by Fishingman1 from </a:t>
            </a:r>
            <a:r>
              <a:rPr lang="en-US" sz="1000" dirty="0" err="1" smtClean="0"/>
              <a:t>Wikemedia</a:t>
            </a:r>
            <a:r>
              <a:rPr lang="en-US" sz="1000" dirty="0" smtClean="0"/>
              <a:t> commons</a:t>
            </a:r>
            <a:endParaRPr lang="en-US" sz="1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2"/>
          <p:cNvSpPr>
            <a:spLocks noGrp="1"/>
          </p:cNvSpPr>
          <p:nvPr>
            <p:ph idx="1"/>
          </p:nvPr>
        </p:nvSpPr>
        <p:spPr>
          <a:xfrm>
            <a:off x="457200" y="3124200"/>
            <a:ext cx="8229600" cy="3001963"/>
          </a:xfrm>
        </p:spPr>
        <p:txBody>
          <a:bodyPr/>
          <a:lstStyle/>
          <a:p>
            <a:r>
              <a:rPr lang="en-US" dirty="0" smtClean="0"/>
              <a:t>Gelfond Fund for Mercury Research &amp; Outreach website provides links to web resources for fish advice. </a:t>
            </a:r>
            <a:r>
              <a:rPr lang="en-US" dirty="0" smtClean="0">
                <a:hlinkClick r:id="rId3"/>
              </a:rPr>
              <a:t>http://www.stonybrook.edu/mercury</a:t>
            </a:r>
            <a:r>
              <a:rPr lang="en-US" dirty="0" smtClean="0"/>
              <a:t> </a:t>
            </a:r>
          </a:p>
        </p:txBody>
      </p:sp>
      <p:sp>
        <p:nvSpPr>
          <p:cNvPr id="2" name="Title 1"/>
          <p:cNvSpPr>
            <a:spLocks noGrp="1"/>
          </p:cNvSpPr>
          <p:nvPr>
            <p:ph type="title"/>
          </p:nvPr>
        </p:nvSpPr>
        <p:spPr/>
        <p:txBody>
          <a:bodyPr/>
          <a:lstStyle/>
          <a:p>
            <a:pPr fontAlgn="auto">
              <a:spcAft>
                <a:spcPts val="0"/>
              </a:spcAft>
              <a:defRPr/>
            </a:pPr>
            <a:r>
              <a:rPr lang="en-US" dirty="0" smtClean="0"/>
              <a:t>Online Seafood Advice</a:t>
            </a:r>
            <a:endParaRPr lang="en-US" dirty="0"/>
          </a:p>
        </p:txBody>
      </p:sp>
      <p:pic>
        <p:nvPicPr>
          <p:cNvPr id="134147" name="Picture 2" descr="fish"/>
          <p:cNvPicPr>
            <a:picLocks noChangeAspect="1" noChangeArrowheads="1"/>
          </p:cNvPicPr>
          <p:nvPr/>
        </p:nvPicPr>
        <p:blipFill>
          <a:blip r:embed="rId4" cstate="print"/>
          <a:srcRect/>
          <a:stretch>
            <a:fillRect/>
          </a:stretch>
        </p:blipFill>
        <p:spPr bwMode="auto">
          <a:xfrm>
            <a:off x="0" y="1371600"/>
            <a:ext cx="9144000" cy="1552575"/>
          </a:xfrm>
          <a:prstGeom prst="rect">
            <a:avLst/>
          </a:prstGeom>
          <a:noFill/>
          <a:ln w="9525">
            <a:noFill/>
            <a:miter lim="800000"/>
            <a:headEnd/>
            <a:tailEnd/>
          </a:ln>
        </p:spPr>
      </p:pic>
      <p:sp>
        <p:nvSpPr>
          <p:cNvPr id="5" name="TextBox 4"/>
          <p:cNvSpPr txBox="1"/>
          <p:nvPr/>
        </p:nvSpPr>
        <p:spPr>
          <a:xfrm>
            <a:off x="7239000" y="2895600"/>
            <a:ext cx="1905000" cy="246221"/>
          </a:xfrm>
          <a:prstGeom prst="rect">
            <a:avLst/>
          </a:prstGeom>
          <a:noFill/>
        </p:spPr>
        <p:txBody>
          <a:bodyPr wrap="square" rtlCol="0">
            <a:spAutoFit/>
          </a:bodyPr>
          <a:lstStyle/>
          <a:p>
            <a:r>
              <a:rPr lang="en-US" sz="1000" dirty="0" smtClean="0"/>
              <a:t>Photos by Jessica N. Warren</a:t>
            </a:r>
            <a:endParaRPr lang="en-US" sz="1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Content Placeholder 2"/>
          <p:cNvSpPr>
            <a:spLocks noGrp="1"/>
          </p:cNvSpPr>
          <p:nvPr>
            <p:ph idx="1"/>
          </p:nvPr>
        </p:nvSpPr>
        <p:spPr>
          <a:xfrm>
            <a:off x="457200" y="1524000"/>
            <a:ext cx="8229600" cy="4025900"/>
          </a:xfrm>
        </p:spPr>
        <p:txBody>
          <a:bodyPr/>
          <a:lstStyle/>
          <a:p>
            <a:r>
              <a:rPr lang="en-US" dirty="0" smtClean="0"/>
              <a:t>Environmental Defense Fund’s </a:t>
            </a:r>
            <a:r>
              <a:rPr lang="en-US" dirty="0" smtClean="0">
                <a:hlinkClick r:id="rId3"/>
              </a:rPr>
              <a:t>Seafood Selector </a:t>
            </a:r>
            <a:r>
              <a:rPr lang="en-US" dirty="0" smtClean="0"/>
              <a:t>offers the most comprehensive information and advice on commercial seafood.</a:t>
            </a:r>
          </a:p>
          <a:p>
            <a:r>
              <a:rPr lang="en-US" dirty="0" smtClean="0"/>
              <a:t>Check state public health departments for </a:t>
            </a:r>
            <a:r>
              <a:rPr lang="en-US" dirty="0" smtClean="0">
                <a:hlinkClick r:id="rId4"/>
              </a:rPr>
              <a:t>sport fish advice</a:t>
            </a:r>
            <a:r>
              <a:rPr lang="en-US" dirty="0" smtClean="0"/>
              <a:t>.</a:t>
            </a:r>
          </a:p>
          <a:p>
            <a:r>
              <a:rPr lang="en-US" dirty="0" smtClean="0"/>
              <a:t>Some state public health departments like </a:t>
            </a:r>
            <a:r>
              <a:rPr lang="en-US" dirty="0" smtClean="0">
                <a:hlinkClick r:id="rId5"/>
              </a:rPr>
              <a:t>CT</a:t>
            </a:r>
            <a:r>
              <a:rPr lang="en-US" dirty="0" smtClean="0"/>
              <a:t> and </a:t>
            </a:r>
            <a:r>
              <a:rPr lang="en-US" dirty="0" smtClean="0">
                <a:hlinkClick r:id="rId6"/>
              </a:rPr>
              <a:t>WA</a:t>
            </a:r>
            <a:r>
              <a:rPr lang="en-US" dirty="0" smtClean="0"/>
              <a:t> consider both Hg and POPs and both </a:t>
            </a:r>
            <a:r>
              <a:rPr lang="en-US" i="1" dirty="0" smtClean="0"/>
              <a:t>commercial</a:t>
            </a:r>
            <a:r>
              <a:rPr lang="en-US" dirty="0" smtClean="0"/>
              <a:t> </a:t>
            </a:r>
            <a:r>
              <a:rPr lang="en-US" i="1" dirty="0" smtClean="0"/>
              <a:t>fish</a:t>
            </a:r>
            <a:r>
              <a:rPr lang="en-US" dirty="0" smtClean="0"/>
              <a:t> and </a:t>
            </a:r>
            <a:r>
              <a:rPr lang="en-US" i="1" dirty="0" smtClean="0"/>
              <a:t>sport fish </a:t>
            </a:r>
            <a:r>
              <a:rPr lang="en-US" dirty="0" smtClean="0"/>
              <a:t>in their fish advice.</a:t>
            </a:r>
            <a:endParaRPr lang="en-US" dirty="0" smtClean="0">
              <a:hlinkClick r:id="rId6"/>
            </a:endParaRPr>
          </a:p>
        </p:txBody>
      </p:sp>
      <p:sp>
        <p:nvSpPr>
          <p:cNvPr id="2" name="Title 1"/>
          <p:cNvSpPr>
            <a:spLocks noGrp="1"/>
          </p:cNvSpPr>
          <p:nvPr>
            <p:ph type="title"/>
          </p:nvPr>
        </p:nvSpPr>
        <p:spPr/>
        <p:txBody>
          <a:bodyPr/>
          <a:lstStyle/>
          <a:p>
            <a:pPr fontAlgn="auto">
              <a:spcAft>
                <a:spcPts val="0"/>
              </a:spcAft>
              <a:defRPr/>
            </a:pPr>
            <a:r>
              <a:rPr lang="en-US" dirty="0" smtClean="0"/>
              <a:t>Online Seafood Advice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Content Placeholder 2"/>
          <p:cNvSpPr>
            <a:spLocks noGrp="1"/>
          </p:cNvSpPr>
          <p:nvPr>
            <p:ph idx="1"/>
          </p:nvPr>
        </p:nvSpPr>
        <p:spPr/>
        <p:txBody>
          <a:bodyPr/>
          <a:lstStyle/>
          <a:p>
            <a:r>
              <a:rPr lang="en-US" smtClean="0">
                <a:hlinkClick r:id="rId3"/>
              </a:rPr>
              <a:t>Gotmercury.org</a:t>
            </a:r>
            <a:r>
              <a:rPr lang="en-US" smtClean="0"/>
              <a:t> and the Natural Resource Defense Council (</a:t>
            </a:r>
            <a:r>
              <a:rPr lang="en-US" smtClean="0">
                <a:hlinkClick r:id="rId4"/>
              </a:rPr>
              <a:t>www.nrdc.org</a:t>
            </a:r>
            <a:r>
              <a:rPr lang="en-US" smtClean="0"/>
              <a:t>) both offer calculators that estimate safe intakes of various fish based on their average MeHg content and the EPA RfD. </a:t>
            </a:r>
          </a:p>
          <a:p>
            <a:r>
              <a:rPr lang="en-US" smtClean="0"/>
              <a:t>Due to variability in MeHg content and the scientifically dated nature of the RfD, on-line calculators should be used only as a general guide and not as an absolute indicator of safe fish servings.</a:t>
            </a:r>
          </a:p>
        </p:txBody>
      </p:sp>
      <p:sp>
        <p:nvSpPr>
          <p:cNvPr id="2" name="Title 1"/>
          <p:cNvSpPr>
            <a:spLocks noGrp="1"/>
          </p:cNvSpPr>
          <p:nvPr>
            <p:ph type="title"/>
          </p:nvPr>
        </p:nvSpPr>
        <p:spPr/>
        <p:txBody>
          <a:bodyPr/>
          <a:lstStyle/>
          <a:p>
            <a:pPr fontAlgn="auto">
              <a:spcAft>
                <a:spcPts val="0"/>
              </a:spcAft>
              <a:defRPr/>
            </a:pPr>
            <a:r>
              <a:rPr lang="en-US" dirty="0" smtClean="0"/>
              <a:t>Online Hg calculators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2"/>
          <p:cNvSpPr>
            <a:spLocks noGrp="1"/>
          </p:cNvSpPr>
          <p:nvPr>
            <p:ph idx="1"/>
          </p:nvPr>
        </p:nvSpPr>
        <p:spPr>
          <a:xfrm>
            <a:off x="2514600" y="1981200"/>
            <a:ext cx="5181600" cy="3352800"/>
          </a:xfrm>
        </p:spPr>
        <p:txBody>
          <a:bodyPr/>
          <a:lstStyle/>
          <a:p>
            <a:pPr>
              <a:buFont typeface="Wingdings 3" pitchFamily="18" charset="2"/>
              <a:buNone/>
            </a:pPr>
            <a:r>
              <a:rPr lang="en-US" dirty="0" smtClean="0"/>
              <a:t>	</a:t>
            </a:r>
            <a:r>
              <a:rPr lang="en-US" dirty="0" smtClean="0">
                <a:hlinkClick r:id="rId3"/>
              </a:rPr>
              <a:t>Howmuchfish.com</a:t>
            </a:r>
            <a:r>
              <a:rPr lang="en-US" dirty="0" smtClean="0"/>
              <a:t> denies and understates mercury risks and suggests fish serving sizes 10 times larger than the EPA RfD suggests is safe.</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Caution! </a:t>
            </a:r>
            <a:br>
              <a:rPr lang="en-US" dirty="0" smtClean="0"/>
            </a:br>
            <a:r>
              <a:rPr lang="en-US" dirty="0" smtClean="0"/>
              <a:t>All calculators are not equal</a:t>
            </a:r>
            <a:endParaRPr lang="en-US" dirty="0"/>
          </a:p>
        </p:txBody>
      </p:sp>
      <p:pic>
        <p:nvPicPr>
          <p:cNvPr id="139267" name="Picture 1" descr="C:\Documents and Settings\Susan Silbernagel\Local Settings\Temporary Internet Files\Content.IE5\Q2MALWY1\MC900434750[1].png"/>
          <p:cNvPicPr>
            <a:picLocks noChangeAspect="1" noChangeArrowheads="1"/>
          </p:cNvPicPr>
          <p:nvPr/>
        </p:nvPicPr>
        <p:blipFill>
          <a:blip r:embed="rId4" cstate="print"/>
          <a:stretch>
            <a:fillRect/>
          </a:stretch>
        </p:blipFill>
        <p:spPr bwMode="auto">
          <a:xfrm>
            <a:off x="609600" y="2228850"/>
            <a:ext cx="20574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Content Placeholder 2"/>
          <p:cNvSpPr>
            <a:spLocks noGrp="1"/>
          </p:cNvSpPr>
          <p:nvPr>
            <p:ph idx="1"/>
          </p:nvPr>
        </p:nvSpPr>
        <p:spPr>
          <a:xfrm>
            <a:off x="457200" y="1600200"/>
            <a:ext cx="4876800" cy="4525963"/>
          </a:xfrm>
        </p:spPr>
        <p:txBody>
          <a:bodyPr/>
          <a:lstStyle/>
          <a:p>
            <a:r>
              <a:rPr lang="en-US" sz="3200" b="1" dirty="0" smtClean="0"/>
              <a:t>Fish4Health</a:t>
            </a:r>
            <a:r>
              <a:rPr lang="en-US" dirty="0" smtClean="0"/>
              <a:t> lists seafood choices by mercury content levels and allows user to tally type of fish and quantity consumed. It then calculates daily doses of mercury and omega-3 fatty acids.</a:t>
            </a:r>
          </a:p>
        </p:txBody>
      </p:sp>
      <p:sp>
        <p:nvSpPr>
          <p:cNvPr id="2" name="Title 1"/>
          <p:cNvSpPr>
            <a:spLocks noGrp="1"/>
          </p:cNvSpPr>
          <p:nvPr>
            <p:ph type="title"/>
          </p:nvPr>
        </p:nvSpPr>
        <p:spPr/>
        <p:txBody>
          <a:bodyPr/>
          <a:lstStyle/>
          <a:p>
            <a:pPr fontAlgn="auto">
              <a:spcAft>
                <a:spcPts val="0"/>
              </a:spcAft>
              <a:defRPr/>
            </a:pPr>
            <a:r>
              <a:rPr lang="en-US" dirty="0" smtClean="0"/>
              <a:t>Iphone Applications</a:t>
            </a:r>
            <a:endParaRPr lang="en-US" dirty="0"/>
          </a:p>
        </p:txBody>
      </p:sp>
      <p:pic>
        <p:nvPicPr>
          <p:cNvPr id="141315" name="Picture 4" descr="iPhone Screenshot 2"/>
          <p:cNvPicPr>
            <a:picLocks noChangeAspect="1" noChangeArrowheads="1"/>
          </p:cNvPicPr>
          <p:nvPr/>
        </p:nvPicPr>
        <p:blipFill>
          <a:blip r:embed="rId2" cstate="print"/>
          <a:srcRect/>
          <a:stretch>
            <a:fillRect/>
          </a:stretch>
        </p:blipFill>
        <p:spPr bwMode="auto">
          <a:xfrm>
            <a:off x="5334000" y="1219200"/>
            <a:ext cx="35814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767262"/>
          </a:xfrm>
        </p:spPr>
        <p:txBody>
          <a:bodyPr>
            <a:normAutofit fontScale="77500" lnSpcReduction="20000"/>
          </a:bodyPr>
          <a:lstStyle/>
          <a:p>
            <a:pPr marL="365760" indent="-256032" fontAlgn="auto">
              <a:spcAft>
                <a:spcPts val="0"/>
              </a:spcAft>
              <a:buFont typeface="Wingdings 3"/>
              <a:buNone/>
              <a:defRPr/>
            </a:pPr>
            <a:endParaRPr lang="en-US" sz="3100" dirty="0" smtClean="0"/>
          </a:p>
          <a:p>
            <a:pPr marL="365760" indent="-256032" fontAlgn="auto">
              <a:spcAft>
                <a:spcPts val="0"/>
              </a:spcAft>
              <a:buFont typeface="Wingdings 3"/>
              <a:buChar char=""/>
              <a:defRPr/>
            </a:pPr>
            <a:r>
              <a:rPr lang="en-US" sz="3100" dirty="0" smtClean="0">
                <a:hlinkClick r:id="rId3"/>
              </a:rPr>
              <a:t>Environmental Defense Fund’s Seafood Selector </a:t>
            </a:r>
            <a:r>
              <a:rPr lang="en-US" sz="3100" dirty="0" smtClean="0"/>
              <a:t>is the most comprehensive source of seafood information and includes recommendations on how many meals of specific fish (and sushi) to eat each month to stay below the EPA RfD.   </a:t>
            </a:r>
          </a:p>
          <a:p>
            <a:pPr marL="365760" indent="-256032" fontAlgn="auto">
              <a:spcAft>
                <a:spcPts val="0"/>
              </a:spcAft>
              <a:buNone/>
              <a:defRPr/>
            </a:pPr>
            <a:endParaRPr lang="en-US" sz="2100" dirty="0" smtClean="0"/>
          </a:p>
          <a:p>
            <a:pPr marL="365760" lvl="1" indent="-256032" fontAlgn="auto">
              <a:spcBef>
                <a:spcPts val="400"/>
              </a:spcBef>
              <a:spcAft>
                <a:spcPts val="0"/>
              </a:spcAft>
              <a:buSzPct val="68000"/>
              <a:buFont typeface="Wingdings 3"/>
              <a:buChar char=""/>
              <a:defRPr/>
            </a:pPr>
            <a:r>
              <a:rPr lang="en-US" sz="3100" dirty="0" smtClean="0">
                <a:hlinkClick r:id="rId4"/>
              </a:rPr>
              <a:t>Sea Web Kid Safe Seafood </a:t>
            </a:r>
            <a:r>
              <a:rPr lang="en-US" sz="3100" dirty="0" smtClean="0"/>
              <a:t>offers information geared specifically for feeding children.</a:t>
            </a:r>
          </a:p>
          <a:p>
            <a:pPr marL="365760" lvl="1" indent="-256032" fontAlgn="auto">
              <a:spcBef>
                <a:spcPts val="400"/>
              </a:spcBef>
              <a:spcAft>
                <a:spcPts val="0"/>
              </a:spcAft>
              <a:buSzPct val="68000"/>
              <a:buFont typeface="Wingdings 3"/>
              <a:buChar char=""/>
              <a:defRPr/>
            </a:pPr>
            <a:endParaRPr lang="en-US" sz="2100" dirty="0" smtClean="0"/>
          </a:p>
          <a:p>
            <a:pPr marL="365760" lvl="1" indent="-256032" fontAlgn="auto">
              <a:spcBef>
                <a:spcPts val="400"/>
              </a:spcBef>
              <a:spcAft>
                <a:spcPts val="0"/>
              </a:spcAft>
              <a:buSzPct val="68000"/>
              <a:buFont typeface="Wingdings 3"/>
              <a:buChar char=""/>
              <a:defRPr/>
            </a:pPr>
            <a:r>
              <a:rPr lang="en-US" sz="3100" dirty="0" smtClean="0"/>
              <a:t>Children should be fed smaller portions (1 ounce per 20 pounds of body weight)</a:t>
            </a:r>
          </a:p>
          <a:p>
            <a:pPr marL="365760" lvl="1" indent="-256032" fontAlgn="auto">
              <a:spcBef>
                <a:spcPts val="400"/>
              </a:spcBef>
              <a:spcAft>
                <a:spcPts val="0"/>
              </a:spcAft>
              <a:buSzPct val="68000"/>
              <a:buFont typeface="Verdana"/>
              <a:buNone/>
              <a:defRPr/>
            </a:pPr>
            <a:endParaRPr lang="en-US" sz="2100" dirty="0" smtClean="0"/>
          </a:p>
          <a:p>
            <a:pPr marL="365760" lvl="1" indent="-256032" fontAlgn="auto">
              <a:spcBef>
                <a:spcPts val="400"/>
              </a:spcBef>
              <a:spcAft>
                <a:spcPts val="0"/>
              </a:spcAft>
              <a:buSzPct val="68000"/>
              <a:buFont typeface="Wingdings 3"/>
              <a:buChar char=""/>
              <a:defRPr/>
            </a:pPr>
            <a:r>
              <a:rPr lang="en-US" sz="3100" dirty="0" smtClean="0">
                <a:solidFill>
                  <a:srgbClr val="000000"/>
                </a:solidFill>
                <a:uFill>
                  <a:solidFill>
                    <a:srgbClr val="7030A0"/>
                  </a:solidFill>
                </a:uFill>
              </a:rPr>
              <a:t>Until the RfD is reassessed these resources should be used only as general guidelines.</a:t>
            </a:r>
            <a:endParaRPr lang="en-US" sz="3100" dirty="0" smtClean="0">
              <a:solidFill>
                <a:srgbClr val="000000"/>
              </a:solidFill>
            </a:endParaRP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Advice for Children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483100"/>
          </a:xfrm>
        </p:spPr>
        <p:txBody>
          <a:bodyPr>
            <a:normAutofit fontScale="70000" lnSpcReduction="20000"/>
          </a:bodyPr>
          <a:lstStyle/>
          <a:p>
            <a:pPr marL="365760" indent="-256032" fontAlgn="auto">
              <a:lnSpc>
                <a:spcPct val="90000"/>
              </a:lnSpc>
              <a:spcAft>
                <a:spcPts val="0"/>
              </a:spcAft>
              <a:buFont typeface="Wingdings 3"/>
              <a:buChar char=""/>
              <a:defRPr/>
            </a:pPr>
            <a:endParaRPr lang="en-US" sz="2800" dirty="0" smtClean="0"/>
          </a:p>
          <a:p>
            <a:pPr marL="365760" indent="-256032" fontAlgn="auto">
              <a:lnSpc>
                <a:spcPct val="90000"/>
              </a:lnSpc>
              <a:spcAft>
                <a:spcPts val="0"/>
              </a:spcAft>
              <a:buFont typeface="Wingdings 3"/>
              <a:buChar char=""/>
              <a:defRPr/>
            </a:pPr>
            <a:endParaRPr lang="en-US" sz="2800" dirty="0" smtClean="0"/>
          </a:p>
          <a:p>
            <a:pPr marL="365760" indent="-256032" fontAlgn="auto">
              <a:lnSpc>
                <a:spcPct val="90000"/>
              </a:lnSpc>
              <a:spcAft>
                <a:spcPts val="0"/>
              </a:spcAft>
              <a:buFont typeface="Wingdings 3"/>
              <a:buChar char=""/>
              <a:defRPr/>
            </a:pPr>
            <a:endParaRPr lang="en-US" sz="2800" dirty="0" smtClean="0"/>
          </a:p>
          <a:p>
            <a:pPr marL="365760" indent="-256032" fontAlgn="auto">
              <a:lnSpc>
                <a:spcPct val="90000"/>
              </a:lnSpc>
              <a:spcAft>
                <a:spcPts val="0"/>
              </a:spcAft>
              <a:buFont typeface="Wingdings 3"/>
              <a:buChar char=""/>
              <a:defRPr/>
            </a:pPr>
            <a:endParaRPr lang="en-US" sz="2800" dirty="0" smtClean="0"/>
          </a:p>
          <a:p>
            <a:pPr marL="365760" indent="-256032" fontAlgn="auto">
              <a:lnSpc>
                <a:spcPct val="90000"/>
              </a:lnSpc>
              <a:spcAft>
                <a:spcPts val="0"/>
              </a:spcAft>
              <a:buFont typeface="Wingdings 3"/>
              <a:buChar char=""/>
              <a:defRPr/>
            </a:pPr>
            <a:endParaRPr lang="en-US" sz="2800" dirty="0" smtClean="0"/>
          </a:p>
          <a:p>
            <a:pPr marL="365760" indent="-256032" fontAlgn="auto">
              <a:lnSpc>
                <a:spcPct val="120000"/>
              </a:lnSpc>
              <a:spcAft>
                <a:spcPts val="0"/>
              </a:spcAft>
              <a:buFont typeface="Wingdings 3"/>
              <a:buChar char=""/>
              <a:defRPr/>
            </a:pPr>
            <a:endParaRPr lang="en-US" sz="3100" dirty="0" smtClean="0"/>
          </a:p>
          <a:p>
            <a:pPr marL="365760" indent="-256032" fontAlgn="auto">
              <a:lnSpc>
                <a:spcPct val="120000"/>
              </a:lnSpc>
              <a:spcAft>
                <a:spcPts val="0"/>
              </a:spcAft>
              <a:buFont typeface="Wingdings 3"/>
              <a:buChar char=""/>
              <a:defRPr/>
            </a:pPr>
            <a:r>
              <a:rPr lang="en-US" sz="3100" dirty="0" smtClean="0"/>
              <a:t>Inorganic mercury enters aquatic systems from air and water discharges and natural sources</a:t>
            </a:r>
          </a:p>
          <a:p>
            <a:pPr marL="365760" indent="-256032" fontAlgn="auto">
              <a:lnSpc>
                <a:spcPct val="120000"/>
              </a:lnSpc>
              <a:spcAft>
                <a:spcPts val="0"/>
              </a:spcAft>
              <a:buFont typeface="Wingdings 3"/>
              <a:buChar char=""/>
              <a:defRPr/>
            </a:pPr>
            <a:r>
              <a:rPr lang="en-US" sz="3100" dirty="0" smtClean="0"/>
              <a:t>Some is methylated by microorganisms </a:t>
            </a:r>
          </a:p>
          <a:p>
            <a:pPr marL="365760" indent="-256032" fontAlgn="auto">
              <a:lnSpc>
                <a:spcPct val="120000"/>
              </a:lnSpc>
              <a:spcAft>
                <a:spcPts val="0"/>
              </a:spcAft>
              <a:buFont typeface="Wingdings 3"/>
              <a:buChar char=""/>
              <a:defRPr/>
            </a:pPr>
            <a:r>
              <a:rPr lang="en-US" sz="3100" dirty="0" smtClean="0"/>
              <a:t>MeHg accumulates and is biomagnified in the food chain</a:t>
            </a:r>
          </a:p>
          <a:p>
            <a:pPr marL="365760" indent="-256032" fontAlgn="auto">
              <a:lnSpc>
                <a:spcPct val="120000"/>
              </a:lnSpc>
              <a:spcAft>
                <a:spcPts val="0"/>
              </a:spcAft>
              <a:buFont typeface="Wingdings 3"/>
              <a:buChar char=""/>
              <a:defRPr/>
            </a:pPr>
            <a:r>
              <a:rPr lang="en-US" sz="3100" dirty="0" smtClean="0"/>
              <a:t>By far the biggest </a:t>
            </a:r>
            <a:r>
              <a:rPr lang="en-US" sz="3100" dirty="0" err="1" smtClean="0"/>
              <a:t>bioconcentration</a:t>
            </a:r>
            <a:r>
              <a:rPr lang="en-US" sz="3100" dirty="0" smtClean="0"/>
              <a:t> step is from water to phytoplankton (~10</a:t>
            </a:r>
            <a:r>
              <a:rPr lang="en-US" sz="3100" baseline="30000" dirty="0" smtClean="0"/>
              <a:t>5</a:t>
            </a:r>
            <a:r>
              <a:rPr lang="en-US" sz="3100" dirty="0" smtClean="0"/>
              <a:t> x)</a:t>
            </a:r>
          </a:p>
          <a:p>
            <a:pPr marL="365760" indent="-256032" fontAlgn="auto">
              <a:lnSpc>
                <a:spcPct val="120000"/>
              </a:lnSpc>
              <a:spcAft>
                <a:spcPts val="0"/>
              </a:spcAft>
              <a:buFont typeface="Wingdings 3"/>
              <a:buChar char=""/>
              <a:defRPr/>
            </a:pPr>
            <a:r>
              <a:rPr lang="en-US" sz="3100" dirty="0" smtClean="0"/>
              <a:t>Longest lived, predatory fish contain the highest levels</a:t>
            </a:r>
            <a:endParaRPr lang="en-US" sz="3100"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How does mercury get into fish?</a:t>
            </a:r>
            <a:endParaRPr lang="en-US" dirty="0"/>
          </a:p>
        </p:txBody>
      </p:sp>
      <p:pic>
        <p:nvPicPr>
          <p:cNvPr id="25603" name="Picture 3" descr="Hg bioacc EPA.jpg"/>
          <p:cNvPicPr>
            <a:picLocks noChangeAspect="1"/>
          </p:cNvPicPr>
          <p:nvPr/>
        </p:nvPicPr>
        <p:blipFill>
          <a:blip r:embed="rId3" cstate="print"/>
          <a:srcRect/>
          <a:stretch>
            <a:fillRect/>
          </a:stretch>
        </p:blipFill>
        <p:spPr bwMode="auto">
          <a:xfrm>
            <a:off x="304800" y="1295400"/>
            <a:ext cx="8382000" cy="1676400"/>
          </a:xfrm>
          <a:prstGeom prst="rect">
            <a:avLst/>
          </a:prstGeom>
          <a:noFill/>
          <a:ln w="9525">
            <a:noFill/>
            <a:miter lim="800000"/>
            <a:headEnd/>
            <a:tailEnd/>
          </a:ln>
        </p:spPr>
      </p:pic>
      <p:sp>
        <p:nvSpPr>
          <p:cNvPr id="5" name="TextBox 4"/>
          <p:cNvSpPr txBox="1"/>
          <p:nvPr/>
        </p:nvSpPr>
        <p:spPr>
          <a:xfrm>
            <a:off x="6324600" y="2971800"/>
            <a:ext cx="2365209" cy="246221"/>
          </a:xfrm>
          <a:prstGeom prst="rect">
            <a:avLst/>
          </a:prstGeom>
          <a:noFill/>
        </p:spPr>
        <p:txBody>
          <a:bodyPr wrap="square" rtlCol="0">
            <a:spAutoFit/>
          </a:bodyPr>
          <a:lstStyle/>
          <a:p>
            <a:r>
              <a:rPr lang="en-US" sz="1000" dirty="0" smtClean="0"/>
              <a:t>U.S. Environmental Protection Agency</a:t>
            </a:r>
            <a:endParaRPr lang="en-US" sz="1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a:xfrm>
            <a:off x="457200" y="2286000"/>
            <a:ext cx="8229600" cy="3840163"/>
          </a:xfrm>
        </p:spPr>
        <p:txBody>
          <a:bodyPr/>
          <a:lstStyle/>
          <a:p>
            <a:pPr algn="ctr">
              <a:buFont typeface="Wingdings 3" pitchFamily="18" charset="2"/>
              <a:buNone/>
            </a:pPr>
            <a:r>
              <a:rPr lang="en-US" dirty="0" smtClean="0"/>
              <a:t>	</a:t>
            </a:r>
          </a:p>
          <a:p>
            <a:pPr algn="ctr">
              <a:buFont typeface="Wingdings 3" pitchFamily="18" charset="2"/>
              <a:buNone/>
            </a:pPr>
            <a:r>
              <a:rPr lang="en-US" dirty="0" smtClean="0"/>
              <a:t>Stony Brook University’s Gelfond Fund for Mercury Research &amp; Outreach website provides physician information and links to different web resources about the relationship of mercury and seafood consumption. </a:t>
            </a:r>
          </a:p>
          <a:p>
            <a:pPr algn="ctr">
              <a:buFont typeface="Wingdings 3" pitchFamily="18" charset="2"/>
              <a:buNone/>
            </a:pPr>
            <a:r>
              <a:rPr lang="en-US" sz="4000" dirty="0" smtClean="0">
                <a:hlinkClick r:id="rId3"/>
              </a:rPr>
              <a:t>www.stonybrook.edu/mercury</a:t>
            </a:r>
            <a:r>
              <a:rPr lang="en-US" sz="4000" dirty="0" smtClean="0"/>
              <a:t> </a:t>
            </a:r>
          </a:p>
        </p:txBody>
      </p:sp>
      <p:pic>
        <p:nvPicPr>
          <p:cNvPr id="144386" name="Picture 2" descr="fish"/>
          <p:cNvPicPr>
            <a:picLocks noChangeAspect="1" noChangeArrowheads="1"/>
          </p:cNvPicPr>
          <p:nvPr/>
        </p:nvPicPr>
        <p:blipFill>
          <a:blip r:embed="rId4" cstate="print"/>
          <a:srcRect/>
          <a:stretch>
            <a:fillRect/>
          </a:stretch>
        </p:blipFill>
        <p:spPr bwMode="auto">
          <a:xfrm>
            <a:off x="0" y="533400"/>
            <a:ext cx="9144000" cy="1552575"/>
          </a:xfrm>
          <a:prstGeom prst="rect">
            <a:avLst/>
          </a:prstGeom>
          <a:noFill/>
          <a:ln w="9525">
            <a:noFill/>
            <a:miter lim="800000"/>
            <a:headEnd/>
            <a:tailEnd/>
          </a:ln>
        </p:spPr>
      </p:pic>
      <p:sp>
        <p:nvSpPr>
          <p:cNvPr id="4" name="TextBox 3"/>
          <p:cNvSpPr txBox="1"/>
          <p:nvPr/>
        </p:nvSpPr>
        <p:spPr>
          <a:xfrm>
            <a:off x="7313050" y="2057400"/>
            <a:ext cx="1830950" cy="246221"/>
          </a:xfrm>
          <a:prstGeom prst="rect">
            <a:avLst/>
          </a:prstGeom>
          <a:noFill/>
        </p:spPr>
        <p:txBody>
          <a:bodyPr wrap="none" rtlCol="0">
            <a:spAutoFit/>
          </a:bodyPr>
          <a:lstStyle/>
          <a:p>
            <a:r>
              <a:rPr lang="en-US" sz="1000" dirty="0" smtClean="0"/>
              <a:t>Photos by Jessica N. Warren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277562"/>
          </a:xfrm>
        </p:spPr>
        <p:txBody>
          <a:bodyPr/>
          <a:lstStyle/>
          <a:p>
            <a:pPr algn="l" fontAlgn="auto">
              <a:spcAft>
                <a:spcPts val="0"/>
              </a:spcAft>
              <a:defRPr/>
            </a:pPr>
            <a:r>
              <a:rPr lang="en-US" dirty="0" smtClean="0"/>
              <a:t>What Happens in the Body When MeHg is Consumed?</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305800" cy="4525962"/>
          </a:xfrm>
        </p:spPr>
        <p:txBody>
          <a:bodyPr/>
          <a:lstStyle/>
          <a:p>
            <a:r>
              <a:rPr lang="en-US" dirty="0" smtClean="0"/>
              <a:t>&gt;95% of MeHg is absorbed in the gastrointestinal tract and distributed via the blood to all organs.</a:t>
            </a:r>
          </a:p>
          <a:p>
            <a:r>
              <a:rPr lang="en-US" dirty="0" smtClean="0"/>
              <a:t>MeHg crosses the blood-brain barrier and about 10% of body burden is in the brain.</a:t>
            </a:r>
          </a:p>
          <a:p>
            <a:r>
              <a:rPr lang="en-US" dirty="0" smtClean="0"/>
              <a:t>MeHg and demethylated (inorganic) mercury are gradually removed from the body, mainly via liver bile and feces.</a:t>
            </a:r>
          </a:p>
          <a:p>
            <a:r>
              <a:rPr lang="en-US" dirty="0" smtClean="0"/>
              <a:t>MeHg is also excreted in urine, sweat and breast milk, and stored in hair and nails.</a:t>
            </a:r>
          </a:p>
        </p:txBody>
      </p:sp>
      <p:sp>
        <p:nvSpPr>
          <p:cNvPr id="2" name="Title 1"/>
          <p:cNvSpPr>
            <a:spLocks noGrp="1"/>
          </p:cNvSpPr>
          <p:nvPr>
            <p:ph type="title"/>
          </p:nvPr>
        </p:nvSpPr>
        <p:spPr/>
        <p:txBody>
          <a:bodyPr/>
          <a:lstStyle/>
          <a:p>
            <a:pPr fontAlgn="auto">
              <a:spcAft>
                <a:spcPts val="0"/>
              </a:spcAft>
              <a:defRPr/>
            </a:pPr>
            <a:r>
              <a:rPr lang="en-US" dirty="0" smtClean="0"/>
              <a:t>Methylmercury in the Body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6509</TotalTime>
  <Words>3868</Words>
  <Application>Microsoft Office PowerPoint</Application>
  <PresentationFormat>On-screen Show (4:3)</PresentationFormat>
  <Paragraphs>550</Paragraphs>
  <Slides>70</Slides>
  <Notes>61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Recognizing and Preventing Overexposure to Methylmercury from Fish &amp; Seafood Consumption: Information for Physicians </vt:lpstr>
      <vt:lpstr>What is methylmercury?</vt:lpstr>
      <vt:lpstr>How does MeHg get into fish?</vt:lpstr>
      <vt:lpstr>Formed in the Environment</vt:lpstr>
      <vt:lpstr>Slide 5</vt:lpstr>
      <vt:lpstr>Mercury Sources in the Environment</vt:lpstr>
      <vt:lpstr>How does mercury get into fish?</vt:lpstr>
      <vt:lpstr>What Happens in the Body When MeHg is Consumed? </vt:lpstr>
      <vt:lpstr>Methylmercury in the Body</vt:lpstr>
      <vt:lpstr>MeHg in the Body, continued</vt:lpstr>
      <vt:lpstr>Clinical MeHg Poisoning</vt:lpstr>
      <vt:lpstr>Identifying Patients with MeHg Poisoning</vt:lpstr>
      <vt:lpstr>(Nonspecific) symptoms associated with chronic lower level MeHg exposure: </vt:lpstr>
      <vt:lpstr> Symptoms associated with higher MeHg exposures:  </vt:lpstr>
      <vt:lpstr>Variability of symptoms</vt:lpstr>
      <vt:lpstr>Minamata Disease </vt:lpstr>
      <vt:lpstr>How much is too much MeHg? </vt:lpstr>
      <vt:lpstr>The US Reference Dose</vt:lpstr>
      <vt:lpstr>Limitations of the RfD</vt:lpstr>
      <vt:lpstr>Our advice on using the RfD </vt:lpstr>
      <vt:lpstr>Federal fish consumption advice</vt:lpstr>
      <vt:lpstr>2004 EPA/FDA Advisory</vt:lpstr>
      <vt:lpstr>Limitations of the Advisory</vt:lpstr>
      <vt:lpstr>Case studies</vt:lpstr>
      <vt:lpstr>Cases of MeHg Poisoning</vt:lpstr>
      <vt:lpstr>Cases of MeHg Poisoning</vt:lpstr>
      <vt:lpstr>Cases of MeHg Poisoning</vt:lpstr>
      <vt:lpstr>Cases of MeHg Poisoning</vt:lpstr>
      <vt:lpstr>Cases of MeHg Poisoning</vt:lpstr>
      <vt:lpstr>Cases of MeHg Poisoning</vt:lpstr>
      <vt:lpstr>Medical Masquerade</vt:lpstr>
      <vt:lpstr>Laboratory Tests</vt:lpstr>
      <vt:lpstr>Interpreting Test Results</vt:lpstr>
      <vt:lpstr>Interpreting Test Results</vt:lpstr>
      <vt:lpstr>Interpreting Blood or Hair Mercury Levels</vt:lpstr>
      <vt:lpstr>Interpreting Blood Mercury Levels</vt:lpstr>
      <vt:lpstr>Interpreting Hair Mercury Levels</vt:lpstr>
      <vt:lpstr>Who is at risk?</vt:lpstr>
      <vt:lpstr>Recommended Action for Patients  with High Blood or Hair Mercury</vt:lpstr>
      <vt:lpstr>Is Chelation Recommended?</vt:lpstr>
      <vt:lpstr>Benefits and Risks of Fish Consumption  </vt:lpstr>
      <vt:lpstr>Prenatal Benefits of Seafood Consumption</vt:lpstr>
      <vt:lpstr>Adverse Effects of MeHg Exposure</vt:lpstr>
      <vt:lpstr>Adult Fish Consumption:  Lifelong Benefits vs. Risks</vt:lpstr>
      <vt:lpstr>Populations at Risk</vt:lpstr>
      <vt:lpstr>Implications For Physicians</vt:lpstr>
      <vt:lpstr>Prevention &amp; Risk Communication–  What to advise patients </vt:lpstr>
      <vt:lpstr>The key message:</vt:lpstr>
      <vt:lpstr>What to Advise Patients?</vt:lpstr>
      <vt:lpstr>Other contaminants in fish </vt:lpstr>
      <vt:lpstr>Can you avoid contaminants?</vt:lpstr>
      <vt:lpstr>How many fish meals per week?</vt:lpstr>
      <vt:lpstr>How many fish meals per week?</vt:lpstr>
      <vt:lpstr>Fish with Highest Mercury (species averages &gt;0.8 ppm)</vt:lpstr>
      <vt:lpstr>Fish with High Mercury  (species averages &gt;0.4 ppm)</vt:lpstr>
      <vt:lpstr>Fish with Moderately High Mercury (species averages &gt;0.2 ppm)</vt:lpstr>
      <vt:lpstr>Slide 57</vt:lpstr>
      <vt:lpstr> Tuna used in sushi </vt:lpstr>
      <vt:lpstr>Fish &amp; Shellfish with Lowest Mercury (species averages ≤0.05 ppm) Pregnant women should look first to this list of species</vt:lpstr>
      <vt:lpstr>Good News</vt:lpstr>
      <vt:lpstr>What about Contaminants in Fish Oil Supplements?</vt:lpstr>
      <vt:lpstr>What about Contaminants in Fish Oil Supplements?</vt:lpstr>
      <vt:lpstr>Sport Fish </vt:lpstr>
      <vt:lpstr>Online Seafood Advice</vt:lpstr>
      <vt:lpstr>Online Seafood Advice</vt:lpstr>
      <vt:lpstr>Online Hg calculators  </vt:lpstr>
      <vt:lpstr>Caution!  All calculators are not equal</vt:lpstr>
      <vt:lpstr>Iphone Applications</vt:lpstr>
      <vt:lpstr>Advice for Children</vt:lpstr>
      <vt:lpstr>Slide 70</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and Preventing Overexposure to MeHg from Fish Consumption</dc:title>
  <dc:creator>Susan Silbernagel</dc:creator>
  <cp:lastModifiedBy>Susan Silbernagel</cp:lastModifiedBy>
  <cp:revision>844</cp:revision>
  <dcterms:created xsi:type="dcterms:W3CDTF">2012-01-12T16:26:30Z</dcterms:created>
  <dcterms:modified xsi:type="dcterms:W3CDTF">2013-09-10T16:00:32Z</dcterms:modified>
</cp:coreProperties>
</file>