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62" r:id="rId7"/>
    <p:sldMasterId id="2147483664" r:id="rId8"/>
    <p:sldMasterId id="2147483665" r:id="rId9"/>
    <p:sldMasterId id="2147483666" r:id="rId10"/>
    <p:sldMasterId id="2147483667" r:id="rId11"/>
    <p:sldMasterId id="2147483668" r:id="rId12"/>
    <p:sldMasterId id="2147483669" r:id="rId13"/>
    <p:sldMasterId id="2147483670" r:id="rId14"/>
    <p:sldMasterId id="2147483671" r:id="rId15"/>
    <p:sldMasterId id="2147483673"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Lst>
  <p:sldSz cy="6858000" cx="9144000"/>
  <p:notesSz cx="7010400" cy="9296400"/>
  <p:embeddedFontLst>
    <p:embeddedFont>
      <p:font typeface="Helvetica Neue"/>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21">
          <p15:clr>
            <a:srgbClr val="A4A3A4"/>
          </p15:clr>
        </p15:guide>
        <p15:guide id="2" pos="281">
          <p15:clr>
            <a:srgbClr val="A4A3A4"/>
          </p15:clr>
        </p15:guide>
      </p15:sldGuideLst>
    </p:ext>
    <p:ext uri="http://customooxmlschemas.google.com/">
      <go:slidesCustomData xmlns:go="http://customooxmlschemas.google.com/" r:id="rId55" roundtripDataSignature="AMtx7mihXdO/j1uQ2LhZ3NsXt/mWORRg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BE8C50-B08F-4DE1-B2B6-26BC83749E10}">
  <a:tblStyle styleId="{48BE8C50-B08F-4DE1-B2B6-26BC83749E1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21" orient="horz"/>
        <p:guide pos="2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42" Type="http://schemas.openxmlformats.org/officeDocument/2006/relationships/slide" Target="slides/slide25.xml"/><Relationship Id="rId41" Type="http://schemas.openxmlformats.org/officeDocument/2006/relationships/slide" Target="slides/slide24.xml"/><Relationship Id="rId44" Type="http://schemas.openxmlformats.org/officeDocument/2006/relationships/slide" Target="slides/slide27.xml"/><Relationship Id="rId43" Type="http://schemas.openxmlformats.org/officeDocument/2006/relationships/slide" Target="slides/slide26.xml"/><Relationship Id="rId46" Type="http://schemas.openxmlformats.org/officeDocument/2006/relationships/slide" Target="slides/slide29.xml"/><Relationship Id="rId45" Type="http://schemas.openxmlformats.org/officeDocument/2006/relationships/slide" Target="slides/slide28.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1.xml"/><Relationship Id="rId47" Type="http://schemas.openxmlformats.org/officeDocument/2006/relationships/slide" Target="slides/slide30.xml"/><Relationship Id="rId49" Type="http://schemas.openxmlformats.org/officeDocument/2006/relationships/slide" Target="slides/slide3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4.xml"/><Relationship Id="rId30" Type="http://schemas.openxmlformats.org/officeDocument/2006/relationships/slide" Target="slides/slide13.xml"/><Relationship Id="rId33" Type="http://schemas.openxmlformats.org/officeDocument/2006/relationships/slide" Target="slides/slide16.xml"/><Relationship Id="rId32" Type="http://schemas.openxmlformats.org/officeDocument/2006/relationships/slide" Target="slides/slide15.xml"/><Relationship Id="rId35" Type="http://schemas.openxmlformats.org/officeDocument/2006/relationships/slide" Target="slides/slide18.xml"/><Relationship Id="rId34" Type="http://schemas.openxmlformats.org/officeDocument/2006/relationships/slide" Target="slides/slide17.xml"/><Relationship Id="rId37" Type="http://schemas.openxmlformats.org/officeDocument/2006/relationships/slide" Target="slides/slide20.xml"/><Relationship Id="rId36" Type="http://schemas.openxmlformats.org/officeDocument/2006/relationships/slide" Target="slides/slide19.xml"/><Relationship Id="rId39" Type="http://schemas.openxmlformats.org/officeDocument/2006/relationships/slide" Target="slides/slide22.xml"/><Relationship Id="rId38" Type="http://schemas.openxmlformats.org/officeDocument/2006/relationships/slide" Target="slides/slide21.xml"/><Relationship Id="rId20" Type="http://schemas.openxmlformats.org/officeDocument/2006/relationships/slide" Target="slides/slide3.xml"/><Relationship Id="rId22" Type="http://schemas.openxmlformats.org/officeDocument/2006/relationships/slide" Target="slides/slide5.xml"/><Relationship Id="rId21" Type="http://schemas.openxmlformats.org/officeDocument/2006/relationships/slide" Target="slides/slide4.xml"/><Relationship Id="rId24" Type="http://schemas.openxmlformats.org/officeDocument/2006/relationships/slide" Target="slides/slide7.xml"/><Relationship Id="rId23" Type="http://schemas.openxmlformats.org/officeDocument/2006/relationships/slide" Target="slides/slide6.xml"/><Relationship Id="rId26" Type="http://schemas.openxmlformats.org/officeDocument/2006/relationships/slide" Target="slides/slide9.xml"/><Relationship Id="rId25" Type="http://schemas.openxmlformats.org/officeDocument/2006/relationships/slide" Target="slides/slide8.xml"/><Relationship Id="rId28" Type="http://schemas.openxmlformats.org/officeDocument/2006/relationships/slide" Target="slides/slide11.xml"/><Relationship Id="rId27" Type="http://schemas.openxmlformats.org/officeDocument/2006/relationships/slide" Target="slides/slide10.xml"/><Relationship Id="rId29" Type="http://schemas.openxmlformats.org/officeDocument/2006/relationships/slide" Target="slides/slide12.xml"/><Relationship Id="rId51" Type="http://schemas.openxmlformats.org/officeDocument/2006/relationships/font" Target="fonts/HelveticaNeue-regular.fntdata"/><Relationship Id="rId50" Type="http://schemas.openxmlformats.org/officeDocument/2006/relationships/slide" Target="slides/slide33.xml"/><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Master" Target="slideMasters/slideMaster7.xml"/><Relationship Id="rId55" Type="http://customschemas.google.com/relationships/presentationmetadata" Target="metadata"/><Relationship Id="rId10" Type="http://schemas.openxmlformats.org/officeDocument/2006/relationships/slideMaster" Target="slideMasters/slideMaster6.xml"/><Relationship Id="rId54" Type="http://schemas.openxmlformats.org/officeDocument/2006/relationships/font" Target="fonts/HelveticaNeue-boldItalic.fntdata"/><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Master" Target="slideMasters/slideMaster11.xml"/><Relationship Id="rId14" Type="http://schemas.openxmlformats.org/officeDocument/2006/relationships/slideMaster" Target="slideMasters/slideMaster10.xml"/><Relationship Id="rId17" Type="http://schemas.openxmlformats.org/officeDocument/2006/relationships/notesMaster" Target="notesMasters/notesMaster1.xml"/><Relationship Id="rId16" Type="http://schemas.openxmlformats.org/officeDocument/2006/relationships/slideMaster" Target="slideMasters/slideMaster12.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8242" cy="465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53" y="0"/>
            <a:ext cx="3038242" cy="46524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162"/>
            <a:ext cx="3038242" cy="46524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0: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5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4: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Why Peer Mentoring?</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In general, people take their peers’ perspectives very seriously. This means that a positive peer mentoring relationship can have profound effects on a mentee’s sense of self-worth.</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Due to the similarity in age of peer mentors to their mentees, mentees might also feel more comfortable sharing concerns and problems with their mentors. This increases mentee access to appropriate support and resources during times of struggle.</a:t>
            </a:r>
            <a:endParaRPr/>
          </a:p>
        </p:txBody>
      </p:sp>
      <p:sp>
        <p:nvSpPr>
          <p:cNvPr id="361" name="Google Shape;361;p4: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5: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5: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6: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knowledgeable and experienced guide who teaches (and learns) through</a:t>
            </a:r>
            <a:endParaRPr/>
          </a:p>
          <a:p>
            <a:pPr indent="0" lvl="0" marL="0" rtl="0" algn="l">
              <a:lnSpc>
                <a:spcPct val="100000"/>
              </a:lnSpc>
              <a:spcBef>
                <a:spcPts val="0"/>
              </a:spcBef>
              <a:spcAft>
                <a:spcPts val="0"/>
              </a:spcAft>
              <a:buSzPts val="1400"/>
              <a:buNone/>
            </a:pPr>
            <a:r>
              <a:rPr lang="en-US"/>
              <a:t>a commitment to the mutual growth of both mentee and mentor.</a:t>
            </a:r>
            <a:endParaRPr/>
          </a:p>
          <a:p>
            <a:pPr indent="0" lvl="0" marL="0" rtl="0" algn="l">
              <a:lnSpc>
                <a:spcPct val="100000"/>
              </a:lnSpc>
              <a:spcBef>
                <a:spcPts val="0"/>
              </a:spcBef>
              <a:spcAft>
                <a:spcPts val="0"/>
              </a:spcAft>
              <a:buSzPts val="1400"/>
              <a:buNone/>
            </a:pPr>
            <a:r>
              <a:rPr lang="en-US"/>
              <a:t>• A caring, thoughtful, and humane facilitator who provides access to</a:t>
            </a:r>
            <a:endParaRPr/>
          </a:p>
          <a:p>
            <a:pPr indent="0" lvl="0" marL="0" rtl="0" algn="l">
              <a:lnSpc>
                <a:spcPct val="100000"/>
              </a:lnSpc>
              <a:spcBef>
                <a:spcPts val="0"/>
              </a:spcBef>
              <a:spcAft>
                <a:spcPts val="0"/>
              </a:spcAft>
              <a:buSzPts val="1400"/>
              <a:buNone/>
            </a:pPr>
            <a:r>
              <a:rPr lang="en-US"/>
              <a:t>people, places, experiences, and resources outside the mentee’s routine</a:t>
            </a:r>
            <a:endParaRPr/>
          </a:p>
          <a:p>
            <a:pPr indent="0" lvl="0" marL="0" rtl="0" algn="l">
              <a:lnSpc>
                <a:spcPct val="100000"/>
              </a:lnSpc>
              <a:spcBef>
                <a:spcPts val="0"/>
              </a:spcBef>
              <a:spcAft>
                <a:spcPts val="0"/>
              </a:spcAft>
              <a:buSzPts val="1400"/>
              <a:buNone/>
            </a:pPr>
            <a:r>
              <a:rPr lang="en-US"/>
              <a:t>environment.</a:t>
            </a:r>
            <a:endParaRPr/>
          </a:p>
          <a:p>
            <a:pPr indent="0" lvl="0" marL="0" rtl="0" algn="l">
              <a:lnSpc>
                <a:spcPct val="100000"/>
              </a:lnSpc>
              <a:spcBef>
                <a:spcPts val="0"/>
              </a:spcBef>
              <a:spcAft>
                <a:spcPts val="0"/>
              </a:spcAft>
              <a:buSzPts val="1400"/>
              <a:buNone/>
            </a:pPr>
            <a:r>
              <a:rPr lang="en-US"/>
              <a:t>• A role model who exemplifies in word and deed what it means to be an</a:t>
            </a:r>
            <a:endParaRPr/>
          </a:p>
          <a:p>
            <a:pPr indent="0" lvl="0" marL="0" rtl="0" algn="l">
              <a:lnSpc>
                <a:spcPct val="100000"/>
              </a:lnSpc>
              <a:spcBef>
                <a:spcPts val="0"/>
              </a:spcBef>
              <a:spcAft>
                <a:spcPts val="0"/>
              </a:spcAft>
              <a:buSzPts val="1400"/>
              <a:buNone/>
            </a:pPr>
            <a:r>
              <a:rPr lang="en-US"/>
              <a:t>ethical, responsible, and compassionate human being.</a:t>
            </a:r>
            <a:endParaRPr/>
          </a:p>
          <a:p>
            <a:pPr indent="0" lvl="0" marL="0" rtl="0" algn="l">
              <a:lnSpc>
                <a:spcPct val="100000"/>
              </a:lnSpc>
              <a:spcBef>
                <a:spcPts val="0"/>
              </a:spcBef>
              <a:spcAft>
                <a:spcPts val="0"/>
              </a:spcAft>
              <a:buSzPts val="1400"/>
              <a:buNone/>
            </a:pPr>
            <a:r>
              <a:rPr lang="en-US"/>
              <a:t>• A trusted ally, or advocate, who works with (not for) the mentee and on</a:t>
            </a:r>
            <a:endParaRPr/>
          </a:p>
          <a:p>
            <a:pPr indent="0" lvl="0" marL="0" rtl="0" algn="l">
              <a:lnSpc>
                <a:spcPct val="100000"/>
              </a:lnSpc>
              <a:spcBef>
                <a:spcPts val="0"/>
              </a:spcBef>
              <a:spcAft>
                <a:spcPts val="0"/>
              </a:spcAft>
              <a:buSzPts val="1400"/>
              <a:buNone/>
            </a:pPr>
            <a:r>
              <a:rPr lang="en-US"/>
              <a:t>behalf of the mentee’s best interests and goals</a:t>
            </a:r>
            <a:endParaRPr/>
          </a:p>
        </p:txBody>
      </p:sp>
      <p:sp>
        <p:nvSpPr>
          <p:cNvPr id="377" name="Google Shape;377;p6: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7: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a:t>
            </a:r>
            <a:endParaRPr/>
          </a:p>
        </p:txBody>
      </p:sp>
      <p:sp>
        <p:nvSpPr>
          <p:cNvPr id="384" name="Google Shape;384;p7: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8: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While it’s great to have goals that you and your mentee can work towards, it’s</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important to remember that the purpose of mentoring is to </a:t>
            </a:r>
            <a:r>
              <a:rPr b="1" i="0" lang="en-US" sz="1200" u="none" strike="noStrike">
                <a:solidFill>
                  <a:schemeClr val="dk1"/>
                </a:solidFill>
                <a:latin typeface="Calibri"/>
                <a:ea typeface="Calibri"/>
                <a:cs typeface="Calibri"/>
                <a:sym typeface="Calibri"/>
              </a:rPr>
              <a:t>build a relationship</a:t>
            </a:r>
            <a:r>
              <a:rPr b="0" i="0" lang="en-US" sz="1200" u="none" strike="noStrike">
                <a:solidFill>
                  <a:schemeClr val="dk1"/>
                </a:solidFill>
                <a:latin typeface="Calibri"/>
                <a:ea typeface="Calibri"/>
                <a:cs typeface="Calibri"/>
                <a:sym typeface="Calibri"/>
              </a:rPr>
              <a:t>. Your</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primary mission should be to establish trust and to be a supportive role model in your</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mentee’s life.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It’s also important to keep in mind that the goals you work toward should come from</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your mentee. If you have goals for your time together, try to focus them on yourself</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within your role – to improve your listening skills, to become solution-oriented, or to</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be the best mentor you can be.</a:t>
            </a:r>
            <a:endParaRPr/>
          </a:p>
        </p:txBody>
      </p:sp>
      <p:sp>
        <p:nvSpPr>
          <p:cNvPr id="391" name="Google Shape;391;p8: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9: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9: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0: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t>Model Behavior: </a:t>
            </a:r>
            <a:r>
              <a:rPr b="0" i="0" lang="en-US" sz="1000" u="none" strike="noStrike">
                <a:solidFill>
                  <a:schemeClr val="dk1"/>
                </a:solidFill>
                <a:latin typeface="Calibri"/>
                <a:ea typeface="Calibri"/>
                <a:cs typeface="Calibri"/>
                <a:sym typeface="Calibri"/>
              </a:rPr>
              <a:t>What you do is as important as what you say. Use your behavior to promote learning and positive development in your mentee.</a:t>
            </a:r>
            <a:endParaRPr/>
          </a:p>
          <a:p>
            <a:pPr indent="0" lvl="0" marL="0" rtl="0" algn="l">
              <a:lnSpc>
                <a:spcPct val="100000"/>
              </a:lnSpc>
              <a:spcBef>
                <a:spcPts val="0"/>
              </a:spcBef>
              <a:spcAft>
                <a:spcPts val="0"/>
              </a:spcAft>
              <a:buSzPts val="1400"/>
              <a:buNone/>
            </a:pPr>
            <a:r>
              <a:rPr b="0" i="0" lang="en-US" sz="1000" u="none" strike="noStrike">
                <a:solidFill>
                  <a:schemeClr val="dk1"/>
                </a:solidFill>
                <a:latin typeface="Calibri"/>
                <a:ea typeface="Calibri"/>
                <a:cs typeface="Calibri"/>
                <a:sym typeface="Calibri"/>
              </a:rPr>
              <a:t>Create Learning Experiences: Keep an eye out for teachable moments. Take advantage of local resources to cultivate their existing interests.</a:t>
            </a:r>
            <a:endParaRPr/>
          </a:p>
          <a:p>
            <a:pPr indent="0" lvl="0" marL="0" rtl="0" algn="l">
              <a:lnSpc>
                <a:spcPct val="100000"/>
              </a:lnSpc>
              <a:spcBef>
                <a:spcPts val="0"/>
              </a:spcBef>
              <a:spcAft>
                <a:spcPts val="0"/>
              </a:spcAft>
              <a:buSzPts val="1400"/>
              <a:buNone/>
            </a:pPr>
            <a:r>
              <a:rPr lang="en-US" sz="1000"/>
              <a:t>Focus on the Positive: Approach challenges from a place of optimism and possibility.</a:t>
            </a:r>
            <a:endParaRPr/>
          </a:p>
          <a:p>
            <a:pPr indent="0" lvl="0" marL="0" rtl="0" algn="l">
              <a:lnSpc>
                <a:spcPct val="100000"/>
              </a:lnSpc>
              <a:spcBef>
                <a:spcPts val="0"/>
              </a:spcBef>
              <a:spcAft>
                <a:spcPts val="0"/>
              </a:spcAft>
              <a:buSzPts val="1400"/>
              <a:buNone/>
            </a:pPr>
            <a:r>
              <a:rPr lang="en-US" sz="1000"/>
              <a:t>Encourage: Help your mentee build self-esteem and self-confidence.</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100"/>
          </a:p>
        </p:txBody>
      </p:sp>
      <p:sp>
        <p:nvSpPr>
          <p:cNvPr id="403" name="Google Shape;403;p10: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1: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All relationships go through stages. The B.E.S.T. model demonstrates the typical lifecycle of mentor relationships: building, enhancing, sustaining, and transitioning. These stages are not always clear-cut and frequently overlap. Sometimes, relationships return back to an earlier stage and cycle through more than once. Read on to learn more about each stage individually – what it is, what you can expect, and some tools and tips for making the most of the relationship in each stage.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200"/>
              <a:buFont typeface="Calibri"/>
              <a:buAutoNum type="arabicPeriod"/>
            </a:pPr>
            <a:r>
              <a:rPr b="0" i="0" lang="en-US" sz="1200" u="none" strike="noStrike">
                <a:solidFill>
                  <a:schemeClr val="dk1"/>
                </a:solidFill>
                <a:latin typeface="Calibri"/>
                <a:ea typeface="Calibri"/>
                <a:cs typeface="Calibri"/>
                <a:sym typeface="Calibri"/>
              </a:rPr>
              <a:t>Building: The first stage of the mentoring lifecycle is building the relationship – meeting your mentee for the first time, establishing trust, clarifying roles, and agreeing on boundaries are all part of this stage.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Enhancing: Stage two involves enhancing the mentoring relationship. This means exploring interests in depth, setting goals, and offering yourself as a resource to your mentee.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Sustaining: In the third stage of the mentoring relationship, trust has been established and conversation is more comfortable, personal, and open. Working on goals might be a central focus of the relationship.</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Transitioning: Change can be a scary thing, but they can be made easier by preparing for them. A good way to prepare for relationship transition with your mentee is to talk about it! Celebrate how much you have accomplished, and remind your mentee how much time remains. Part of these discussions should include what you want your relationship to look like once the program ends.</a:t>
            </a:r>
            <a:endParaRPr/>
          </a:p>
        </p:txBody>
      </p:sp>
      <p:sp>
        <p:nvSpPr>
          <p:cNvPr id="426" name="Google Shape;426;p11: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1: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5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2: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12: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3: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4: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5: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6: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7: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1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8: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p1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9: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p1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0: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2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1: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2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2: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5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2: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2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23: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eriod"/>
            </a:pPr>
            <a:r>
              <a:rPr lang="en-US"/>
              <a:t>Be a Friend: Be your mentee’s peer and friend – not another authority figure or parent.</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Listen: Try to pick up on your mentee’s interests, concerns, and goals through active listening. Don’t give advice unless asked first.</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Mutual Respect: Don’t impose your beliefs or push your mentee to do things they don’t want to do. Know that you are two different individuals.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Take a Step Back: Make sure your mentee knows that they are the focus. Let them decide what to do, what to talk about, and what goals to work on.</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Be Consistent: Do what you say you’ll do. Follow through. Be present and attentive to your mentee while you’re together.</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Be Supportive: Avoid dismissive language like “that’s not a big deal.” Show that you’re on their side no matter what. Have their back.</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Have Fun! Resist the urge to be totally focused on goals. Having fun together in the beginning can help you work on more challenging things later on!</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Be Yourself: Don’t put on a role to try and “connect” with your mentee. Being authentic is the best thing to do!</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Be Realistic: Don’t agree to extravagant requests – things that cost unreasonable amounts of time, money, or effort. Be realistic when setting goals.</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495" name="Google Shape;495;p23:notes"/>
          <p:cNvSpPr txBox="1"/>
          <p:nvPr>
            <p:ph idx="12" type="sldNum"/>
          </p:nvPr>
        </p:nvSpPr>
        <p:spPr>
          <a:xfrm>
            <a:off x="3970953" y="8831162"/>
            <a:ext cx="3038242" cy="46524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4: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2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4: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5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55: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5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Mention which workshops we’ve chosen based on their responses </a:t>
            </a:r>
            <a:endParaRPr/>
          </a:p>
          <a:p>
            <a:pPr indent="0" lvl="0" marL="0" rtl="0" algn="l">
              <a:lnSpc>
                <a:spcPct val="100000"/>
              </a:lnSpc>
              <a:spcBef>
                <a:spcPts val="0"/>
              </a:spcBef>
              <a:spcAft>
                <a:spcPts val="0"/>
              </a:spcAft>
              <a:buSzPts val="1400"/>
              <a:buNone/>
            </a:pPr>
            <a:r>
              <a:rPr lang="en-US"/>
              <a:t>10AM – 3PM -&gt; 10</a:t>
            </a:r>
            <a:r>
              <a:rPr baseline="30000" lang="en-US"/>
              <a:t>th</a:t>
            </a:r>
            <a:endParaRPr/>
          </a:p>
          <a:p>
            <a:pPr indent="0" lvl="0" marL="0" rtl="0" algn="l">
              <a:lnSpc>
                <a:spcPct val="100000"/>
              </a:lnSpc>
              <a:spcBef>
                <a:spcPts val="0"/>
              </a:spcBef>
              <a:spcAft>
                <a:spcPts val="0"/>
              </a:spcAft>
              <a:buSzPts val="1400"/>
              <a:buNone/>
            </a:pPr>
            <a:r>
              <a:rPr lang="en-US"/>
              <a:t>11AM – 3PM -&gt; 12</a:t>
            </a:r>
            <a:r>
              <a:rPr baseline="30000" lang="en-US"/>
              <a:t>th</a:t>
            </a:r>
            <a:r>
              <a:rPr lang="en-US"/>
              <a:t> </a:t>
            </a:r>
            <a:endParaRPr/>
          </a:p>
        </p:txBody>
      </p:sp>
      <p:sp>
        <p:nvSpPr>
          <p:cNvPr id="335" name="Google Shape;335;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notes"/>
          <p:cNvSpPr txBox="1"/>
          <p:nvPr>
            <p:ph idx="1" type="body"/>
          </p:nvPr>
        </p:nvSpPr>
        <p:spPr>
          <a:xfrm>
            <a:off x="701041" y="4473472"/>
            <a:ext cx="5608320" cy="36608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18" name="Google Shape;18;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6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0"/>
          <p:cNvSpPr txBox="1"/>
          <p:nvPr>
            <p:ph idx="1" type="body"/>
          </p:nvPr>
        </p:nvSpPr>
        <p:spPr>
          <a:xfrm rot="5400000">
            <a:off x="623094" y="370682"/>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26"/>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1pPr>
            <a:lvl2pPr lvl="1"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2pPr>
            <a:lvl3pPr lvl="2"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3pPr>
            <a:lvl4pPr lvl="3"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4pPr>
            <a:lvl5pPr lvl="4"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5pPr>
            <a:lvl6pPr lvl="5"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6pPr>
            <a:lvl7pPr lvl="6"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7pPr>
            <a:lvl8pPr lvl="7"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8pPr>
            <a:lvl9pPr lvl="8"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9pPr>
          </a:lstStyle>
          <a:p/>
        </p:txBody>
      </p:sp>
      <p:sp>
        <p:nvSpPr>
          <p:cNvPr id="93" name="Google Shape;93;p26"/>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4" name="Google Shape;94;p26"/>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5" name="Google Shape;95;p26"/>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6" name="Google Shape;96;p26"/>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28"/>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1pPr>
            <a:lvl2pPr lvl="1"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2pPr>
            <a:lvl3pPr lvl="2"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3pPr>
            <a:lvl4pPr lvl="3"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4pPr>
            <a:lvl5pPr lvl="4"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5pPr>
            <a:lvl6pPr lvl="5"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6pPr>
            <a:lvl7pPr lvl="6"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7pPr>
            <a:lvl8pPr lvl="7"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8pPr>
            <a:lvl9pPr lvl="8"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9pPr>
          </a:lstStyle>
          <a:p/>
        </p:txBody>
      </p:sp>
      <p:sp>
        <p:nvSpPr>
          <p:cNvPr id="106" name="Google Shape;106;p28"/>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7" name="Google Shape;107;p28"/>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8" name="Google Shape;108;p28"/>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9" name="Google Shape;109;p28"/>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id="167" name="Google Shape;167;p37"/>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1pPr>
            <a:lvl2pPr lvl="1"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2pPr>
            <a:lvl3pPr lvl="2"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3pPr>
            <a:lvl4pPr lvl="3"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4pPr>
            <a:lvl5pPr lvl="4"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5pPr>
            <a:lvl6pPr lvl="5"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6pPr>
            <a:lvl7pPr lvl="6"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7pPr>
            <a:lvl8pPr lvl="7"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8pPr>
            <a:lvl9pPr lvl="8" marR="0" rtl="0" algn="r">
              <a:lnSpc>
                <a:spcPct val="100000"/>
              </a:lnSpc>
              <a:spcBef>
                <a:spcPts val="0"/>
              </a:spcBef>
              <a:spcAft>
                <a:spcPts val="0"/>
              </a:spcAft>
              <a:buClr>
                <a:srgbClr val="000000"/>
              </a:buClr>
              <a:buSzPts val="1400"/>
              <a:buFont typeface="Arial"/>
              <a:buNone/>
              <a:defRPr b="0" baseline="30000" i="0" sz="5400" u="none" cap="none" strike="noStrike">
                <a:solidFill>
                  <a:schemeClr val="lt1"/>
                </a:solidFill>
                <a:latin typeface="Helvetica Neue"/>
                <a:ea typeface="Helvetica Neue"/>
                <a:cs typeface="Helvetica Neue"/>
                <a:sym typeface="Helvetica Neue"/>
              </a:defRPr>
            </a:lvl9pPr>
          </a:lstStyle>
          <a:p/>
        </p:txBody>
      </p:sp>
      <p:sp>
        <p:nvSpPr>
          <p:cNvPr id="168" name="Google Shape;168;p37"/>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9" name="Google Shape;169;p37"/>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0" name="Google Shape;170;p37"/>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1" name="Google Shape;171;p37"/>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8" name="Shape 178"/>
        <p:cNvGrpSpPr/>
        <p:nvPr/>
      </p:nvGrpSpPr>
      <p:grpSpPr>
        <a:xfrm>
          <a:off x="0" y="0"/>
          <a:ext cx="0" cy="0"/>
          <a:chOff x="0" y="0"/>
          <a:chExt cx="0" cy="0"/>
        </a:xfrm>
      </p:grpSpPr>
      <p:sp>
        <p:nvSpPr>
          <p:cNvPr id="179" name="Google Shape;179;p39"/>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1" name="Google Shape;181;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4" name="Shape 184"/>
        <p:cNvGrpSpPr/>
        <p:nvPr/>
      </p:nvGrpSpPr>
      <p:grpSpPr>
        <a:xfrm>
          <a:off x="0" y="0"/>
          <a:ext cx="0" cy="0"/>
          <a:chOff x="0" y="0"/>
          <a:chExt cx="0" cy="0"/>
        </a:xfrm>
      </p:grpSpPr>
      <p:sp>
        <p:nvSpPr>
          <p:cNvPr id="185" name="Google Shape;185;p4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p41"/>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1"/>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3" name="Google Shape;193;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6" name="Shape 196"/>
        <p:cNvGrpSpPr/>
        <p:nvPr/>
      </p:nvGrpSpPr>
      <p:grpSpPr>
        <a:xfrm>
          <a:off x="0" y="0"/>
          <a:ext cx="0" cy="0"/>
          <a:chOff x="0" y="0"/>
          <a:chExt cx="0" cy="0"/>
        </a:xfrm>
      </p:grpSpPr>
      <p:sp>
        <p:nvSpPr>
          <p:cNvPr id="197" name="Google Shape;197;p4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2"/>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42"/>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3" name="Shape 203"/>
        <p:cNvGrpSpPr/>
        <p:nvPr/>
      </p:nvGrpSpPr>
      <p:grpSpPr>
        <a:xfrm>
          <a:off x="0" y="0"/>
          <a:ext cx="0" cy="0"/>
          <a:chOff x="0" y="0"/>
          <a:chExt cx="0" cy="0"/>
        </a:xfrm>
      </p:grpSpPr>
      <p:sp>
        <p:nvSpPr>
          <p:cNvPr id="204" name="Google Shape;204;p43"/>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43"/>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6" name="Google Shape;206;p43"/>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3"/>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8" name="Google Shape;208;p43"/>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2" name="Shape 212"/>
        <p:cNvGrpSpPr/>
        <p:nvPr/>
      </p:nvGrpSpPr>
      <p:grpSpPr>
        <a:xfrm>
          <a:off x="0" y="0"/>
          <a:ext cx="0" cy="0"/>
          <a:chOff x="0" y="0"/>
          <a:chExt cx="0" cy="0"/>
        </a:xfrm>
      </p:grpSpPr>
      <p:sp>
        <p:nvSpPr>
          <p:cNvPr id="213" name="Google Shape;213;p4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7" name="Shape 217"/>
        <p:cNvGrpSpPr/>
        <p:nvPr/>
      </p:nvGrpSpPr>
      <p:grpSpPr>
        <a:xfrm>
          <a:off x="0" y="0"/>
          <a:ext cx="0" cy="0"/>
          <a:chOff x="0" y="0"/>
          <a:chExt cx="0" cy="0"/>
        </a:xfrm>
      </p:grpSpPr>
      <p:sp>
        <p:nvSpPr>
          <p:cNvPr id="218" name="Google Shape;218;p4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4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1" name="Shape 221"/>
        <p:cNvGrpSpPr/>
        <p:nvPr/>
      </p:nvGrpSpPr>
      <p:grpSpPr>
        <a:xfrm>
          <a:off x="0" y="0"/>
          <a:ext cx="0" cy="0"/>
          <a:chOff x="0" y="0"/>
          <a:chExt cx="0" cy="0"/>
        </a:xfrm>
      </p:grpSpPr>
      <p:sp>
        <p:nvSpPr>
          <p:cNvPr id="222" name="Google Shape;222;p4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46"/>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4" name="Google Shape;224;p46"/>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5" name="Google Shape;225;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8" name="Shape 228"/>
        <p:cNvGrpSpPr/>
        <p:nvPr/>
      </p:nvGrpSpPr>
      <p:grpSpPr>
        <a:xfrm>
          <a:off x="0" y="0"/>
          <a:ext cx="0" cy="0"/>
          <a:chOff x="0" y="0"/>
          <a:chExt cx="0" cy="0"/>
        </a:xfrm>
      </p:grpSpPr>
      <p:sp>
        <p:nvSpPr>
          <p:cNvPr id="229" name="Google Shape;229;p4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7"/>
          <p:cNvSpPr/>
          <p:nvPr>
            <p:ph idx="2" type="pic"/>
          </p:nvPr>
        </p:nvSpPr>
        <p:spPr>
          <a:xfrm>
            <a:off x="3887788" y="987425"/>
            <a:ext cx="4629150" cy="4873625"/>
          </a:xfrm>
          <a:prstGeom prst="rect">
            <a:avLst/>
          </a:prstGeom>
          <a:noFill/>
          <a:ln>
            <a:noFill/>
          </a:ln>
        </p:spPr>
      </p:sp>
      <p:sp>
        <p:nvSpPr>
          <p:cNvPr id="231" name="Google Shape;231;p47"/>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2" name="Google Shape;232;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5" name="Shape 235"/>
        <p:cNvGrpSpPr/>
        <p:nvPr/>
      </p:nvGrpSpPr>
      <p:grpSpPr>
        <a:xfrm>
          <a:off x="0" y="0"/>
          <a:ext cx="0" cy="0"/>
          <a:chOff x="0" y="0"/>
          <a:chExt cx="0" cy="0"/>
        </a:xfrm>
      </p:grpSpPr>
      <p:sp>
        <p:nvSpPr>
          <p:cNvPr id="236" name="Google Shape;236;p4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4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1" name="Shape 241"/>
        <p:cNvGrpSpPr/>
        <p:nvPr/>
      </p:nvGrpSpPr>
      <p:grpSpPr>
        <a:xfrm>
          <a:off x="0" y="0"/>
          <a:ext cx="0" cy="0"/>
          <a:chOff x="0" y="0"/>
          <a:chExt cx="0" cy="0"/>
        </a:xfrm>
      </p:grpSpPr>
      <p:sp>
        <p:nvSpPr>
          <p:cNvPr id="242" name="Google Shape;242;p49"/>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49"/>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2400"/>
              <a:buNone/>
              <a:defRPr sz="1800">
                <a:solidFill>
                  <a:srgbClr val="888888"/>
                </a:solidFill>
              </a:defRPr>
            </a:lvl1pPr>
            <a:lvl2pPr indent="-228600" lvl="1" marL="914400" algn="l">
              <a:lnSpc>
                <a:spcPct val="90000"/>
              </a:lnSpc>
              <a:spcBef>
                <a:spcPts val="375"/>
              </a:spcBef>
              <a:spcAft>
                <a:spcPts val="0"/>
              </a:spcAft>
              <a:buClr>
                <a:srgbClr val="888888"/>
              </a:buClr>
              <a:buSzPts val="2000"/>
              <a:buNone/>
              <a:defRPr sz="1500">
                <a:solidFill>
                  <a:srgbClr val="888888"/>
                </a:solidFill>
              </a:defRPr>
            </a:lvl2pPr>
            <a:lvl3pPr indent="-228600" lvl="2" marL="1371600" algn="l">
              <a:lnSpc>
                <a:spcPct val="90000"/>
              </a:lnSpc>
              <a:spcBef>
                <a:spcPts val="375"/>
              </a:spcBef>
              <a:spcAft>
                <a:spcPts val="0"/>
              </a:spcAft>
              <a:buClr>
                <a:srgbClr val="888888"/>
              </a:buClr>
              <a:buSzPts val="1800"/>
              <a:buNone/>
              <a:defRPr sz="1350">
                <a:solidFill>
                  <a:srgbClr val="888888"/>
                </a:solidFill>
              </a:defRPr>
            </a:lvl3pPr>
            <a:lvl4pPr indent="-228600" lvl="3" marL="1828800" algn="l">
              <a:lnSpc>
                <a:spcPct val="90000"/>
              </a:lnSpc>
              <a:spcBef>
                <a:spcPts val="375"/>
              </a:spcBef>
              <a:spcAft>
                <a:spcPts val="0"/>
              </a:spcAft>
              <a:buClr>
                <a:srgbClr val="888888"/>
              </a:buClr>
              <a:buSzPts val="1600"/>
              <a:buNone/>
              <a:defRPr sz="1200">
                <a:solidFill>
                  <a:srgbClr val="888888"/>
                </a:solidFill>
              </a:defRPr>
            </a:lvl4pPr>
            <a:lvl5pPr indent="-228600" lvl="4" marL="2286000" algn="l">
              <a:lnSpc>
                <a:spcPct val="90000"/>
              </a:lnSpc>
              <a:spcBef>
                <a:spcPts val="375"/>
              </a:spcBef>
              <a:spcAft>
                <a:spcPts val="0"/>
              </a:spcAft>
              <a:buClr>
                <a:srgbClr val="888888"/>
              </a:buClr>
              <a:buSzPts val="1600"/>
              <a:buNone/>
              <a:defRPr sz="1200">
                <a:solidFill>
                  <a:srgbClr val="888888"/>
                </a:solidFill>
              </a:defRPr>
            </a:lvl5pPr>
            <a:lvl6pPr indent="-228600" lvl="5" marL="2743200" algn="l">
              <a:lnSpc>
                <a:spcPct val="90000"/>
              </a:lnSpc>
              <a:spcBef>
                <a:spcPts val="375"/>
              </a:spcBef>
              <a:spcAft>
                <a:spcPts val="0"/>
              </a:spcAft>
              <a:buClr>
                <a:srgbClr val="888888"/>
              </a:buClr>
              <a:buSzPts val="1600"/>
              <a:buNone/>
              <a:defRPr sz="1200">
                <a:solidFill>
                  <a:srgbClr val="888888"/>
                </a:solidFill>
              </a:defRPr>
            </a:lvl6pPr>
            <a:lvl7pPr indent="-228600" lvl="6" marL="3200400" algn="l">
              <a:lnSpc>
                <a:spcPct val="90000"/>
              </a:lnSpc>
              <a:spcBef>
                <a:spcPts val="375"/>
              </a:spcBef>
              <a:spcAft>
                <a:spcPts val="0"/>
              </a:spcAft>
              <a:buClr>
                <a:srgbClr val="888888"/>
              </a:buClr>
              <a:buSzPts val="1600"/>
              <a:buNone/>
              <a:defRPr sz="1200">
                <a:solidFill>
                  <a:srgbClr val="888888"/>
                </a:solidFill>
              </a:defRPr>
            </a:lvl7pPr>
            <a:lvl8pPr indent="-228600" lvl="7" marL="3657600" algn="l">
              <a:lnSpc>
                <a:spcPct val="90000"/>
              </a:lnSpc>
              <a:spcBef>
                <a:spcPts val="375"/>
              </a:spcBef>
              <a:spcAft>
                <a:spcPts val="0"/>
              </a:spcAft>
              <a:buClr>
                <a:srgbClr val="888888"/>
              </a:buClr>
              <a:buSzPts val="1600"/>
              <a:buNone/>
              <a:defRPr sz="1200">
                <a:solidFill>
                  <a:srgbClr val="888888"/>
                </a:solidFill>
              </a:defRPr>
            </a:lvl8pPr>
            <a:lvl9pPr indent="-228600" lvl="8" marL="4114800" algn="l">
              <a:lnSpc>
                <a:spcPct val="90000"/>
              </a:lnSpc>
              <a:spcBef>
                <a:spcPts val="375"/>
              </a:spcBef>
              <a:spcAft>
                <a:spcPts val="0"/>
              </a:spcAft>
              <a:buClr>
                <a:srgbClr val="888888"/>
              </a:buClr>
              <a:buSzPts val="1600"/>
              <a:buNone/>
              <a:defRPr sz="1200">
                <a:solidFill>
                  <a:srgbClr val="888888"/>
                </a:solidFill>
              </a:defRPr>
            </a:lvl9pPr>
          </a:lstStyle>
          <a:p/>
        </p:txBody>
      </p:sp>
      <p:sp>
        <p:nvSpPr>
          <p:cNvPr id="30" name="Google Shape;30;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6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3" name="Google Shape;43;p6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6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5" name="Google Shape;45;p6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61" name="Google Shape;61;p6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2" name="Google Shape;62;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8"/>
          <p:cNvSpPr/>
          <p:nvPr>
            <p:ph idx="2" type="pic"/>
          </p:nvPr>
        </p:nvSpPr>
        <p:spPr>
          <a:xfrm>
            <a:off x="3887391" y="987426"/>
            <a:ext cx="4629150" cy="4873625"/>
          </a:xfrm>
          <a:prstGeom prst="rect">
            <a:avLst/>
          </a:prstGeom>
          <a:noFill/>
          <a:ln>
            <a:noFill/>
          </a:ln>
        </p:spPr>
      </p:sp>
      <p:sp>
        <p:nvSpPr>
          <p:cNvPr id="68" name="Google Shape;68;p6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9" name="Google Shape;69;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3.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slideLayout" Target="../slideLayouts/slideLayout14.xml"/><Relationship Id="rId4" Type="http://schemas.openxmlformats.org/officeDocument/2006/relationships/theme" Target="../theme/theme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5.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theme" Target="../theme/theme1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1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4.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3" name="Google Shape;13;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4" name="Google Shape;14;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pic>
        <p:nvPicPr>
          <p:cNvPr descr="PPTbackground_Red.jpg" id="153" name="Google Shape;153;p35"/>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54" name="Google Shape;154;p35"/>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298450" lvl="3" marL="18288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20"/>
              </a:spcBef>
              <a:spcAft>
                <a:spcPts val="0"/>
              </a:spcAft>
              <a:buClr>
                <a:schemeClr val="dk1"/>
              </a:buClr>
              <a:buSzPts val="1100"/>
              <a:buFont typeface="Arial"/>
              <a:buNone/>
              <a:defRPr b="0" i="0" sz="11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55" name="Google Shape;155;p35"/>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56" name="Google Shape;156;p35"/>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7" name="Google Shape;157;p35"/>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58" name="Google Shape;158;p35"/>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pic>
        <p:nvPicPr>
          <p:cNvPr descr="PPTbackground_Red.jpg" id="160" name="Google Shape;160;p36"/>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61" name="Google Shape;161;p36"/>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298450" lvl="3" marL="18288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20"/>
              </a:spcBef>
              <a:spcAft>
                <a:spcPts val="0"/>
              </a:spcAft>
              <a:buClr>
                <a:schemeClr val="dk1"/>
              </a:buClr>
              <a:buSzPts val="1100"/>
              <a:buFont typeface="Arial"/>
              <a:buNone/>
              <a:defRPr b="0" i="0" sz="11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62" name="Google Shape;162;p36"/>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63" name="Google Shape;163;p36"/>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4" name="Google Shape;164;p36"/>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65" name="Google Shape;165;p36"/>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3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4" name="Google Shape;174;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6" name="Google Shape;176;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7" name="Google Shape;177;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descr="PPTbackground_Red.jpg" id="85" name="Google Shape;85;p25"/>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86" name="Google Shape;86;p25"/>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298450" lvl="3" marL="18288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20"/>
              </a:spcBef>
              <a:spcAft>
                <a:spcPts val="0"/>
              </a:spcAft>
              <a:buClr>
                <a:schemeClr val="dk1"/>
              </a:buClr>
              <a:buSzPts val="1100"/>
              <a:buFont typeface="Arial"/>
              <a:buNone/>
              <a:defRPr b="0" i="0" sz="11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87" name="Google Shape;87;p25"/>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88" name="Google Shape;88;p25"/>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9" name="Google Shape;89;p25"/>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90" name="Google Shape;90;p25"/>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PPTbackground_Red.jpg" id="98" name="Google Shape;98;p27"/>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99" name="Google Shape;99;p27"/>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00" name="Google Shape;100;p27"/>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01" name="Google Shape;101;p27"/>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2" name="Google Shape;102;p27"/>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03" name="Google Shape;103;p27"/>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descr="PPTbackground_Red.jpg" id="111" name="Google Shape;111;p29"/>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12" name="Google Shape;112;p29"/>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13" name="Google Shape;113;p29"/>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14" name="Google Shape;114;p29"/>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5" name="Google Shape;115;p29"/>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16" name="Google Shape;116;p29"/>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descr="PPTbackground_Red.jpg" id="118" name="Google Shape;118;p30"/>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19" name="Google Shape;119;p30"/>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298450" lvl="2" marL="13716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Helvetica Neue"/>
                <a:ea typeface="Helvetica Neue"/>
                <a:cs typeface="Helvetica Neue"/>
                <a:sym typeface="Helvetica Neue"/>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20" name="Google Shape;120;p30"/>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21" name="Google Shape;121;p30"/>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2" name="Google Shape;122;p30"/>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23" name="Google Shape;123;p30"/>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descr="PPTbackground_Red.jpg" id="125" name="Google Shape;125;p31"/>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26" name="Google Shape;126;p31"/>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27" name="Google Shape;127;p31"/>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28" name="Google Shape;128;p31"/>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9" name="Google Shape;129;p31"/>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30" name="Google Shape;130;p31"/>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pic>
        <p:nvPicPr>
          <p:cNvPr descr="PPTbackground_Red.jpg" id="132" name="Google Shape;132;p32"/>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33" name="Google Shape;133;p32"/>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34" name="Google Shape;134;p32"/>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35" name="Google Shape;135;p32"/>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6" name="Google Shape;136;p32"/>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37" name="Google Shape;137;p32"/>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descr="PPTbackground_Red.jpg" id="139" name="Google Shape;139;p33"/>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40" name="Google Shape;140;p33"/>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298450" lvl="3" marL="18288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20"/>
              </a:spcBef>
              <a:spcAft>
                <a:spcPts val="0"/>
              </a:spcAft>
              <a:buClr>
                <a:schemeClr val="dk1"/>
              </a:buClr>
              <a:buSzPts val="1100"/>
              <a:buFont typeface="Arial"/>
              <a:buNone/>
              <a:defRPr b="0" i="0" sz="11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41" name="Google Shape;141;p33"/>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42" name="Google Shape;142;p33"/>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3" name="Google Shape;143;p33"/>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44" name="Google Shape;144;p33"/>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descr="PPTbackground_Red.jpg" id="146" name="Google Shape;146;p34"/>
          <p:cNvPicPr preferRelativeResize="0"/>
          <p:nvPr/>
        </p:nvPicPr>
        <p:blipFill rotWithShape="1">
          <a:blip r:embed="rId1">
            <a:alphaModFix/>
          </a:blip>
          <a:srcRect b="97814" l="0" r="0" t="0"/>
          <a:stretch/>
        </p:blipFill>
        <p:spPr>
          <a:xfrm flipH="1">
            <a:off x="0" y="0"/>
            <a:ext cx="9144000" cy="149225"/>
          </a:xfrm>
          <a:prstGeom prst="rect">
            <a:avLst/>
          </a:prstGeom>
          <a:noFill/>
          <a:ln>
            <a:noFill/>
          </a:ln>
          <a:effectLst>
            <a:outerShdw blurRad="136525" rotWithShape="0" algn="tl" dir="2700000" dist="38100">
              <a:srgbClr val="000000">
                <a:alpha val="41960"/>
              </a:srgbClr>
            </a:outerShdw>
          </a:effectLst>
        </p:spPr>
      </p:pic>
      <p:sp>
        <p:nvSpPr>
          <p:cNvPr id="147" name="Google Shape;147;p34"/>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Merriweather Sans"/>
              <a:buChar char="–"/>
              <a:defRPr b="0" i="0" sz="2800" u="none" cap="none" strike="noStrike">
                <a:solidFill>
                  <a:schemeClr val="dk1"/>
                </a:solidFill>
                <a:latin typeface="Helvetica Neue"/>
                <a:ea typeface="Helvetica Neue"/>
                <a:cs typeface="Helvetica Neue"/>
                <a:sym typeface="Helvetica Neue"/>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3pPr>
            <a:lvl4pPr indent="-298450" lvl="3" marL="18288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20"/>
              </a:spcBef>
              <a:spcAft>
                <a:spcPts val="0"/>
              </a:spcAft>
              <a:buClr>
                <a:schemeClr val="dk1"/>
              </a:buClr>
              <a:buSzPts val="1100"/>
              <a:buFont typeface="Arial"/>
              <a:buNone/>
              <a:defRPr b="0" i="0" sz="11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SBU horz_2clr_cmyk.eps" id="148" name="Google Shape;148;p34"/>
          <p:cNvPicPr preferRelativeResize="0"/>
          <p:nvPr/>
        </p:nvPicPr>
        <p:blipFill rotWithShape="1">
          <a:blip r:embed="rId2">
            <a:alphaModFix/>
          </a:blip>
          <a:srcRect b="0" l="0" r="0" t="0"/>
          <a:stretch/>
        </p:blipFill>
        <p:spPr>
          <a:xfrm>
            <a:off x="460375" y="295275"/>
            <a:ext cx="3619500" cy="622300"/>
          </a:xfrm>
          <a:prstGeom prst="rect">
            <a:avLst/>
          </a:prstGeom>
          <a:noFill/>
          <a:ln>
            <a:noFill/>
          </a:ln>
        </p:spPr>
      </p:pic>
      <p:sp>
        <p:nvSpPr>
          <p:cNvPr id="149" name="Google Shape;149;p34"/>
          <p:cNvSpPr/>
          <p:nvPr/>
        </p:nvSpPr>
        <p:spPr>
          <a:xfrm>
            <a:off x="0" y="6278563"/>
            <a:ext cx="9144000" cy="579437"/>
          </a:xfrm>
          <a:prstGeom prst="rect">
            <a:avLst/>
          </a:prstGeom>
          <a:solidFill>
            <a:srgbClr val="B60225"/>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0" name="Google Shape;150;p34"/>
          <p:cNvCxnSpPr/>
          <p:nvPr/>
        </p:nvCxnSpPr>
        <p:spPr>
          <a:xfrm>
            <a:off x="0" y="1082675"/>
            <a:ext cx="9144000" cy="1588"/>
          </a:xfrm>
          <a:prstGeom prst="straightConnector1">
            <a:avLst/>
          </a:prstGeom>
          <a:noFill/>
          <a:ln cap="flat" cmpd="sng" w="12700">
            <a:solidFill>
              <a:srgbClr val="B60225"/>
            </a:solidFill>
            <a:prstDash val="solid"/>
            <a:round/>
            <a:headEnd len="sm" w="sm" type="none"/>
            <a:tailEnd len="sm" w="sm" type="none"/>
          </a:ln>
        </p:spPr>
      </p:cxnSp>
      <p:sp>
        <p:nvSpPr>
          <p:cNvPr id="151" name="Google Shape;151;p34"/>
          <p:cNvSpPr txBox="1"/>
          <p:nvPr/>
        </p:nvSpPr>
        <p:spPr>
          <a:xfrm>
            <a:off x="4816168" y="358419"/>
            <a:ext cx="3950530" cy="381684"/>
          </a:xfrm>
          <a:prstGeom prst="rect">
            <a:avLst/>
          </a:prstGeom>
          <a:noFill/>
          <a:ln>
            <a:noFill/>
          </a:ln>
        </p:spPr>
        <p:txBody>
          <a:bodyPr anchorCtr="0" anchor="t" bIns="45700" lIns="91425" spcFirstLastPara="1" rIns="0" wrap="square" tIns="45700">
            <a:noAutofit/>
          </a:bodyPr>
          <a:lstStyle/>
          <a:p>
            <a:pPr indent="-342900" lvl="0" marL="342900" marR="0" rtl="0" algn="r">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Center for Inclusive Education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gif"/><Relationship Id="rId4" Type="http://schemas.openxmlformats.org/officeDocument/2006/relationships/hyperlink" Target="https://howtosavetheworld.ca/2015/04/08/several-short-sentences-about-learning/" TargetMode="External"/><Relationship Id="rId5"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18.png"/><Relationship Id="rId5" Type="http://schemas.openxmlformats.org/officeDocument/2006/relationships/image" Target="../media/image7.jpg"/><Relationship Id="rId6"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tudentaffairs.stonybrook.edu/caps/index.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www.stonybrook.edu/divers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7.jpg"/><Relationship Id="rId4" Type="http://schemas.openxmlformats.org/officeDocument/2006/relationships/hyperlink" Target="http://basicblogtips.com/blog-trust-factor.html" TargetMode="External"/><Relationship Id="rId5"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bsd_chem@stonybrook.edu"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0"/>
          <p:cNvSpPr txBox="1"/>
          <p:nvPr>
            <p:ph type="ctrTitle"/>
          </p:nvPr>
        </p:nvSpPr>
        <p:spPr>
          <a:xfrm>
            <a:off x="833239" y="1122363"/>
            <a:ext cx="7623607"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48148"/>
              <a:buFont typeface="Calibri"/>
              <a:buNone/>
            </a:pPr>
            <a:r>
              <a:rPr lang="en-US">
                <a:latin typeface="Helvetica Neue"/>
                <a:ea typeface="Helvetica Neue"/>
                <a:cs typeface="Helvetica Neue"/>
                <a:sym typeface="Helvetica Neue"/>
              </a:rPr>
              <a:t>Chemistry URM Women Professional Mentorship Program: </a:t>
            </a:r>
            <a:br>
              <a:rPr lang="en-US">
                <a:latin typeface="Helvetica Neue"/>
                <a:ea typeface="Helvetica Neue"/>
                <a:cs typeface="Helvetica Neue"/>
                <a:sym typeface="Helvetica Neue"/>
              </a:rPr>
            </a:br>
            <a:r>
              <a:rPr lang="en-US" sz="3400">
                <a:latin typeface="Helvetica Neue"/>
                <a:ea typeface="Helvetica Neue"/>
                <a:cs typeface="Helvetica Neue"/>
                <a:sym typeface="Helvetica Neue"/>
              </a:rPr>
              <a:t>Introduction and Workshop #1</a:t>
            </a:r>
            <a:endParaRPr/>
          </a:p>
        </p:txBody>
      </p:sp>
      <p:sp>
        <p:nvSpPr>
          <p:cNvPr id="252" name="Google Shape;252;p5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p>
            <a:pPr indent="-406400" lvl="0" marL="457200" rtl="0" algn="ctr">
              <a:lnSpc>
                <a:spcPct val="90000"/>
              </a:lnSpc>
              <a:spcBef>
                <a:spcPts val="750"/>
              </a:spcBef>
              <a:spcAft>
                <a:spcPts val="0"/>
              </a:spcAft>
              <a:buClr>
                <a:schemeClr val="dk1"/>
              </a:buClr>
              <a:buSzPts val="2400"/>
              <a:buNone/>
            </a:pPr>
            <a:r>
              <a:rPr lang="en-US">
                <a:latin typeface="Helvetica Neue"/>
                <a:ea typeface="Helvetica Neue"/>
                <a:cs typeface="Helvetica Neue"/>
                <a:sym typeface="Helvetica Neue"/>
              </a:rPr>
              <a:t>Hosted by </a:t>
            </a:r>
            <a:endParaRPr/>
          </a:p>
          <a:p>
            <a:pPr indent="-406400" lvl="0" marL="457200" rtl="0" algn="ctr">
              <a:lnSpc>
                <a:spcPct val="90000"/>
              </a:lnSpc>
              <a:spcBef>
                <a:spcPts val="750"/>
              </a:spcBef>
              <a:spcAft>
                <a:spcPts val="0"/>
              </a:spcAft>
              <a:buClr>
                <a:schemeClr val="dk1"/>
              </a:buClr>
              <a:buSzPts val="2400"/>
              <a:buNone/>
            </a:pPr>
            <a:r>
              <a:rPr lang="en-US">
                <a:latin typeface="Helvetica Neue"/>
                <a:ea typeface="Helvetica Neue"/>
                <a:cs typeface="Helvetica Neue"/>
                <a:sym typeface="Helvetica Neue"/>
              </a:rPr>
              <a:t>The Bridging Science and Diversity Committee</a:t>
            </a:r>
            <a:endParaRPr/>
          </a:p>
        </p:txBody>
      </p:sp>
      <p:sp>
        <p:nvSpPr>
          <p:cNvPr id="253" name="Google Shape;253;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Mentoring critical factor in</a:t>
            </a:r>
            <a:endParaRPr/>
          </a:p>
          <a:p>
            <a:pPr indent="-285750" lvl="1" marL="742950" rtl="0" algn="l">
              <a:lnSpc>
                <a:spcPct val="100000"/>
              </a:lnSpc>
              <a:spcBef>
                <a:spcPts val="560"/>
              </a:spcBef>
              <a:spcAft>
                <a:spcPts val="0"/>
              </a:spcAft>
              <a:buClr>
                <a:schemeClr val="dk1"/>
              </a:buClr>
              <a:buSzPts val="2800"/>
              <a:buChar char="–"/>
            </a:pPr>
            <a:r>
              <a:rPr lang="en-US"/>
              <a:t>Enhancing the academic and professional development of students</a:t>
            </a:r>
            <a:endParaRPr/>
          </a:p>
          <a:p>
            <a:pPr indent="-285750" lvl="1" marL="742950" rtl="0" algn="l">
              <a:lnSpc>
                <a:spcPct val="100000"/>
              </a:lnSpc>
              <a:spcBef>
                <a:spcPts val="560"/>
              </a:spcBef>
              <a:spcAft>
                <a:spcPts val="0"/>
              </a:spcAft>
              <a:buClr>
                <a:schemeClr val="dk1"/>
              </a:buClr>
              <a:buSzPts val="2800"/>
              <a:buChar char="–"/>
            </a:pPr>
            <a:r>
              <a:rPr lang="en-US"/>
              <a:t>Engaging and retaining students in STEM graduate programs</a:t>
            </a:r>
            <a:endParaRPr/>
          </a:p>
          <a:p>
            <a:pPr indent="-285750" lvl="1" marL="742950" rtl="0" algn="l">
              <a:lnSpc>
                <a:spcPct val="100000"/>
              </a:lnSpc>
              <a:spcBef>
                <a:spcPts val="560"/>
              </a:spcBef>
              <a:spcAft>
                <a:spcPts val="0"/>
              </a:spcAft>
              <a:buClr>
                <a:schemeClr val="dk1"/>
              </a:buClr>
              <a:buSzPts val="2800"/>
              <a:buChar char="–"/>
            </a:pPr>
            <a:r>
              <a:rPr lang="en-US"/>
              <a:t>Increasing the participation of groups traditionally underrepresented in academia</a:t>
            </a:r>
            <a:endParaRPr/>
          </a:p>
          <a:p>
            <a:pPr indent="-285750" lvl="1" marL="742950" rtl="0" algn="l">
              <a:lnSpc>
                <a:spcPct val="100000"/>
              </a:lnSpc>
              <a:spcBef>
                <a:spcPts val="560"/>
              </a:spcBef>
              <a:spcAft>
                <a:spcPts val="0"/>
              </a:spcAft>
              <a:buClr>
                <a:schemeClr val="dk1"/>
              </a:buClr>
              <a:buSzPts val="2800"/>
              <a:buChar char="–"/>
            </a:pPr>
            <a:r>
              <a:rPr lang="en-US"/>
              <a:t>Promoting and advancing of employees in academia, government, and industry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sz="2800"/>
              <a:t>Roots of mentoring</a:t>
            </a:r>
            <a:endParaRPr/>
          </a:p>
          <a:p>
            <a:pPr indent="-285750" lvl="1" marL="742950" rtl="0" algn="l">
              <a:lnSpc>
                <a:spcPct val="100000"/>
              </a:lnSpc>
              <a:spcBef>
                <a:spcPts val="480"/>
              </a:spcBef>
              <a:spcAft>
                <a:spcPts val="0"/>
              </a:spcAft>
              <a:buClr>
                <a:schemeClr val="dk1"/>
              </a:buClr>
              <a:buSzPts val="2400"/>
              <a:buChar char="–"/>
            </a:pPr>
            <a:r>
              <a:rPr lang="en-US" sz="2400"/>
              <a:t>Historically, mentoring has been one-to-one relationship where an experienced mentor serves to guide and morally support a less experienced mentee</a:t>
            </a:r>
            <a:endParaRPr/>
          </a:p>
          <a:p>
            <a:pPr indent="-228600" lvl="2" marL="1143000" rtl="0" algn="l">
              <a:lnSpc>
                <a:spcPct val="100000"/>
              </a:lnSpc>
              <a:spcBef>
                <a:spcPts val="400"/>
              </a:spcBef>
              <a:spcAft>
                <a:spcPts val="0"/>
              </a:spcAft>
              <a:buClr>
                <a:schemeClr val="dk1"/>
              </a:buClr>
              <a:buSzPts val="2000"/>
              <a:buChar char="•"/>
            </a:pPr>
            <a:r>
              <a:rPr lang="en-US" sz="2000"/>
              <a:t>New models of mentoring allow for different types of mentoring relationships </a:t>
            </a:r>
            <a:endParaRPr/>
          </a:p>
          <a:p>
            <a:pPr indent="-228600" lvl="3" marL="1600200" rtl="0" algn="l">
              <a:lnSpc>
                <a:spcPct val="100000"/>
              </a:lnSpc>
              <a:spcBef>
                <a:spcPts val="360"/>
              </a:spcBef>
              <a:spcAft>
                <a:spcPts val="0"/>
              </a:spcAft>
              <a:buClr>
                <a:schemeClr val="dk1"/>
              </a:buClr>
              <a:buSzPts val="1800"/>
              <a:buChar char="–"/>
            </a:pPr>
            <a:r>
              <a:rPr lang="en-US" sz="1800"/>
              <a:t>Online relationships</a:t>
            </a:r>
            <a:endParaRPr/>
          </a:p>
          <a:p>
            <a:pPr indent="-228600" lvl="3" marL="1600200" rtl="0" algn="l">
              <a:lnSpc>
                <a:spcPct val="100000"/>
              </a:lnSpc>
              <a:spcBef>
                <a:spcPts val="360"/>
              </a:spcBef>
              <a:spcAft>
                <a:spcPts val="0"/>
              </a:spcAft>
              <a:buClr>
                <a:schemeClr val="dk1"/>
              </a:buClr>
              <a:buSzPts val="1800"/>
              <a:buChar char="–"/>
            </a:pPr>
            <a:r>
              <a:rPr lang="en-US" sz="1800"/>
              <a:t>Professional organizations/mentoring</a:t>
            </a:r>
            <a:endParaRPr/>
          </a:p>
          <a:p>
            <a:pPr indent="-228600" lvl="3" marL="1600200" rtl="0" algn="l">
              <a:lnSpc>
                <a:spcPct val="100000"/>
              </a:lnSpc>
              <a:spcBef>
                <a:spcPts val="360"/>
              </a:spcBef>
              <a:spcAft>
                <a:spcPts val="0"/>
              </a:spcAft>
              <a:buClr>
                <a:schemeClr val="dk1"/>
              </a:buClr>
              <a:buSzPts val="1800"/>
              <a:buChar char="–"/>
            </a:pPr>
            <a:r>
              <a:rPr lang="en-US" sz="1800"/>
              <a:t>Peer mentoring</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id="356" name="Google Shape;356;p3"/>
          <p:cNvPicPr preferRelativeResize="0"/>
          <p:nvPr/>
        </p:nvPicPr>
        <p:blipFill rotWithShape="1">
          <a:blip r:embed="rId3">
            <a:alphaModFix/>
          </a:blip>
          <a:srcRect b="0" l="0" r="0" t="0"/>
          <a:stretch/>
        </p:blipFill>
        <p:spPr>
          <a:xfrm flipH="1">
            <a:off x="5929827" y="3512127"/>
            <a:ext cx="2349766" cy="2479964"/>
          </a:xfrm>
          <a:prstGeom prst="rect">
            <a:avLst/>
          </a:prstGeom>
          <a:noFill/>
          <a:ln>
            <a:noFill/>
          </a:ln>
        </p:spPr>
      </p:pic>
      <p:sp>
        <p:nvSpPr>
          <p:cNvPr id="357" name="Google Shape;357;p3"/>
          <p:cNvSpPr/>
          <p:nvPr/>
        </p:nvSpPr>
        <p:spPr>
          <a:xfrm>
            <a:off x="1791856" y="3943928"/>
            <a:ext cx="4184072" cy="701964"/>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
          <p:cNvSpPr txBox="1"/>
          <p:nvPr>
            <p:ph idx="1" type="body"/>
          </p:nvPr>
        </p:nvSpPr>
        <p:spPr>
          <a:xfrm>
            <a:off x="458788" y="1173314"/>
            <a:ext cx="8229600" cy="2652952"/>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sz="2800"/>
              <a:t>Why peer mentoring?</a:t>
            </a:r>
            <a:endParaRPr/>
          </a:p>
          <a:p>
            <a:pPr indent="-285750" lvl="1" marL="742950" rtl="0" algn="l">
              <a:lnSpc>
                <a:spcPct val="100000"/>
              </a:lnSpc>
              <a:spcBef>
                <a:spcPts val="480"/>
              </a:spcBef>
              <a:spcAft>
                <a:spcPts val="0"/>
              </a:spcAft>
              <a:buClr>
                <a:schemeClr val="dk1"/>
              </a:buClr>
              <a:buSzPts val="2400"/>
              <a:buChar char="–"/>
            </a:pPr>
            <a:r>
              <a:rPr lang="en-US" sz="2400"/>
              <a:t>In general, people take their peers’ perspectives very seriously.</a:t>
            </a:r>
            <a:endParaRPr/>
          </a:p>
          <a:p>
            <a:pPr indent="-285750" lvl="1" marL="742950" rtl="0" algn="l">
              <a:lnSpc>
                <a:spcPct val="100000"/>
              </a:lnSpc>
              <a:spcBef>
                <a:spcPts val="480"/>
              </a:spcBef>
              <a:spcAft>
                <a:spcPts val="0"/>
              </a:spcAft>
              <a:buClr>
                <a:schemeClr val="dk1"/>
              </a:buClr>
              <a:buSzPts val="2400"/>
              <a:buChar char="–"/>
            </a:pPr>
            <a:r>
              <a:rPr lang="en-US" sz="2400"/>
              <a:t>Due to the similarity in age of peer mentors to their mentees, mentees might also feel more comfortable sharing concerns and problems with their mentors.</a:t>
            </a:r>
            <a:endParaRPr/>
          </a:p>
        </p:txBody>
      </p:sp>
      <p:pic>
        <p:nvPicPr>
          <p:cNvPr id="364" name="Google Shape;364;p4"/>
          <p:cNvPicPr preferRelativeResize="0"/>
          <p:nvPr/>
        </p:nvPicPr>
        <p:blipFill rotWithShape="1">
          <a:blip r:embed="rId3">
            <a:alphaModFix/>
          </a:blip>
          <a:srcRect b="0" l="0" r="0" t="0"/>
          <a:stretch/>
        </p:blipFill>
        <p:spPr>
          <a:xfrm>
            <a:off x="5785189" y="3983278"/>
            <a:ext cx="2672089" cy="1943458"/>
          </a:xfrm>
          <a:prstGeom prst="rect">
            <a:avLst/>
          </a:prstGeom>
          <a:noFill/>
          <a:ln>
            <a:noFill/>
          </a:ln>
        </p:spPr>
      </p:pic>
      <p:sp>
        <p:nvSpPr>
          <p:cNvPr id="365" name="Google Shape;365;p4"/>
          <p:cNvSpPr txBox="1"/>
          <p:nvPr/>
        </p:nvSpPr>
        <p:spPr>
          <a:xfrm>
            <a:off x="5271623" y="5926736"/>
            <a:ext cx="369922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chemeClr val="dk1"/>
                </a:solidFill>
                <a:latin typeface="Arial"/>
                <a:ea typeface="Arial"/>
                <a:cs typeface="Arial"/>
                <a:sym typeface="Arial"/>
              </a:rPr>
              <a:t> by Unknown Author is licensed under </a:t>
            </a:r>
            <a:r>
              <a:rPr b="0" i="0" lang="en-US" sz="900" u="sng" cap="none" strike="noStrike">
                <a:solidFill>
                  <a:schemeClr val="dk1"/>
                </a:solidFill>
                <a:latin typeface="Arial"/>
                <a:ea typeface="Arial"/>
                <a:cs typeface="Arial"/>
                <a:sym typeface="Arial"/>
                <a:hlinkClick r:id="rId5">
                  <a:extLst>
                    <a:ext uri="{A12FA001-AC4F-418D-AE19-62706E023703}">
                      <ahyp:hlinkClr val="tx"/>
                    </a:ext>
                  </a:extLst>
                </a:hlinkClick>
              </a:rPr>
              <a:t>CC BY-SA-NC</a:t>
            </a:r>
            <a:endParaRPr b="0" i="0" sz="900" u="none" cap="none" strike="noStrike">
              <a:solidFill>
                <a:schemeClr val="dk1"/>
              </a:solidFill>
              <a:latin typeface="Arial"/>
              <a:ea typeface="Arial"/>
              <a:cs typeface="Arial"/>
              <a:sym typeface="Arial"/>
            </a:endParaRPr>
          </a:p>
        </p:txBody>
      </p:sp>
      <p:sp>
        <p:nvSpPr>
          <p:cNvPr id="366" name="Google Shape;366;p4"/>
          <p:cNvSpPr txBox="1"/>
          <p:nvPr/>
        </p:nvSpPr>
        <p:spPr>
          <a:xfrm>
            <a:off x="455612" y="3717931"/>
            <a:ext cx="5098467" cy="2328805"/>
          </a:xfrm>
          <a:prstGeom prst="rect">
            <a:avLst/>
          </a:prstGeom>
          <a:noFill/>
          <a:ln>
            <a:noFill/>
          </a:ln>
        </p:spPr>
        <p:txBody>
          <a:bodyPr anchorCtr="0" anchor="t" bIns="45700" lIns="0"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Helvetica Neue"/>
                <a:ea typeface="Helvetica Neue"/>
                <a:cs typeface="Helvetica Neue"/>
                <a:sym typeface="Helvetica Neue"/>
              </a:rPr>
              <a:t>Why professional mentoring?</a:t>
            </a:r>
            <a:endParaRPr b="0" i="0" sz="3200" u="none" cap="none" strike="noStrike">
              <a:solidFill>
                <a:schemeClr val="dk1"/>
              </a:solidFill>
              <a:latin typeface="Helvetica Neue"/>
              <a:ea typeface="Helvetica Neue"/>
              <a:cs typeface="Helvetica Neue"/>
              <a:sym typeface="Helvetica Neue"/>
            </a:endParaRPr>
          </a:p>
          <a:p>
            <a:pPr indent="-285750" lvl="1" marL="742950" marR="0" rtl="0" algn="l">
              <a:lnSpc>
                <a:spcPct val="100000"/>
              </a:lnSpc>
              <a:spcBef>
                <a:spcPts val="480"/>
              </a:spcBef>
              <a:spcAft>
                <a:spcPts val="0"/>
              </a:spcAft>
              <a:buClr>
                <a:schemeClr val="dk1"/>
              </a:buClr>
              <a:buSzPts val="2400"/>
              <a:buFont typeface="Merriweather Sans"/>
              <a:buChar char="–"/>
            </a:pPr>
            <a:r>
              <a:rPr b="0" i="0" lang="en-US" sz="2400" u="none" cap="none" strike="noStrike">
                <a:solidFill>
                  <a:schemeClr val="dk1"/>
                </a:solidFill>
                <a:latin typeface="Helvetica Neue"/>
                <a:ea typeface="Helvetica Neue"/>
                <a:cs typeface="Helvetica Neue"/>
                <a:sym typeface="Helvetica Neue"/>
              </a:rPr>
              <a:t>People learn from more experienced mentors about the skills that they need to develop for success in their careers.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2400"/>
              <a:buFont typeface="Merriweather Sans"/>
              <a:buChar char="–"/>
            </a:pPr>
            <a:r>
              <a:rPr b="0" i="0" lang="en-US" sz="2400" u="none" cap="none" strike="noStrike">
                <a:solidFill>
                  <a:schemeClr val="dk1"/>
                </a:solidFill>
                <a:latin typeface="Helvetica Neue"/>
                <a:ea typeface="Helvetica Neue"/>
                <a:cs typeface="Helvetica Neue"/>
                <a:sym typeface="Helvetica Neue"/>
              </a:rPr>
              <a:t>It expands their network.</a:t>
            </a:r>
            <a:endParaRPr b="0" i="0" sz="2800" u="none" cap="none" strike="noStrike">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5"/>
          <p:cNvPicPr preferRelativeResize="0"/>
          <p:nvPr/>
        </p:nvPicPr>
        <p:blipFill rotWithShape="1">
          <a:blip r:embed="rId3">
            <a:alphaModFix/>
          </a:blip>
          <a:srcRect b="0" l="0" r="0" t="10116"/>
          <a:stretch/>
        </p:blipFill>
        <p:spPr>
          <a:xfrm>
            <a:off x="1532833" y="1681018"/>
            <a:ext cx="6078333" cy="4595796"/>
          </a:xfrm>
          <a:prstGeom prst="rect">
            <a:avLst/>
          </a:prstGeom>
          <a:noFill/>
          <a:ln>
            <a:noFill/>
          </a:ln>
        </p:spPr>
      </p:pic>
      <p:sp>
        <p:nvSpPr>
          <p:cNvPr id="373" name="Google Shape;373;p5"/>
          <p:cNvSpPr txBox="1"/>
          <p:nvPr/>
        </p:nvSpPr>
        <p:spPr>
          <a:xfrm>
            <a:off x="3024940" y="1154546"/>
            <a:ext cx="31373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Benefits of mentoring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What a Mentor Is . . .</a:t>
            </a:r>
            <a:endParaRPr/>
          </a:p>
          <a:p>
            <a:pPr indent="-285750" lvl="1" marL="742950" rtl="0" algn="l">
              <a:lnSpc>
                <a:spcPct val="100000"/>
              </a:lnSpc>
              <a:spcBef>
                <a:spcPts val="560"/>
              </a:spcBef>
              <a:spcAft>
                <a:spcPts val="0"/>
              </a:spcAft>
              <a:buClr>
                <a:schemeClr val="dk1"/>
              </a:buClr>
              <a:buSzPts val="2800"/>
              <a:buChar char="–"/>
            </a:pPr>
            <a:r>
              <a:rPr lang="en-US"/>
              <a:t>A knowledgeable and experienced guide  </a:t>
            </a:r>
            <a:endParaRPr/>
          </a:p>
          <a:p>
            <a:pPr indent="-285750" lvl="1" marL="742950" rtl="0" algn="l">
              <a:lnSpc>
                <a:spcPct val="100000"/>
              </a:lnSpc>
              <a:spcBef>
                <a:spcPts val="560"/>
              </a:spcBef>
              <a:spcAft>
                <a:spcPts val="0"/>
              </a:spcAft>
              <a:buClr>
                <a:schemeClr val="dk1"/>
              </a:buClr>
              <a:buSzPts val="2800"/>
              <a:buChar char="–"/>
            </a:pPr>
            <a:r>
              <a:rPr lang="en-US"/>
              <a:t>A caring, thoughtful, and humane facilitator  </a:t>
            </a:r>
            <a:endParaRPr/>
          </a:p>
          <a:p>
            <a:pPr indent="-285750" lvl="1" marL="742950" rtl="0" algn="l">
              <a:lnSpc>
                <a:spcPct val="100000"/>
              </a:lnSpc>
              <a:spcBef>
                <a:spcPts val="560"/>
              </a:spcBef>
              <a:spcAft>
                <a:spcPts val="0"/>
              </a:spcAft>
              <a:buClr>
                <a:schemeClr val="dk1"/>
              </a:buClr>
              <a:buSzPts val="2800"/>
              <a:buChar char="–"/>
            </a:pPr>
            <a:r>
              <a:rPr lang="en-US"/>
              <a:t>A role model  </a:t>
            </a:r>
            <a:endParaRPr/>
          </a:p>
          <a:p>
            <a:pPr indent="-285750" lvl="1" marL="742950" rtl="0" algn="l">
              <a:lnSpc>
                <a:spcPct val="100000"/>
              </a:lnSpc>
              <a:spcBef>
                <a:spcPts val="560"/>
              </a:spcBef>
              <a:spcAft>
                <a:spcPts val="0"/>
              </a:spcAft>
              <a:buClr>
                <a:schemeClr val="dk1"/>
              </a:buClr>
              <a:buSzPts val="2800"/>
              <a:buChar char="–"/>
            </a:pPr>
            <a:r>
              <a:rPr lang="en-US"/>
              <a:t>A trusted ally, or advocate </a:t>
            </a:r>
            <a:endParaRPr/>
          </a:p>
        </p:txBody>
      </p:sp>
      <p:pic>
        <p:nvPicPr>
          <p:cNvPr id="380" name="Google Shape;380;p6"/>
          <p:cNvPicPr preferRelativeResize="0"/>
          <p:nvPr/>
        </p:nvPicPr>
        <p:blipFill rotWithShape="1">
          <a:blip r:embed="rId3">
            <a:alphaModFix/>
          </a:blip>
          <a:srcRect b="0" l="0" r="0" t="0"/>
          <a:stretch/>
        </p:blipFill>
        <p:spPr>
          <a:xfrm>
            <a:off x="5399319" y="3593306"/>
            <a:ext cx="3289069" cy="25083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7"/>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What a Mentor Is Not. . .</a:t>
            </a:r>
            <a:endParaRPr/>
          </a:p>
          <a:p>
            <a:pPr indent="-285750" lvl="1" marL="742950" rtl="0" algn="l">
              <a:lnSpc>
                <a:spcPct val="100000"/>
              </a:lnSpc>
              <a:spcBef>
                <a:spcPts val="560"/>
              </a:spcBef>
              <a:spcAft>
                <a:spcPts val="0"/>
              </a:spcAft>
              <a:buClr>
                <a:schemeClr val="dk1"/>
              </a:buClr>
              <a:buSzPts val="2800"/>
              <a:buChar char="–"/>
            </a:pPr>
            <a:r>
              <a:rPr lang="en-US"/>
              <a:t>A (surrogate) parent</a:t>
            </a:r>
            <a:endParaRPr/>
          </a:p>
          <a:p>
            <a:pPr indent="-285750" lvl="1" marL="742950" rtl="0" algn="l">
              <a:lnSpc>
                <a:spcPct val="100000"/>
              </a:lnSpc>
              <a:spcBef>
                <a:spcPts val="560"/>
              </a:spcBef>
              <a:spcAft>
                <a:spcPts val="0"/>
              </a:spcAft>
              <a:buClr>
                <a:schemeClr val="dk1"/>
              </a:buClr>
              <a:buSzPts val="2800"/>
              <a:buChar char="–"/>
            </a:pPr>
            <a:r>
              <a:rPr lang="en-US"/>
              <a:t>A professional counselor or therapist</a:t>
            </a:r>
            <a:endParaRPr/>
          </a:p>
          <a:p>
            <a:pPr indent="-285750" lvl="1" marL="742950" rtl="0" algn="l">
              <a:lnSpc>
                <a:spcPct val="100000"/>
              </a:lnSpc>
              <a:spcBef>
                <a:spcPts val="560"/>
              </a:spcBef>
              <a:spcAft>
                <a:spcPts val="0"/>
              </a:spcAft>
              <a:buClr>
                <a:schemeClr val="dk1"/>
              </a:buClr>
              <a:buSzPts val="2800"/>
              <a:buChar char="–"/>
            </a:pPr>
            <a:r>
              <a:rPr lang="en-US"/>
              <a:t>A flawless or infallible idol</a:t>
            </a:r>
            <a:endParaRPr/>
          </a:p>
          <a:p>
            <a:pPr indent="-285750" lvl="1" marL="742950" rtl="0" algn="l">
              <a:lnSpc>
                <a:spcPct val="100000"/>
              </a:lnSpc>
              <a:spcBef>
                <a:spcPts val="560"/>
              </a:spcBef>
              <a:spcAft>
                <a:spcPts val="0"/>
              </a:spcAft>
              <a:buClr>
                <a:schemeClr val="dk1"/>
              </a:buClr>
              <a:buSzPts val="2800"/>
              <a:buChar char="–"/>
            </a:pPr>
            <a:r>
              <a:rPr lang="en-US"/>
              <a:t>A social worker</a:t>
            </a:r>
            <a:endParaRPr/>
          </a:p>
          <a:p>
            <a:pPr indent="-285750" lvl="1" marL="742950" rtl="0" algn="l">
              <a:lnSpc>
                <a:spcPct val="100000"/>
              </a:lnSpc>
              <a:spcBef>
                <a:spcPts val="560"/>
              </a:spcBef>
              <a:spcAft>
                <a:spcPts val="0"/>
              </a:spcAft>
              <a:buClr>
                <a:schemeClr val="dk1"/>
              </a:buClr>
              <a:buSzPts val="2800"/>
              <a:buChar char="–"/>
            </a:pPr>
            <a:r>
              <a:rPr lang="en-US"/>
              <a:t>A lending institution</a:t>
            </a:r>
            <a:endParaRPr/>
          </a:p>
          <a:p>
            <a:pPr indent="-285750" lvl="1" marL="742950" rtl="0" algn="l">
              <a:lnSpc>
                <a:spcPct val="100000"/>
              </a:lnSpc>
              <a:spcBef>
                <a:spcPts val="560"/>
              </a:spcBef>
              <a:spcAft>
                <a:spcPts val="0"/>
              </a:spcAft>
              <a:buClr>
                <a:schemeClr val="dk1"/>
              </a:buClr>
              <a:buSzPts val="2800"/>
              <a:buChar char="–"/>
            </a:pPr>
            <a:r>
              <a:rPr lang="en-US"/>
              <a:t>A playmate or romantic partner</a:t>
            </a:r>
            <a:endParaRPr/>
          </a:p>
        </p:txBody>
      </p:sp>
      <p:pic>
        <p:nvPicPr>
          <p:cNvPr id="387" name="Google Shape;387;p7"/>
          <p:cNvPicPr preferRelativeResize="0"/>
          <p:nvPr/>
        </p:nvPicPr>
        <p:blipFill rotWithShape="1">
          <a:blip r:embed="rId3">
            <a:alphaModFix/>
          </a:blip>
          <a:srcRect b="0" l="0" r="0" t="0"/>
          <a:stretch/>
        </p:blipFill>
        <p:spPr>
          <a:xfrm>
            <a:off x="6841305" y="3275013"/>
            <a:ext cx="2057400" cy="258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8"/>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As a Mentor, Do Expect…</a:t>
            </a:r>
            <a:endParaRPr/>
          </a:p>
          <a:p>
            <a:pPr indent="-285750" lvl="1" marL="742950" rtl="0" algn="l">
              <a:lnSpc>
                <a:spcPct val="100000"/>
              </a:lnSpc>
              <a:spcBef>
                <a:spcPts val="560"/>
              </a:spcBef>
              <a:spcAft>
                <a:spcPts val="0"/>
              </a:spcAft>
              <a:buClr>
                <a:schemeClr val="dk1"/>
              </a:buClr>
              <a:buSzPts val="2800"/>
              <a:buChar char="–"/>
            </a:pPr>
            <a:r>
              <a:rPr lang="en-US"/>
              <a:t>The relationship to be one directional, at least to start</a:t>
            </a:r>
            <a:endParaRPr/>
          </a:p>
          <a:p>
            <a:pPr indent="-285750" lvl="1" marL="742950" rtl="0" algn="l">
              <a:lnSpc>
                <a:spcPct val="100000"/>
              </a:lnSpc>
              <a:spcBef>
                <a:spcPts val="560"/>
              </a:spcBef>
              <a:spcAft>
                <a:spcPts val="0"/>
              </a:spcAft>
              <a:buClr>
                <a:schemeClr val="dk1"/>
              </a:buClr>
              <a:buSzPts val="2800"/>
              <a:buChar char="–"/>
            </a:pPr>
            <a:r>
              <a:rPr lang="en-US"/>
              <a:t>Some change to happen</a:t>
            </a:r>
            <a:endParaRPr/>
          </a:p>
          <a:p>
            <a:pPr indent="-285750" lvl="1" marL="742950" rtl="0" algn="l">
              <a:lnSpc>
                <a:spcPct val="100000"/>
              </a:lnSpc>
              <a:spcBef>
                <a:spcPts val="560"/>
              </a:spcBef>
              <a:spcAft>
                <a:spcPts val="0"/>
              </a:spcAft>
              <a:buClr>
                <a:schemeClr val="dk1"/>
              </a:buClr>
              <a:buSzPts val="2800"/>
              <a:buChar char="–"/>
            </a:pPr>
            <a:r>
              <a:rPr lang="en-US"/>
              <a:t>To support your mentee in reaching their goals</a:t>
            </a:r>
            <a:endParaRPr/>
          </a:p>
          <a:p>
            <a:pPr indent="-285750" lvl="1" marL="742950" rtl="0" algn="l">
              <a:lnSpc>
                <a:spcPct val="100000"/>
              </a:lnSpc>
              <a:spcBef>
                <a:spcPts val="560"/>
              </a:spcBef>
              <a:spcAft>
                <a:spcPts val="0"/>
              </a:spcAft>
              <a:buClr>
                <a:schemeClr val="dk1"/>
              </a:buClr>
              <a:buSzPts val="2800"/>
              <a:buChar char="–"/>
            </a:pPr>
            <a:r>
              <a:rPr lang="en-US"/>
              <a:t>To experience some frustration as a mentor</a:t>
            </a:r>
            <a:endParaRPr/>
          </a:p>
          <a:p>
            <a:pPr indent="-285750" lvl="1" marL="742950" rtl="0" algn="l">
              <a:lnSpc>
                <a:spcPct val="100000"/>
              </a:lnSpc>
              <a:spcBef>
                <a:spcPts val="560"/>
              </a:spcBef>
              <a:spcAft>
                <a:spcPts val="0"/>
              </a:spcAft>
              <a:buClr>
                <a:schemeClr val="dk1"/>
              </a:buClr>
              <a:buSzPts val="2800"/>
              <a:buChar char="–"/>
            </a:pPr>
            <a:r>
              <a:rPr lang="en-US"/>
              <a:t>To be busy </a:t>
            </a:r>
            <a:endParaRPr/>
          </a:p>
          <a:p>
            <a:pPr indent="-285750" lvl="1" marL="742950" rtl="0" algn="l">
              <a:lnSpc>
                <a:spcPct val="100000"/>
              </a:lnSpc>
              <a:spcBef>
                <a:spcPts val="560"/>
              </a:spcBef>
              <a:spcAft>
                <a:spcPts val="0"/>
              </a:spcAft>
              <a:buClr>
                <a:schemeClr val="dk1"/>
              </a:buClr>
              <a:buSzPts val="2800"/>
              <a:buChar char="–"/>
            </a:pPr>
            <a:r>
              <a:rPr lang="en-US"/>
              <a:t>To make some impact in your mentee’s life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9"/>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As a Mentor, Do </a:t>
            </a:r>
            <a:r>
              <a:rPr b="1" lang="en-US" u="sng"/>
              <a:t>NOT</a:t>
            </a:r>
            <a:r>
              <a:rPr lang="en-US"/>
              <a:t> Expect…</a:t>
            </a:r>
            <a:endParaRPr/>
          </a:p>
          <a:p>
            <a:pPr indent="-285750" lvl="1" marL="742950" rtl="0" algn="l">
              <a:lnSpc>
                <a:spcPct val="100000"/>
              </a:lnSpc>
              <a:spcBef>
                <a:spcPts val="560"/>
              </a:spcBef>
              <a:spcAft>
                <a:spcPts val="0"/>
              </a:spcAft>
              <a:buClr>
                <a:schemeClr val="dk1"/>
              </a:buClr>
              <a:buSzPts val="2800"/>
              <a:buChar char="–"/>
            </a:pPr>
            <a:r>
              <a:rPr lang="en-US"/>
              <a:t>To “reform” or “save” your mentee</a:t>
            </a:r>
            <a:endParaRPr/>
          </a:p>
          <a:p>
            <a:pPr indent="-285750" lvl="1" marL="742950" rtl="0" algn="l">
              <a:lnSpc>
                <a:spcPct val="100000"/>
              </a:lnSpc>
              <a:spcBef>
                <a:spcPts val="560"/>
              </a:spcBef>
              <a:spcAft>
                <a:spcPts val="0"/>
              </a:spcAft>
              <a:buClr>
                <a:schemeClr val="dk1"/>
              </a:buClr>
              <a:buSzPts val="2800"/>
              <a:buChar char="–"/>
            </a:pPr>
            <a:r>
              <a:rPr lang="en-US"/>
              <a:t>Your mentee to confide in you or trust you, at least to start</a:t>
            </a:r>
            <a:endParaRPr/>
          </a:p>
          <a:p>
            <a:pPr indent="-285750" lvl="1" marL="742950" rtl="0" algn="l">
              <a:lnSpc>
                <a:spcPct val="100000"/>
              </a:lnSpc>
              <a:spcBef>
                <a:spcPts val="560"/>
              </a:spcBef>
              <a:spcAft>
                <a:spcPts val="0"/>
              </a:spcAft>
              <a:buClr>
                <a:schemeClr val="dk1"/>
              </a:buClr>
              <a:buSzPts val="2800"/>
              <a:buChar char="–"/>
            </a:pPr>
            <a:r>
              <a:rPr lang="en-US"/>
              <a:t>Great change quickly</a:t>
            </a:r>
            <a:endParaRPr/>
          </a:p>
          <a:p>
            <a:pPr indent="-285750" lvl="1" marL="742950" rtl="0" algn="l">
              <a:lnSpc>
                <a:spcPct val="100000"/>
              </a:lnSpc>
              <a:spcBef>
                <a:spcPts val="560"/>
              </a:spcBef>
              <a:spcAft>
                <a:spcPts val="0"/>
              </a:spcAft>
              <a:buClr>
                <a:schemeClr val="dk1"/>
              </a:buClr>
              <a:buSzPts val="2800"/>
              <a:buChar char="–"/>
            </a:pPr>
            <a:r>
              <a:rPr lang="en-US"/>
              <a:t>Your goals to mirror your mentee’s goals for themselves</a:t>
            </a:r>
            <a:endParaRPr/>
          </a:p>
          <a:p>
            <a:pPr indent="-285750" lvl="1" marL="742950" rtl="0" algn="l">
              <a:lnSpc>
                <a:spcPct val="100000"/>
              </a:lnSpc>
              <a:spcBef>
                <a:spcPts val="560"/>
              </a:spcBef>
              <a:spcAft>
                <a:spcPts val="0"/>
              </a:spcAft>
              <a:buClr>
                <a:schemeClr val="dk1"/>
              </a:buClr>
              <a:buSzPts val="2800"/>
              <a:buChar char="–"/>
            </a:pPr>
            <a:r>
              <a:rPr lang="en-US"/>
              <a:t>That you will be “best-friends-at-first-sight”</a:t>
            </a:r>
            <a:endParaRPr/>
          </a:p>
          <a:p>
            <a:pPr indent="-285750" lvl="1" marL="742950" rtl="0" algn="l">
              <a:lnSpc>
                <a:spcPct val="100000"/>
              </a:lnSpc>
              <a:spcBef>
                <a:spcPts val="560"/>
              </a:spcBef>
              <a:spcAft>
                <a:spcPts val="0"/>
              </a:spcAft>
              <a:buClr>
                <a:schemeClr val="dk1"/>
              </a:buClr>
              <a:buSzPts val="2800"/>
              <a:buChar char="–"/>
            </a:pPr>
            <a:r>
              <a:rPr lang="en-US"/>
              <a:t>Your mentee to schedule meetings or to develop plans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0"/>
          <p:cNvSpPr txBox="1"/>
          <p:nvPr>
            <p:ph idx="1" type="body"/>
          </p:nvPr>
        </p:nvSpPr>
        <p:spPr>
          <a:xfrm>
            <a:off x="458788" y="1330325"/>
            <a:ext cx="8229600" cy="64639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Your Role as a Mentor</a:t>
            </a:r>
            <a:endParaRPr/>
          </a:p>
        </p:txBody>
      </p:sp>
      <p:grpSp>
        <p:nvGrpSpPr>
          <p:cNvPr id="406" name="Google Shape;406;p10"/>
          <p:cNvGrpSpPr/>
          <p:nvPr/>
        </p:nvGrpSpPr>
        <p:grpSpPr>
          <a:xfrm>
            <a:off x="1071110" y="2189952"/>
            <a:ext cx="7001778" cy="3500071"/>
            <a:chOff x="2069" y="495623"/>
            <a:chExt cx="7001778" cy="3500071"/>
          </a:xfrm>
        </p:grpSpPr>
        <p:sp>
          <p:nvSpPr>
            <p:cNvPr id="407" name="Google Shape;407;p10"/>
            <p:cNvSpPr/>
            <p:nvPr/>
          </p:nvSpPr>
          <p:spPr>
            <a:xfrm>
              <a:off x="2069" y="495623"/>
              <a:ext cx="1750035" cy="1750035"/>
            </a:xfrm>
            <a:prstGeom prst="rect">
              <a:avLst/>
            </a:prstGeom>
            <a:blipFill rotWithShape="1">
              <a:blip r:embed="rId3">
                <a:alphaModFix/>
              </a:blip>
              <a:stretch>
                <a:fillRect b="0" l="370" r="669"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8" name="Google Shape;408;p10"/>
            <p:cNvCxnSpPr/>
            <p:nvPr/>
          </p:nvCxnSpPr>
          <p:spPr>
            <a:xfrm>
              <a:off x="2069" y="495623"/>
              <a:ext cx="175" cy="3500070"/>
            </a:xfrm>
            <a:prstGeom prst="straightConnector1">
              <a:avLst/>
            </a:prstGeom>
            <a:noFill/>
            <a:ln cap="flat" cmpd="sng" w="25400">
              <a:solidFill>
                <a:srgbClr val="3B6495"/>
              </a:solidFill>
              <a:prstDash val="solid"/>
              <a:round/>
              <a:headEnd len="sm" w="sm" type="none"/>
              <a:tailEnd len="sm" w="sm" type="none"/>
            </a:ln>
          </p:spPr>
        </p:cxnSp>
        <p:sp>
          <p:nvSpPr>
            <p:cNvPr id="409" name="Google Shape;409;p10"/>
            <p:cNvSpPr/>
            <p:nvPr/>
          </p:nvSpPr>
          <p:spPr>
            <a:xfrm>
              <a:off x="2069" y="2245659"/>
              <a:ext cx="1750035" cy="17500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0"/>
            <p:cNvSpPr txBox="1"/>
            <p:nvPr/>
          </p:nvSpPr>
          <p:spPr>
            <a:xfrm>
              <a:off x="2069" y="2245659"/>
              <a:ext cx="1750035" cy="1750035"/>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Model Behavior</a:t>
              </a:r>
              <a:endParaRPr b="0" i="0" sz="1400" u="none" cap="none" strike="noStrike">
                <a:solidFill>
                  <a:srgbClr val="000000"/>
                </a:solidFill>
                <a:latin typeface="Arial"/>
                <a:ea typeface="Arial"/>
                <a:cs typeface="Arial"/>
                <a:sym typeface="Arial"/>
              </a:endParaRPr>
            </a:p>
          </p:txBody>
        </p:sp>
        <p:sp>
          <p:nvSpPr>
            <p:cNvPr id="411" name="Google Shape;411;p10"/>
            <p:cNvSpPr/>
            <p:nvPr/>
          </p:nvSpPr>
          <p:spPr>
            <a:xfrm>
              <a:off x="1752650" y="495623"/>
              <a:ext cx="1750035" cy="1750035"/>
            </a:xfrm>
            <a:prstGeom prst="rect">
              <a:avLst/>
            </a:prstGeom>
            <a:blipFill rotWithShape="1">
              <a:blip r:embed="rId4">
                <a:alphaModFix/>
              </a:blip>
              <a:stretch>
                <a:fillRect b="0" l="173" r="-2661" t="1512"/>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2" name="Google Shape;412;p10"/>
            <p:cNvCxnSpPr/>
            <p:nvPr/>
          </p:nvCxnSpPr>
          <p:spPr>
            <a:xfrm>
              <a:off x="1752650" y="495623"/>
              <a:ext cx="175" cy="3500070"/>
            </a:xfrm>
            <a:prstGeom prst="straightConnector1">
              <a:avLst/>
            </a:prstGeom>
            <a:noFill/>
            <a:ln cap="flat" cmpd="sng" w="25400">
              <a:solidFill>
                <a:srgbClr val="3B6495"/>
              </a:solidFill>
              <a:prstDash val="solid"/>
              <a:round/>
              <a:headEnd len="sm" w="sm" type="none"/>
              <a:tailEnd len="sm" w="sm" type="none"/>
            </a:ln>
          </p:spPr>
        </p:cxnSp>
        <p:sp>
          <p:nvSpPr>
            <p:cNvPr id="413" name="Google Shape;413;p10"/>
            <p:cNvSpPr/>
            <p:nvPr/>
          </p:nvSpPr>
          <p:spPr>
            <a:xfrm>
              <a:off x="1752650" y="2245659"/>
              <a:ext cx="1750035" cy="17500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0"/>
            <p:cNvSpPr txBox="1"/>
            <p:nvPr/>
          </p:nvSpPr>
          <p:spPr>
            <a:xfrm>
              <a:off x="1752650" y="2245659"/>
              <a:ext cx="1750035" cy="1750035"/>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Create Learning Experiences</a:t>
              </a:r>
              <a:endParaRPr b="0" i="0" sz="1400" u="none" cap="none" strike="noStrike">
                <a:solidFill>
                  <a:srgbClr val="000000"/>
                </a:solidFill>
                <a:latin typeface="Arial"/>
                <a:ea typeface="Arial"/>
                <a:cs typeface="Arial"/>
                <a:sym typeface="Arial"/>
              </a:endParaRPr>
            </a:p>
          </p:txBody>
        </p:sp>
        <p:sp>
          <p:nvSpPr>
            <p:cNvPr id="415" name="Google Shape;415;p10"/>
            <p:cNvSpPr/>
            <p:nvPr/>
          </p:nvSpPr>
          <p:spPr>
            <a:xfrm>
              <a:off x="3503231" y="495623"/>
              <a:ext cx="1750035" cy="1750035"/>
            </a:xfrm>
            <a:prstGeom prst="rect">
              <a:avLst/>
            </a:prstGeom>
            <a:blipFill rotWithShape="1">
              <a:blip r:embed="rId5">
                <a:alphaModFix/>
              </a:blip>
              <a:stretch>
                <a:fillRect b="-7995" l="0" r="0" t="-7995"/>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6" name="Google Shape;416;p10"/>
            <p:cNvCxnSpPr/>
            <p:nvPr/>
          </p:nvCxnSpPr>
          <p:spPr>
            <a:xfrm>
              <a:off x="3503231" y="495623"/>
              <a:ext cx="175" cy="3500070"/>
            </a:xfrm>
            <a:prstGeom prst="straightConnector1">
              <a:avLst/>
            </a:prstGeom>
            <a:noFill/>
            <a:ln cap="flat" cmpd="sng" w="25400">
              <a:solidFill>
                <a:srgbClr val="3B6495"/>
              </a:solidFill>
              <a:prstDash val="solid"/>
              <a:round/>
              <a:headEnd len="sm" w="sm" type="none"/>
              <a:tailEnd len="sm" w="sm" type="none"/>
            </a:ln>
          </p:spPr>
        </p:cxnSp>
        <p:sp>
          <p:nvSpPr>
            <p:cNvPr id="417" name="Google Shape;417;p10"/>
            <p:cNvSpPr/>
            <p:nvPr/>
          </p:nvSpPr>
          <p:spPr>
            <a:xfrm>
              <a:off x="3503231" y="2245659"/>
              <a:ext cx="1750035" cy="17500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0"/>
            <p:cNvSpPr txBox="1"/>
            <p:nvPr/>
          </p:nvSpPr>
          <p:spPr>
            <a:xfrm>
              <a:off x="3503231" y="2245659"/>
              <a:ext cx="1750035" cy="1750035"/>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Focus on the Positive</a:t>
              </a:r>
              <a:endParaRPr b="0" i="0" sz="1400" u="none" cap="none" strike="noStrike">
                <a:solidFill>
                  <a:srgbClr val="000000"/>
                </a:solidFill>
                <a:latin typeface="Arial"/>
                <a:ea typeface="Arial"/>
                <a:cs typeface="Arial"/>
                <a:sym typeface="Arial"/>
              </a:endParaRPr>
            </a:p>
          </p:txBody>
        </p:sp>
        <p:sp>
          <p:nvSpPr>
            <p:cNvPr id="419" name="Google Shape;419;p10"/>
            <p:cNvSpPr/>
            <p:nvPr/>
          </p:nvSpPr>
          <p:spPr>
            <a:xfrm>
              <a:off x="5253812" y="495623"/>
              <a:ext cx="1750035" cy="1750035"/>
            </a:xfrm>
            <a:prstGeom prst="rect">
              <a:avLst/>
            </a:prstGeom>
            <a:blipFill rotWithShape="1">
              <a:blip r:embed="rId6">
                <a:alphaModFix/>
              </a:blip>
              <a:stretch>
                <a:fillRect b="0" l="-3995" r="-3995"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0" name="Google Shape;420;p10"/>
            <p:cNvCxnSpPr/>
            <p:nvPr/>
          </p:nvCxnSpPr>
          <p:spPr>
            <a:xfrm>
              <a:off x="5253812" y="495623"/>
              <a:ext cx="175" cy="3500070"/>
            </a:xfrm>
            <a:prstGeom prst="straightConnector1">
              <a:avLst/>
            </a:prstGeom>
            <a:noFill/>
            <a:ln cap="flat" cmpd="sng" w="25400">
              <a:solidFill>
                <a:srgbClr val="3B6495"/>
              </a:solidFill>
              <a:prstDash val="solid"/>
              <a:round/>
              <a:headEnd len="sm" w="sm" type="none"/>
              <a:tailEnd len="sm" w="sm" type="none"/>
            </a:ln>
          </p:spPr>
        </p:cxnSp>
        <p:sp>
          <p:nvSpPr>
            <p:cNvPr id="421" name="Google Shape;421;p10"/>
            <p:cNvSpPr/>
            <p:nvPr/>
          </p:nvSpPr>
          <p:spPr>
            <a:xfrm>
              <a:off x="5253812" y="2245659"/>
              <a:ext cx="1750035" cy="17500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0"/>
            <p:cNvSpPr txBox="1"/>
            <p:nvPr/>
          </p:nvSpPr>
          <p:spPr>
            <a:xfrm>
              <a:off x="5253812" y="2245659"/>
              <a:ext cx="1750035" cy="1750035"/>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Encourage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1"/>
          <p:cNvSpPr txBox="1"/>
          <p:nvPr>
            <p:ph idx="1" type="body"/>
          </p:nvPr>
        </p:nvSpPr>
        <p:spPr>
          <a:xfrm>
            <a:off x="458788" y="1330326"/>
            <a:ext cx="8524791" cy="1525170"/>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The B.E.S.T. model demonstrates the typical lifecycle of mentor relationships: building, enhancing, sustaining, and transitioning.</a:t>
            </a:r>
            <a:endParaRPr/>
          </a:p>
        </p:txBody>
      </p:sp>
      <p:pic>
        <p:nvPicPr>
          <p:cNvPr id="429" name="Google Shape;429;p11"/>
          <p:cNvPicPr preferRelativeResize="0"/>
          <p:nvPr/>
        </p:nvPicPr>
        <p:blipFill rotWithShape="1">
          <a:blip r:embed="rId3">
            <a:alphaModFix/>
          </a:blip>
          <a:srcRect b="0" l="0" r="0" t="0"/>
          <a:stretch/>
        </p:blipFill>
        <p:spPr>
          <a:xfrm>
            <a:off x="2272779" y="2855496"/>
            <a:ext cx="4598441" cy="33579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1"/>
          <p:cNvSpPr txBox="1"/>
          <p:nvPr>
            <p:ph type="title"/>
          </p:nvPr>
        </p:nvSpPr>
        <p:spPr>
          <a:xfrm>
            <a:off x="628650" y="13652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3000">
                <a:latin typeface="Helvetica Neue"/>
                <a:ea typeface="Helvetica Neue"/>
                <a:cs typeface="Helvetica Neue"/>
                <a:sym typeface="Helvetica Neue"/>
              </a:rPr>
              <a:t>A brief history of the origins of the program </a:t>
            </a:r>
            <a:endParaRPr/>
          </a:p>
        </p:txBody>
      </p:sp>
      <p:sp>
        <p:nvSpPr>
          <p:cNvPr id="259" name="Google Shape;259;p51"/>
          <p:cNvSpPr txBox="1"/>
          <p:nvPr>
            <p:ph idx="1" type="body"/>
          </p:nvPr>
        </p:nvSpPr>
        <p:spPr>
          <a:xfrm>
            <a:off x="628650" y="1239039"/>
            <a:ext cx="7886700" cy="2430654"/>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750"/>
              </a:spcBef>
              <a:spcAft>
                <a:spcPts val="0"/>
              </a:spcAft>
              <a:buSzPts val="1800"/>
              <a:buNone/>
            </a:pPr>
            <a:r>
              <a:rPr lang="en-US" sz="1800">
                <a:latin typeface="Helvetica Neue"/>
                <a:ea typeface="Helvetica Neue"/>
                <a:cs typeface="Helvetica Neue"/>
                <a:sym typeface="Helvetica Neue"/>
              </a:rPr>
              <a:t>According to the National Science Foundation, underrepresented minority women (URMW) accounted for approximately… </a:t>
            </a:r>
            <a:endParaRPr/>
          </a:p>
          <a:p>
            <a:pPr indent="0" lvl="0" marL="114300" rtl="0" algn="l">
              <a:lnSpc>
                <a:spcPct val="90000"/>
              </a:lnSpc>
              <a:spcBef>
                <a:spcPts val="750"/>
              </a:spcBef>
              <a:spcAft>
                <a:spcPts val="0"/>
              </a:spcAft>
              <a:buSzPts val="1800"/>
              <a:buNone/>
            </a:pPr>
            <a:r>
              <a:rPr lang="en-US" sz="1800">
                <a:latin typeface="Helvetica Neue"/>
                <a:ea typeface="Helvetica Neue"/>
                <a:cs typeface="Helvetica Neue"/>
                <a:sym typeface="Helvetica Neue"/>
              </a:rPr>
              <a:t>10% of bachelor’s degrees in STEM fields → 8% of doctoral degrees in STEM → 2% of STEM faculty and 3% of employed scientists and engineers </a:t>
            </a:r>
            <a:endParaRPr/>
          </a:p>
          <a:p>
            <a:pPr indent="0" lvl="0" marL="114300" rtl="0" algn="l">
              <a:lnSpc>
                <a:spcPct val="90000"/>
              </a:lnSpc>
              <a:spcBef>
                <a:spcPts val="750"/>
              </a:spcBef>
              <a:spcAft>
                <a:spcPts val="0"/>
              </a:spcAft>
              <a:buSzPts val="1800"/>
              <a:buNone/>
            </a:pPr>
            <a:r>
              <a:rPr lang="en-US" sz="1800">
                <a:latin typeface="Helvetica Neue"/>
                <a:ea typeface="Helvetica Neue"/>
                <a:cs typeface="Helvetica Neue"/>
                <a:sym typeface="Helvetica Neue"/>
              </a:rPr>
              <a:t>A large discrepancy exists between the number of URMW who graduate with STEM degrees and who continue in the STEM workforce afterward.</a:t>
            </a:r>
            <a:endParaRPr/>
          </a:p>
        </p:txBody>
      </p:sp>
      <p:sp>
        <p:nvSpPr>
          <p:cNvPr id="260" name="Google Shape;260;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descr="Chem 2020 commencement" id="261" name="Google Shape;261;p51"/>
          <p:cNvPicPr preferRelativeResize="0"/>
          <p:nvPr/>
        </p:nvPicPr>
        <p:blipFill rotWithShape="1">
          <a:blip r:embed="rId3">
            <a:alphaModFix/>
          </a:blip>
          <a:srcRect b="0" l="0" r="0" t="0"/>
          <a:stretch/>
        </p:blipFill>
        <p:spPr>
          <a:xfrm>
            <a:off x="601507" y="3700977"/>
            <a:ext cx="7940985" cy="24306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2"/>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Before your first meeting….</a:t>
            </a:r>
            <a:endParaRPr/>
          </a:p>
          <a:p>
            <a:pPr indent="-285750" lvl="1" marL="742950" rtl="0" algn="l">
              <a:lnSpc>
                <a:spcPct val="100000"/>
              </a:lnSpc>
              <a:spcBef>
                <a:spcPts val="560"/>
              </a:spcBef>
              <a:spcAft>
                <a:spcPts val="0"/>
              </a:spcAft>
              <a:buClr>
                <a:schemeClr val="dk1"/>
              </a:buClr>
              <a:buSzPts val="2800"/>
              <a:buChar char="–"/>
            </a:pPr>
            <a:r>
              <a:rPr lang="en-US"/>
              <a:t>Think about the information you want to share with your mentee/mentor</a:t>
            </a:r>
            <a:endParaRPr/>
          </a:p>
          <a:p>
            <a:pPr indent="-228600" lvl="2" marL="1143000" rtl="0" algn="l">
              <a:lnSpc>
                <a:spcPct val="100000"/>
              </a:lnSpc>
              <a:spcBef>
                <a:spcPts val="480"/>
              </a:spcBef>
              <a:spcAft>
                <a:spcPts val="0"/>
              </a:spcAft>
              <a:buClr>
                <a:schemeClr val="dk1"/>
              </a:buClr>
              <a:buSzPts val="2400"/>
              <a:buChar char="•"/>
            </a:pPr>
            <a:r>
              <a:rPr lang="en-US"/>
              <a:t>Your experience at SBU</a:t>
            </a:r>
            <a:endParaRPr/>
          </a:p>
          <a:p>
            <a:pPr indent="-228600" lvl="2" marL="1143000" rtl="0" algn="l">
              <a:lnSpc>
                <a:spcPct val="100000"/>
              </a:lnSpc>
              <a:spcBef>
                <a:spcPts val="480"/>
              </a:spcBef>
              <a:spcAft>
                <a:spcPts val="0"/>
              </a:spcAft>
              <a:buClr>
                <a:schemeClr val="dk1"/>
              </a:buClr>
              <a:buSzPts val="2400"/>
              <a:buChar char="•"/>
            </a:pPr>
            <a:r>
              <a:rPr lang="en-US"/>
              <a:t>Your experience prior to SBU</a:t>
            </a:r>
            <a:endParaRPr/>
          </a:p>
          <a:p>
            <a:pPr indent="-228600" lvl="2" marL="1143000" rtl="0" algn="l">
              <a:lnSpc>
                <a:spcPct val="100000"/>
              </a:lnSpc>
              <a:spcBef>
                <a:spcPts val="480"/>
              </a:spcBef>
              <a:spcAft>
                <a:spcPts val="0"/>
              </a:spcAft>
              <a:buClr>
                <a:schemeClr val="dk1"/>
              </a:buClr>
              <a:buSzPts val="2400"/>
              <a:buChar char="•"/>
            </a:pPr>
            <a:r>
              <a:rPr lang="en-US"/>
              <a:t>Your degree program and how it may relate to your mentee’s program </a:t>
            </a:r>
            <a:endParaRPr/>
          </a:p>
          <a:p>
            <a:pPr indent="-228600" lvl="2" marL="1143000" rtl="0" algn="l">
              <a:lnSpc>
                <a:spcPct val="100000"/>
              </a:lnSpc>
              <a:spcBef>
                <a:spcPts val="480"/>
              </a:spcBef>
              <a:spcAft>
                <a:spcPts val="0"/>
              </a:spcAft>
              <a:buClr>
                <a:schemeClr val="dk1"/>
              </a:buClr>
              <a:buSzPts val="2400"/>
              <a:buChar char="•"/>
            </a:pPr>
            <a:r>
              <a:rPr lang="en-US"/>
              <a:t>What you wish you would have known as a 1</a:t>
            </a:r>
            <a:r>
              <a:rPr baseline="30000" lang="en-US"/>
              <a:t>st</a:t>
            </a:r>
            <a:r>
              <a:rPr lang="en-US"/>
              <a:t> year graduate student</a:t>
            </a:r>
            <a:endParaRPr/>
          </a:p>
        </p:txBody>
      </p:sp>
      <p:pic>
        <p:nvPicPr>
          <p:cNvPr id="436" name="Google Shape;436;p12"/>
          <p:cNvPicPr preferRelativeResize="0"/>
          <p:nvPr/>
        </p:nvPicPr>
        <p:blipFill rotWithShape="1">
          <a:blip r:embed="rId3">
            <a:alphaModFix/>
          </a:blip>
          <a:srcRect b="0" l="0" r="0" t="0"/>
          <a:stretch/>
        </p:blipFill>
        <p:spPr>
          <a:xfrm>
            <a:off x="6237514" y="5014914"/>
            <a:ext cx="2450874" cy="12062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3"/>
          <p:cNvSpPr txBox="1"/>
          <p:nvPr>
            <p:ph idx="1" type="body"/>
          </p:nvPr>
        </p:nvSpPr>
        <p:spPr>
          <a:xfrm>
            <a:off x="309424" y="1348798"/>
            <a:ext cx="8229600" cy="4869584"/>
          </a:xfrm>
          <a:prstGeom prst="rect">
            <a:avLst/>
          </a:prstGeom>
          <a:noFill/>
          <a:ln>
            <a:noFill/>
          </a:ln>
        </p:spPr>
        <p:txBody>
          <a:bodyPr anchorCtr="0" anchor="t" bIns="45700" lIns="0" spcFirstLastPara="1" rIns="91425" wrap="square" tIns="45700">
            <a:normAutofit/>
          </a:bodyPr>
          <a:lstStyle/>
          <a:p>
            <a:pPr indent="-457200" lvl="3" marL="457200" rtl="0" algn="l">
              <a:lnSpc>
                <a:spcPct val="100000"/>
              </a:lnSpc>
              <a:spcBef>
                <a:spcPts val="0"/>
              </a:spcBef>
              <a:spcAft>
                <a:spcPts val="0"/>
              </a:spcAft>
              <a:buClr>
                <a:schemeClr val="dk1"/>
              </a:buClr>
              <a:buSzPts val="3200"/>
              <a:buFont typeface="Helvetica Neue"/>
              <a:buChar char="•"/>
            </a:pPr>
            <a:r>
              <a:rPr lang="en-US" sz="3200"/>
              <a:t>Initial Meeting</a:t>
            </a:r>
            <a:endParaRPr/>
          </a:p>
          <a:p>
            <a:pPr indent="-457200" lvl="4" marL="914400" rtl="0" algn="l">
              <a:lnSpc>
                <a:spcPct val="100000"/>
              </a:lnSpc>
              <a:spcBef>
                <a:spcPts val="1000"/>
              </a:spcBef>
              <a:spcAft>
                <a:spcPts val="0"/>
              </a:spcAft>
              <a:buClr>
                <a:schemeClr val="dk1"/>
              </a:buClr>
              <a:buSzPts val="2800"/>
              <a:buFont typeface="Helvetica Neue"/>
              <a:buChar char="-"/>
            </a:pPr>
            <a:r>
              <a:rPr lang="en-US" sz="2800"/>
              <a:t>Share information about yourself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Preferred name or nickname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Academic background</a:t>
            </a:r>
            <a:endParaRPr/>
          </a:p>
          <a:p>
            <a:pPr indent="-228600" lvl="3" marL="1600200" rtl="0" algn="l">
              <a:lnSpc>
                <a:spcPct val="100000"/>
              </a:lnSpc>
              <a:spcBef>
                <a:spcPts val="400"/>
              </a:spcBef>
              <a:spcAft>
                <a:spcPts val="0"/>
              </a:spcAft>
              <a:buClr>
                <a:schemeClr val="dk1"/>
              </a:buClr>
              <a:buSzPts val="2000"/>
              <a:buFont typeface="Helvetica Neue"/>
              <a:buChar char="•"/>
            </a:pPr>
            <a:r>
              <a:rPr lang="en-US"/>
              <a:t>Schools previously attended, length of time at SBU, what attracted you to come here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Any information regarding interests and hobbies that you feel comfortable sharing</a:t>
            </a:r>
            <a:endParaRPr/>
          </a:p>
          <a:p>
            <a:pPr indent="-228600" lvl="2" marL="1143000" rtl="0" algn="l">
              <a:lnSpc>
                <a:spcPct val="100000"/>
              </a:lnSpc>
              <a:spcBef>
                <a:spcPts val="480"/>
              </a:spcBef>
              <a:spcAft>
                <a:spcPts val="0"/>
              </a:spcAft>
              <a:buSzPts val="2400"/>
              <a:buFont typeface="Helvetica Neue"/>
              <a:buChar char="•"/>
            </a:pPr>
            <a:r>
              <a:rPr lang="en-US"/>
              <a:t>Why you decided to become a mentor/mentee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Your availability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Contact information</a:t>
            </a:r>
            <a:endParaRPr/>
          </a:p>
          <a:p>
            <a:pPr indent="-279400" lvl="4" marL="914400" rtl="0" algn="l">
              <a:lnSpc>
                <a:spcPct val="100000"/>
              </a:lnSpc>
              <a:spcBef>
                <a:spcPts val="1000"/>
              </a:spcBef>
              <a:spcAft>
                <a:spcPts val="0"/>
              </a:spcAft>
              <a:buClr>
                <a:schemeClr val="dk1"/>
              </a:buClr>
              <a:buSzPts val="2800"/>
              <a:buNone/>
            </a:pPr>
            <a:r>
              <a:t/>
            </a:r>
            <a:endParaRPr sz="2800"/>
          </a:p>
        </p:txBody>
      </p:sp>
      <p:pic>
        <p:nvPicPr>
          <p:cNvPr id="442" name="Google Shape;442;p13"/>
          <p:cNvPicPr preferRelativeResize="0"/>
          <p:nvPr/>
        </p:nvPicPr>
        <p:blipFill rotWithShape="1">
          <a:blip r:embed="rId3">
            <a:alphaModFix/>
          </a:blip>
          <a:srcRect b="0" l="0" r="0" t="0"/>
          <a:stretch/>
        </p:blipFill>
        <p:spPr>
          <a:xfrm>
            <a:off x="6570023" y="1144878"/>
            <a:ext cx="2450874" cy="12062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4"/>
          <p:cNvSpPr txBox="1"/>
          <p:nvPr>
            <p:ph idx="1" type="body"/>
          </p:nvPr>
        </p:nvSpPr>
        <p:spPr>
          <a:xfrm>
            <a:off x="458788" y="1330324"/>
            <a:ext cx="8229600" cy="4938857"/>
          </a:xfrm>
          <a:prstGeom prst="rect">
            <a:avLst/>
          </a:prstGeom>
          <a:noFill/>
          <a:ln>
            <a:noFill/>
          </a:ln>
        </p:spPr>
        <p:txBody>
          <a:bodyPr anchorCtr="0" anchor="t" bIns="45700" lIns="0" spcFirstLastPara="1" rIns="91425" wrap="square" tIns="45700">
            <a:normAutofit lnSpcReduction="10000"/>
          </a:bodyPr>
          <a:lstStyle/>
          <a:p>
            <a:pPr indent="-457200" lvl="3" marL="457200" rtl="0" algn="l">
              <a:lnSpc>
                <a:spcPct val="100000"/>
              </a:lnSpc>
              <a:spcBef>
                <a:spcPts val="0"/>
              </a:spcBef>
              <a:spcAft>
                <a:spcPts val="0"/>
              </a:spcAft>
              <a:buClr>
                <a:schemeClr val="dk1"/>
              </a:buClr>
              <a:buSzPts val="3500"/>
              <a:buFont typeface="Helvetica Neue"/>
              <a:buChar char="•"/>
            </a:pPr>
            <a:r>
              <a:rPr lang="en-US" sz="3500"/>
              <a:t>Initial Meeting</a:t>
            </a:r>
            <a:endParaRPr/>
          </a:p>
          <a:p>
            <a:pPr indent="-285750" lvl="1" marL="742950" rtl="0" algn="l">
              <a:lnSpc>
                <a:spcPct val="100000"/>
              </a:lnSpc>
              <a:spcBef>
                <a:spcPts val="560"/>
              </a:spcBef>
              <a:spcAft>
                <a:spcPts val="0"/>
              </a:spcAft>
              <a:buClr>
                <a:schemeClr val="dk1"/>
              </a:buClr>
              <a:buSzPts val="2800"/>
              <a:buChar char="–"/>
            </a:pPr>
            <a:r>
              <a:rPr lang="en-US"/>
              <a:t>Get information about your mentee/mentor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Preferred name or nickname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Degree program &amp; classes they are taking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Academic background</a:t>
            </a:r>
            <a:endParaRPr/>
          </a:p>
          <a:p>
            <a:pPr indent="-228600" lvl="3" marL="1600200" rtl="0" algn="l">
              <a:lnSpc>
                <a:spcPct val="100000"/>
              </a:lnSpc>
              <a:spcBef>
                <a:spcPts val="400"/>
              </a:spcBef>
              <a:spcAft>
                <a:spcPts val="0"/>
              </a:spcAft>
              <a:buClr>
                <a:schemeClr val="dk1"/>
              </a:buClr>
              <a:buSzPts val="2000"/>
              <a:buFont typeface="Helvetica Neue"/>
              <a:buChar char="•"/>
            </a:pPr>
            <a:r>
              <a:rPr lang="en-US"/>
              <a:t>Schools previously attended, length of time at SBU, what attracted them to come here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Previous experience with mentoring</a:t>
            </a:r>
            <a:endParaRPr/>
          </a:p>
          <a:p>
            <a:pPr indent="-228600" lvl="2" marL="1143000" rtl="0" algn="l">
              <a:lnSpc>
                <a:spcPct val="100000"/>
              </a:lnSpc>
              <a:spcBef>
                <a:spcPts val="480"/>
              </a:spcBef>
              <a:spcAft>
                <a:spcPts val="0"/>
              </a:spcAft>
              <a:buClr>
                <a:schemeClr val="dk1"/>
              </a:buClr>
              <a:buSzPts val="2400"/>
              <a:buFont typeface="Helvetica Neue"/>
              <a:buChar char="•"/>
            </a:pPr>
            <a:r>
              <a:rPr lang="en-US"/>
              <a:t>Any information regarding interests and hobbies that they feel comfortable sharing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Their availability </a:t>
            </a:r>
            <a:endParaRPr/>
          </a:p>
          <a:p>
            <a:pPr indent="-228600" lvl="2" marL="1143000" rtl="0" algn="l">
              <a:lnSpc>
                <a:spcPct val="100000"/>
              </a:lnSpc>
              <a:spcBef>
                <a:spcPts val="480"/>
              </a:spcBef>
              <a:spcAft>
                <a:spcPts val="0"/>
              </a:spcAft>
              <a:buClr>
                <a:schemeClr val="dk1"/>
              </a:buClr>
              <a:buSzPts val="2400"/>
              <a:buFont typeface="Helvetica Neue"/>
              <a:buChar char="•"/>
            </a:pPr>
            <a:r>
              <a:rPr lang="en-US"/>
              <a:t>Contact information</a:t>
            </a:r>
            <a:endParaRPr sz="2800"/>
          </a:p>
        </p:txBody>
      </p:sp>
      <p:pic>
        <p:nvPicPr>
          <p:cNvPr id="448" name="Google Shape;448;p14"/>
          <p:cNvPicPr preferRelativeResize="0"/>
          <p:nvPr/>
        </p:nvPicPr>
        <p:blipFill rotWithShape="1">
          <a:blip r:embed="rId3">
            <a:alphaModFix/>
          </a:blip>
          <a:srcRect b="0" l="0" r="0" t="0"/>
          <a:stretch/>
        </p:blipFill>
        <p:spPr>
          <a:xfrm>
            <a:off x="6237514" y="5014914"/>
            <a:ext cx="2450874" cy="12062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5"/>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Future meetings</a:t>
            </a:r>
            <a:endParaRPr/>
          </a:p>
          <a:p>
            <a:pPr indent="-285750" lvl="1" marL="742950" rtl="0" algn="l">
              <a:lnSpc>
                <a:spcPct val="100000"/>
              </a:lnSpc>
              <a:spcBef>
                <a:spcPts val="560"/>
              </a:spcBef>
              <a:spcAft>
                <a:spcPts val="0"/>
              </a:spcAft>
              <a:buClr>
                <a:schemeClr val="dk1"/>
              </a:buClr>
              <a:buSzPts val="2800"/>
              <a:buChar char="–"/>
            </a:pPr>
            <a:r>
              <a:rPr lang="en-US"/>
              <a:t>Establish regular times to meet</a:t>
            </a:r>
            <a:endParaRPr/>
          </a:p>
          <a:p>
            <a:pPr indent="-228600" lvl="2" marL="1143000" rtl="0" algn="l">
              <a:lnSpc>
                <a:spcPct val="100000"/>
              </a:lnSpc>
              <a:spcBef>
                <a:spcPts val="480"/>
              </a:spcBef>
              <a:spcAft>
                <a:spcPts val="0"/>
              </a:spcAft>
              <a:buClr>
                <a:schemeClr val="dk1"/>
              </a:buClr>
              <a:buSzPts val="2400"/>
              <a:buChar char="•"/>
            </a:pPr>
            <a:r>
              <a:rPr lang="en-US"/>
              <a:t>Most successful mentoring relationships are ones that have consistency</a:t>
            </a:r>
            <a:endParaRPr/>
          </a:p>
          <a:p>
            <a:pPr indent="-228600" lvl="2" marL="1143000" rtl="0" algn="l">
              <a:lnSpc>
                <a:spcPct val="100000"/>
              </a:lnSpc>
              <a:spcBef>
                <a:spcPts val="480"/>
              </a:spcBef>
              <a:spcAft>
                <a:spcPts val="0"/>
              </a:spcAft>
              <a:buClr>
                <a:schemeClr val="dk1"/>
              </a:buClr>
              <a:buSzPts val="2400"/>
              <a:buChar char="•"/>
            </a:pPr>
            <a:r>
              <a:rPr lang="en-US"/>
              <a:t>Be punctual!!!</a:t>
            </a:r>
            <a:endParaRPr/>
          </a:p>
          <a:p>
            <a:pPr indent="-285750" lvl="1" marL="742950" rtl="0" algn="l">
              <a:lnSpc>
                <a:spcPct val="100000"/>
              </a:lnSpc>
              <a:spcBef>
                <a:spcPts val="560"/>
              </a:spcBef>
              <a:spcAft>
                <a:spcPts val="0"/>
              </a:spcAft>
              <a:buClr>
                <a:schemeClr val="dk1"/>
              </a:buClr>
              <a:buSzPts val="2800"/>
              <a:buChar char="–"/>
            </a:pPr>
            <a:r>
              <a:rPr lang="en-US"/>
              <a:t>Touch upon issues/topics discussed at previous meetings</a:t>
            </a:r>
            <a:endParaRPr/>
          </a:p>
          <a:p>
            <a:pPr indent="-228600" lvl="2" marL="1143000" rtl="0" algn="l">
              <a:lnSpc>
                <a:spcPct val="100000"/>
              </a:lnSpc>
              <a:spcBef>
                <a:spcPts val="480"/>
              </a:spcBef>
              <a:spcAft>
                <a:spcPts val="0"/>
              </a:spcAft>
              <a:buClr>
                <a:schemeClr val="dk1"/>
              </a:buClr>
              <a:buSzPts val="2400"/>
              <a:buChar char="•"/>
            </a:pPr>
            <a:r>
              <a:rPr lang="en-US"/>
              <a:t>Take notes, if necessary</a:t>
            </a:r>
            <a:endParaRPr/>
          </a:p>
          <a:p>
            <a:pPr indent="-107950" lvl="1" marL="742950" rtl="0" algn="l">
              <a:lnSpc>
                <a:spcPct val="100000"/>
              </a:lnSpc>
              <a:spcBef>
                <a:spcPts val="560"/>
              </a:spcBef>
              <a:spcAft>
                <a:spcPts val="0"/>
              </a:spcAft>
              <a:buClr>
                <a:schemeClr val="dk1"/>
              </a:buClr>
              <a:buSzPts val="2800"/>
              <a:buNone/>
            </a:pPr>
            <a:r>
              <a:t/>
            </a:r>
            <a:endParaRPr/>
          </a:p>
        </p:txBody>
      </p:sp>
      <p:pic>
        <p:nvPicPr>
          <p:cNvPr id="454" name="Google Shape;454;p15"/>
          <p:cNvPicPr preferRelativeResize="0"/>
          <p:nvPr/>
        </p:nvPicPr>
        <p:blipFill rotWithShape="1">
          <a:blip r:embed="rId3">
            <a:alphaModFix/>
          </a:blip>
          <a:srcRect b="0" l="0" r="0" t="0"/>
          <a:stretch/>
        </p:blipFill>
        <p:spPr>
          <a:xfrm>
            <a:off x="6237514" y="5014914"/>
            <a:ext cx="2450874" cy="12062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6"/>
          <p:cNvSpPr txBox="1"/>
          <p:nvPr>
            <p:ph idx="1" type="body"/>
          </p:nvPr>
        </p:nvSpPr>
        <p:spPr>
          <a:xfrm>
            <a:off x="458788" y="1330325"/>
            <a:ext cx="8229600" cy="1351915"/>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After each meeting</a:t>
            </a:r>
            <a:endParaRPr/>
          </a:p>
          <a:p>
            <a:pPr indent="-285750" lvl="1" marL="742950" rtl="0" algn="l">
              <a:lnSpc>
                <a:spcPct val="100000"/>
              </a:lnSpc>
              <a:spcBef>
                <a:spcPts val="560"/>
              </a:spcBef>
              <a:spcAft>
                <a:spcPts val="0"/>
              </a:spcAft>
              <a:buClr>
                <a:schemeClr val="dk1"/>
              </a:buClr>
              <a:buSzPts val="2800"/>
              <a:buChar char="–"/>
            </a:pPr>
            <a:r>
              <a:rPr lang="en-US"/>
              <a:t>Complete log/updates as soon as possible!</a:t>
            </a:r>
            <a:endParaRPr/>
          </a:p>
        </p:txBody>
      </p:sp>
      <p:pic>
        <p:nvPicPr>
          <p:cNvPr id="460" name="Google Shape;460;p16"/>
          <p:cNvPicPr preferRelativeResize="0"/>
          <p:nvPr/>
        </p:nvPicPr>
        <p:blipFill rotWithShape="1">
          <a:blip r:embed="rId3">
            <a:alphaModFix/>
          </a:blip>
          <a:srcRect b="0" l="0" r="0" t="0"/>
          <a:stretch/>
        </p:blipFill>
        <p:spPr>
          <a:xfrm>
            <a:off x="1469232" y="2682240"/>
            <a:ext cx="6208712" cy="3011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7"/>
          <p:cNvSpPr txBox="1"/>
          <p:nvPr>
            <p:ph idx="1" type="body"/>
          </p:nvPr>
        </p:nvSpPr>
        <p:spPr>
          <a:xfrm>
            <a:off x="458788" y="1330325"/>
            <a:ext cx="8229600" cy="4525963"/>
          </a:xfrm>
          <a:prstGeom prst="rect">
            <a:avLst/>
          </a:prstGeom>
          <a:solidFill>
            <a:srgbClr val="B60225"/>
          </a:solidFill>
          <a:ln>
            <a:noFill/>
          </a:ln>
        </p:spPr>
        <p:txBody>
          <a:bodyPr anchorCtr="0" anchor="ctr" bIns="45700" lIns="0" spcFirstLastPara="1" rIns="91425" wrap="square" tIns="45700">
            <a:noAutofit/>
          </a:bodyPr>
          <a:lstStyle/>
          <a:p>
            <a:pPr indent="0" lvl="0" marL="0" rtl="0" algn="ctr">
              <a:lnSpc>
                <a:spcPct val="100000"/>
              </a:lnSpc>
              <a:spcBef>
                <a:spcPts val="0"/>
              </a:spcBef>
              <a:spcAft>
                <a:spcPts val="0"/>
              </a:spcAft>
              <a:buClr>
                <a:schemeClr val="lt1"/>
              </a:buClr>
              <a:buSzPts val="6000"/>
              <a:buNone/>
            </a:pPr>
            <a:r>
              <a:rPr b="1" lang="en-US" sz="6000">
                <a:solidFill>
                  <a:schemeClr val="lt1"/>
                </a:solidFill>
              </a:rPr>
              <a:t>Establishing Trust and Boundaries</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8"/>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Establishing Trust and Boundaries</a:t>
            </a:r>
            <a:endParaRPr/>
          </a:p>
          <a:p>
            <a:pPr indent="-285750" lvl="1" marL="742950" rtl="0" algn="l">
              <a:lnSpc>
                <a:spcPct val="100000"/>
              </a:lnSpc>
              <a:spcBef>
                <a:spcPts val="560"/>
              </a:spcBef>
              <a:spcAft>
                <a:spcPts val="0"/>
              </a:spcAft>
              <a:buClr>
                <a:schemeClr val="dk1"/>
              </a:buClr>
              <a:buSzPts val="2800"/>
              <a:buChar char="–"/>
            </a:pPr>
            <a:r>
              <a:rPr lang="en-US"/>
              <a:t>Stress confidentiality </a:t>
            </a:r>
            <a:endParaRPr/>
          </a:p>
          <a:p>
            <a:pPr indent="-228600" lvl="2" marL="1143000" rtl="0" algn="l">
              <a:lnSpc>
                <a:spcPct val="100000"/>
              </a:lnSpc>
              <a:spcBef>
                <a:spcPts val="480"/>
              </a:spcBef>
              <a:spcAft>
                <a:spcPts val="0"/>
              </a:spcAft>
              <a:buClr>
                <a:schemeClr val="dk1"/>
              </a:buClr>
              <a:buSzPts val="2400"/>
              <a:buChar char="•"/>
            </a:pPr>
            <a:r>
              <a:rPr lang="en-US"/>
              <a:t>Ensure that mentee understands that any information shared with you will remain confidential, except in special circumstances </a:t>
            </a:r>
            <a:endParaRPr/>
          </a:p>
          <a:p>
            <a:pPr indent="-228600" lvl="3" marL="1600200" rtl="0" algn="l">
              <a:lnSpc>
                <a:spcPct val="100000"/>
              </a:lnSpc>
              <a:spcBef>
                <a:spcPts val="400"/>
              </a:spcBef>
              <a:spcAft>
                <a:spcPts val="0"/>
              </a:spcAft>
              <a:buClr>
                <a:schemeClr val="dk1"/>
              </a:buClr>
              <a:buSzPts val="2000"/>
              <a:buChar char="–"/>
            </a:pPr>
            <a:r>
              <a:rPr lang="en-US"/>
              <a:t>Mentor/Mentee logs: Any information shared with BSD will remain confidential, except in special circumstances </a:t>
            </a:r>
            <a:endParaRPr/>
          </a:p>
          <a:p>
            <a:pPr indent="-228600" lvl="2" marL="1143000" rtl="0" algn="l">
              <a:lnSpc>
                <a:spcPct val="100000"/>
              </a:lnSpc>
              <a:spcBef>
                <a:spcPts val="480"/>
              </a:spcBef>
              <a:spcAft>
                <a:spcPts val="0"/>
              </a:spcAft>
              <a:buClr>
                <a:schemeClr val="dk1"/>
              </a:buClr>
              <a:buSzPts val="2400"/>
              <a:buChar char="•"/>
            </a:pPr>
            <a:r>
              <a:rPr lang="en-US"/>
              <a:t>Do not share mentee information with colleagues, friends, or family</a:t>
            </a:r>
            <a:endParaRPr/>
          </a:p>
        </p:txBody>
      </p:sp>
      <p:pic>
        <p:nvPicPr>
          <p:cNvPr id="471" name="Google Shape;471;p18"/>
          <p:cNvPicPr preferRelativeResize="0"/>
          <p:nvPr/>
        </p:nvPicPr>
        <p:blipFill rotWithShape="1">
          <a:blip r:embed="rId3">
            <a:alphaModFix/>
          </a:blip>
          <a:srcRect b="0" l="0" r="0" t="0"/>
          <a:stretch/>
        </p:blipFill>
        <p:spPr>
          <a:xfrm>
            <a:off x="5746285" y="4841023"/>
            <a:ext cx="3099989" cy="14131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9"/>
          <p:cNvSpPr txBox="1"/>
          <p:nvPr>
            <p:ph idx="1" type="body"/>
          </p:nvPr>
        </p:nvSpPr>
        <p:spPr>
          <a:xfrm>
            <a:off x="240145" y="1330325"/>
            <a:ext cx="8448243" cy="4525963"/>
          </a:xfrm>
          <a:prstGeom prst="rect">
            <a:avLst/>
          </a:prstGeom>
          <a:noFill/>
          <a:ln>
            <a:noFill/>
          </a:ln>
        </p:spPr>
        <p:txBody>
          <a:bodyPr anchorCtr="0" anchor="t" bIns="45700" lIns="0"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Establishing Trust and Boundaries</a:t>
            </a:r>
            <a:endParaRPr/>
          </a:p>
          <a:p>
            <a:pPr indent="-285750" lvl="1" marL="742950" rtl="0" algn="l">
              <a:lnSpc>
                <a:spcPct val="100000"/>
              </a:lnSpc>
              <a:spcBef>
                <a:spcPts val="560"/>
              </a:spcBef>
              <a:spcAft>
                <a:spcPts val="0"/>
              </a:spcAft>
              <a:buClr>
                <a:schemeClr val="dk1"/>
              </a:buClr>
              <a:buSzPts val="2800"/>
              <a:buChar char="–"/>
            </a:pPr>
            <a:r>
              <a:rPr lang="en-US"/>
              <a:t>Confidentiality: Special circumstances</a:t>
            </a:r>
            <a:endParaRPr/>
          </a:p>
          <a:p>
            <a:pPr indent="-228600" lvl="2" marL="1143000" rtl="0" algn="l">
              <a:lnSpc>
                <a:spcPct val="100000"/>
              </a:lnSpc>
              <a:spcBef>
                <a:spcPts val="480"/>
              </a:spcBef>
              <a:spcAft>
                <a:spcPts val="0"/>
              </a:spcAft>
              <a:buClr>
                <a:schemeClr val="dk1"/>
              </a:buClr>
              <a:buSzPts val="2400"/>
              <a:buChar char="•"/>
            </a:pPr>
            <a:r>
              <a:rPr lang="en-US"/>
              <a:t>If mentee reports that they are thinking about harming themselves or others, you must contact Norma Reyes and the appropriate authorities immediately (police, paramedics, etc.) </a:t>
            </a:r>
            <a:endParaRPr/>
          </a:p>
          <a:p>
            <a:pPr indent="-228600" lvl="2" marL="1143000" rtl="0" algn="l">
              <a:lnSpc>
                <a:spcPct val="100000"/>
              </a:lnSpc>
              <a:spcBef>
                <a:spcPts val="480"/>
              </a:spcBef>
              <a:spcAft>
                <a:spcPts val="0"/>
              </a:spcAft>
              <a:buClr>
                <a:schemeClr val="dk1"/>
              </a:buClr>
              <a:buSzPts val="2400"/>
              <a:buChar char="•"/>
            </a:pPr>
            <a:r>
              <a:rPr lang="en-US"/>
              <a:t>Can refer students to Counseling and Psychological Services (CAPS) </a:t>
            </a:r>
            <a:endParaRPr/>
          </a:p>
          <a:p>
            <a:pPr indent="-228600" lvl="3" marL="1600200" rtl="0" algn="l">
              <a:lnSpc>
                <a:spcPct val="100000"/>
              </a:lnSpc>
              <a:spcBef>
                <a:spcPts val="400"/>
              </a:spcBef>
              <a:spcAft>
                <a:spcPts val="0"/>
              </a:spcAft>
              <a:buClr>
                <a:schemeClr val="dk1"/>
              </a:buClr>
              <a:buSzPts val="2000"/>
              <a:buChar char="–"/>
            </a:pPr>
            <a:r>
              <a:rPr lang="en-US"/>
              <a:t>Counseling and Psychological Services (CAPS)</a:t>
            </a:r>
            <a:endParaRPr/>
          </a:p>
          <a:p>
            <a:pPr indent="-228600" lvl="4" marL="2057400" rtl="0" algn="l">
              <a:lnSpc>
                <a:spcPct val="100000"/>
              </a:lnSpc>
              <a:spcBef>
                <a:spcPts val="400"/>
              </a:spcBef>
              <a:spcAft>
                <a:spcPts val="0"/>
              </a:spcAft>
              <a:buClr>
                <a:schemeClr val="dk1"/>
              </a:buClr>
              <a:buSzPts val="2000"/>
              <a:buChar char="»"/>
            </a:pPr>
            <a:r>
              <a:rPr lang="en-US"/>
              <a:t>(631) 632-6720</a:t>
            </a:r>
            <a:endParaRPr/>
          </a:p>
          <a:p>
            <a:pPr indent="-228600" lvl="4" marL="2057400" rtl="0" algn="l">
              <a:lnSpc>
                <a:spcPct val="100000"/>
              </a:lnSpc>
              <a:spcBef>
                <a:spcPts val="400"/>
              </a:spcBef>
              <a:spcAft>
                <a:spcPts val="0"/>
              </a:spcAft>
              <a:buClr>
                <a:schemeClr val="dk1"/>
              </a:buClr>
              <a:buSzPts val="2000"/>
              <a:buChar char="»"/>
            </a:pPr>
            <a:r>
              <a:rPr lang="en-US" u="sng">
                <a:solidFill>
                  <a:schemeClr val="hlink"/>
                </a:solidFill>
                <a:hlinkClick r:id="rId3"/>
              </a:rPr>
              <a:t>http://studentaffairs.stonybrook.edu/caps/index.shtml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0"/>
          <p:cNvSpPr txBox="1"/>
          <p:nvPr>
            <p:ph idx="1" type="body"/>
          </p:nvPr>
        </p:nvSpPr>
        <p:spPr>
          <a:xfrm>
            <a:off x="458788" y="1330325"/>
            <a:ext cx="8229600" cy="4772602"/>
          </a:xfrm>
          <a:prstGeom prst="rect">
            <a:avLst/>
          </a:prstGeom>
          <a:noFill/>
          <a:ln>
            <a:noFill/>
          </a:ln>
        </p:spPr>
        <p:txBody>
          <a:bodyPr anchorCtr="0" anchor="t" bIns="45700" lIns="0" spcFirstLastPara="1" rIns="91425" wrap="square" tIns="45700">
            <a:normAutofit fontScale="92500" lnSpcReduction="20000"/>
          </a:bodyPr>
          <a:lstStyle/>
          <a:p>
            <a:pPr indent="-342900" lvl="0" marL="342900" rtl="0" algn="l">
              <a:lnSpc>
                <a:spcPct val="100000"/>
              </a:lnSpc>
              <a:spcBef>
                <a:spcPts val="0"/>
              </a:spcBef>
              <a:spcAft>
                <a:spcPts val="0"/>
              </a:spcAft>
              <a:buClr>
                <a:schemeClr val="dk1"/>
              </a:buClr>
              <a:buSzPct val="100000"/>
              <a:buChar char="•"/>
            </a:pPr>
            <a:r>
              <a:rPr lang="en-US"/>
              <a:t>Establishing Trust and Boundaries</a:t>
            </a:r>
            <a:endParaRPr/>
          </a:p>
          <a:p>
            <a:pPr indent="-299085" lvl="1" marL="742950" rtl="0" algn="l">
              <a:lnSpc>
                <a:spcPct val="100000"/>
              </a:lnSpc>
              <a:spcBef>
                <a:spcPts val="476"/>
              </a:spcBef>
              <a:spcAft>
                <a:spcPts val="0"/>
              </a:spcAft>
              <a:buClr>
                <a:schemeClr val="dk1"/>
              </a:buClr>
              <a:buSzPct val="100000"/>
              <a:buChar char="–"/>
            </a:pPr>
            <a:r>
              <a:rPr lang="en-US"/>
              <a:t>Confidentiality: Special circumstances</a:t>
            </a:r>
            <a:endParaRPr/>
          </a:p>
          <a:p>
            <a:pPr indent="-240030" lvl="2" marL="1143000" rtl="0" algn="l">
              <a:lnSpc>
                <a:spcPct val="100000"/>
              </a:lnSpc>
              <a:spcBef>
                <a:spcPts val="408"/>
              </a:spcBef>
              <a:spcAft>
                <a:spcPts val="0"/>
              </a:spcAft>
              <a:buClr>
                <a:schemeClr val="dk1"/>
              </a:buClr>
              <a:buSzPct val="100000"/>
              <a:buChar char="•"/>
            </a:pPr>
            <a:r>
              <a:rPr lang="en-US"/>
              <a:t>If mentee reports being the victim of discrimination or harassment, contact Norma Reyes</a:t>
            </a:r>
            <a:endParaRPr/>
          </a:p>
          <a:p>
            <a:pPr indent="-240030" lvl="2" marL="1143000" rtl="0" algn="l">
              <a:lnSpc>
                <a:spcPct val="100000"/>
              </a:lnSpc>
              <a:spcBef>
                <a:spcPts val="408"/>
              </a:spcBef>
              <a:spcAft>
                <a:spcPts val="0"/>
              </a:spcAft>
              <a:buClr>
                <a:schemeClr val="dk1"/>
              </a:buClr>
              <a:buSzPct val="100000"/>
              <a:buChar char="•"/>
            </a:pPr>
            <a:r>
              <a:rPr lang="en-US"/>
              <a:t>Can refer students to Office of Diversity and Affirmative Action (ODAA)</a:t>
            </a:r>
            <a:endParaRPr/>
          </a:p>
          <a:p>
            <a:pPr indent="-238125" lvl="4" marL="2057400" rtl="0" algn="l">
              <a:lnSpc>
                <a:spcPct val="100000"/>
              </a:lnSpc>
              <a:spcBef>
                <a:spcPts val="340"/>
              </a:spcBef>
              <a:spcAft>
                <a:spcPts val="0"/>
              </a:spcAft>
              <a:buClr>
                <a:schemeClr val="dk1"/>
              </a:buClr>
              <a:buSzPct val="100000"/>
              <a:buChar char="»"/>
            </a:pPr>
            <a:r>
              <a:rPr lang="en-US"/>
              <a:t>(631) 632-6280</a:t>
            </a:r>
            <a:endParaRPr/>
          </a:p>
          <a:p>
            <a:pPr indent="-238125" lvl="4" marL="2057400" rtl="0" algn="l">
              <a:lnSpc>
                <a:spcPct val="100000"/>
              </a:lnSpc>
              <a:spcBef>
                <a:spcPts val="340"/>
              </a:spcBef>
              <a:spcAft>
                <a:spcPts val="0"/>
              </a:spcAft>
              <a:buClr>
                <a:schemeClr val="dk1"/>
              </a:buClr>
              <a:buSzPct val="100000"/>
              <a:buChar char="»"/>
            </a:pPr>
            <a:r>
              <a:rPr lang="en-US" u="sng">
                <a:solidFill>
                  <a:schemeClr val="hlink"/>
                </a:solidFill>
                <a:hlinkClick r:id="rId3"/>
              </a:rPr>
              <a:t>http://www.stonybrook.edu/diversity/</a:t>
            </a:r>
            <a:endParaRPr/>
          </a:p>
          <a:p>
            <a:pPr indent="-120650" lvl="4" marL="2057400" rtl="0" algn="l">
              <a:lnSpc>
                <a:spcPct val="100000"/>
              </a:lnSpc>
              <a:spcBef>
                <a:spcPts val="340"/>
              </a:spcBef>
              <a:spcAft>
                <a:spcPts val="0"/>
              </a:spcAft>
              <a:buClr>
                <a:schemeClr val="dk1"/>
              </a:buClr>
              <a:buSzPct val="100000"/>
              <a:buNone/>
            </a:pPr>
            <a:r>
              <a:t/>
            </a:r>
            <a:endParaRPr/>
          </a:p>
          <a:p>
            <a:pPr indent="-299085" lvl="1" marL="742950" rtl="0" algn="l">
              <a:lnSpc>
                <a:spcPct val="100000"/>
              </a:lnSpc>
              <a:spcBef>
                <a:spcPts val="476"/>
              </a:spcBef>
              <a:spcAft>
                <a:spcPts val="0"/>
              </a:spcAft>
              <a:buClr>
                <a:schemeClr val="dk1"/>
              </a:buClr>
              <a:buSzPct val="100000"/>
              <a:buChar char="–"/>
            </a:pPr>
            <a:r>
              <a:rPr lang="en-US"/>
              <a:t>Once situation is reported, it then becomes confidential information to the person to whom it is reported to</a:t>
            </a:r>
            <a:endParaRPr/>
          </a:p>
          <a:p>
            <a:pPr indent="-240030" lvl="2" marL="1143000" rtl="0" algn="l">
              <a:lnSpc>
                <a:spcPct val="100000"/>
              </a:lnSpc>
              <a:spcBef>
                <a:spcPts val="408"/>
              </a:spcBef>
              <a:spcAft>
                <a:spcPts val="0"/>
              </a:spcAft>
              <a:buClr>
                <a:schemeClr val="dk1"/>
              </a:buClr>
              <a:buSzPct val="100000"/>
              <a:buChar char="•"/>
            </a:pPr>
            <a:r>
              <a:rPr lang="en-US"/>
              <a:t>You may not receive follow-up information </a:t>
            </a:r>
            <a:endParaRPr/>
          </a:p>
          <a:p>
            <a:pPr indent="-240030" lvl="2" marL="1143000" rtl="0" algn="l">
              <a:lnSpc>
                <a:spcPct val="100000"/>
              </a:lnSpc>
              <a:spcBef>
                <a:spcPts val="408"/>
              </a:spcBef>
              <a:spcAft>
                <a:spcPts val="0"/>
              </a:spcAft>
              <a:buClr>
                <a:schemeClr val="dk1"/>
              </a:buClr>
              <a:buSzPct val="100000"/>
              <a:buChar char="•"/>
            </a:pPr>
            <a:r>
              <a:rPr lang="en-US"/>
              <a:t>Continue to be a sympathetic mentor to your mentee, but do not ask for further disclosure on that topic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1"/>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rmAutofit fontScale="92500" lnSpcReduction="20000"/>
          </a:bodyPr>
          <a:lstStyle/>
          <a:p>
            <a:pPr indent="-342900" lvl="0" marL="342900" rtl="0" algn="l">
              <a:lnSpc>
                <a:spcPct val="100000"/>
              </a:lnSpc>
              <a:spcBef>
                <a:spcPts val="0"/>
              </a:spcBef>
              <a:spcAft>
                <a:spcPts val="0"/>
              </a:spcAft>
              <a:buClr>
                <a:schemeClr val="dk1"/>
              </a:buClr>
              <a:buSzPct val="108107"/>
              <a:buChar char="•"/>
            </a:pPr>
            <a:r>
              <a:rPr lang="en-US"/>
              <a:t>Establishing Trust and Boundaries</a:t>
            </a:r>
            <a:endParaRPr/>
          </a:p>
          <a:p>
            <a:pPr indent="-299084" lvl="1" marL="742950" rtl="0" algn="l">
              <a:lnSpc>
                <a:spcPct val="100000"/>
              </a:lnSpc>
              <a:spcBef>
                <a:spcPts val="518"/>
              </a:spcBef>
              <a:spcAft>
                <a:spcPts val="0"/>
              </a:spcAft>
              <a:buClr>
                <a:schemeClr val="dk1"/>
              </a:buClr>
              <a:buSzPct val="108108"/>
              <a:buChar char="–"/>
            </a:pPr>
            <a:r>
              <a:rPr lang="en-US"/>
              <a:t>Important to establish boundaries</a:t>
            </a:r>
            <a:endParaRPr/>
          </a:p>
          <a:p>
            <a:pPr indent="-240029" lvl="2" marL="1143000" rtl="0" algn="l">
              <a:lnSpc>
                <a:spcPct val="100000"/>
              </a:lnSpc>
              <a:spcBef>
                <a:spcPts val="444"/>
              </a:spcBef>
              <a:spcAft>
                <a:spcPts val="0"/>
              </a:spcAft>
              <a:buClr>
                <a:schemeClr val="dk1"/>
              </a:buClr>
              <a:buSzPct val="108108"/>
              <a:buChar char="•"/>
            </a:pPr>
            <a:r>
              <a:rPr lang="en-US"/>
              <a:t>Maintain a professional and respectful attitude toward each other</a:t>
            </a:r>
            <a:endParaRPr/>
          </a:p>
          <a:p>
            <a:pPr indent="-240029" lvl="2" marL="1143000" rtl="0" algn="l">
              <a:lnSpc>
                <a:spcPct val="100000"/>
              </a:lnSpc>
              <a:spcBef>
                <a:spcPts val="444"/>
              </a:spcBef>
              <a:spcAft>
                <a:spcPts val="0"/>
              </a:spcAft>
              <a:buClr>
                <a:schemeClr val="dk1"/>
              </a:buClr>
              <a:buSzPct val="108108"/>
              <a:buChar char="•"/>
            </a:pPr>
            <a:r>
              <a:rPr lang="en-US"/>
              <a:t>If at any time, your relationship with your mentee extends to beyond what you are comfortable with, contact Norma Reyes immediately </a:t>
            </a:r>
            <a:endParaRPr/>
          </a:p>
          <a:p>
            <a:pPr indent="-238125" lvl="3" marL="1600200" rtl="0" algn="l">
              <a:lnSpc>
                <a:spcPct val="100000"/>
              </a:lnSpc>
              <a:spcBef>
                <a:spcPts val="370"/>
              </a:spcBef>
              <a:spcAft>
                <a:spcPts val="0"/>
              </a:spcAft>
              <a:buClr>
                <a:schemeClr val="dk1"/>
              </a:buClr>
              <a:buSzPct val="108107"/>
              <a:buChar char="–"/>
            </a:pPr>
            <a:r>
              <a:rPr lang="en-US"/>
              <a:t>Know your limits</a:t>
            </a:r>
            <a:endParaRPr/>
          </a:p>
          <a:p>
            <a:pPr indent="-238125" lvl="4" marL="2057400" rtl="0" algn="l">
              <a:lnSpc>
                <a:spcPct val="100000"/>
              </a:lnSpc>
              <a:spcBef>
                <a:spcPts val="370"/>
              </a:spcBef>
              <a:spcAft>
                <a:spcPts val="0"/>
              </a:spcAft>
              <a:buClr>
                <a:schemeClr val="dk1"/>
              </a:buClr>
              <a:buSzPct val="108107"/>
              <a:buChar char="»"/>
            </a:pPr>
            <a:r>
              <a:rPr lang="en-US"/>
              <a:t>Ask for help and referrals before you get overwhelmed with your mentee’s problems </a:t>
            </a:r>
            <a:endParaRPr/>
          </a:p>
          <a:p>
            <a:pPr indent="-238125" lvl="3" marL="1600200" rtl="0" algn="l">
              <a:lnSpc>
                <a:spcPct val="100000"/>
              </a:lnSpc>
              <a:spcBef>
                <a:spcPts val="370"/>
              </a:spcBef>
              <a:spcAft>
                <a:spcPts val="0"/>
              </a:spcAft>
              <a:buClr>
                <a:schemeClr val="dk1"/>
              </a:buClr>
              <a:buSzPct val="108107"/>
              <a:buChar char="–"/>
            </a:pPr>
            <a:r>
              <a:rPr lang="en-US"/>
              <a:t>Do not try to solve your mentee’s problems by yourself </a:t>
            </a:r>
            <a:endParaRPr/>
          </a:p>
          <a:p>
            <a:pPr indent="-238125" lvl="4" marL="2057400" rtl="0" algn="l">
              <a:lnSpc>
                <a:spcPct val="100000"/>
              </a:lnSpc>
              <a:spcBef>
                <a:spcPts val="370"/>
              </a:spcBef>
              <a:spcAft>
                <a:spcPts val="0"/>
              </a:spcAft>
              <a:buClr>
                <a:schemeClr val="dk1"/>
              </a:buClr>
              <a:buSzPct val="108107"/>
              <a:buChar char="»"/>
            </a:pPr>
            <a:r>
              <a:rPr lang="en-US"/>
              <a:t>Your mentee is an adult and is responsible for their own life</a:t>
            </a:r>
            <a:endParaRPr/>
          </a:p>
          <a:p>
            <a:pPr indent="-87630" lvl="2" marL="1143000" rtl="0" algn="l">
              <a:lnSpc>
                <a:spcPct val="100000"/>
              </a:lnSpc>
              <a:spcBef>
                <a:spcPts val="444"/>
              </a:spcBef>
              <a:spcAft>
                <a:spcPts val="0"/>
              </a:spcAft>
              <a:buClr>
                <a:schemeClr val="dk1"/>
              </a:buClr>
              <a:buSzPct val="108108"/>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2"/>
          <p:cNvSpPr txBox="1"/>
          <p:nvPr>
            <p:ph type="title"/>
          </p:nvPr>
        </p:nvSpPr>
        <p:spPr>
          <a:xfrm>
            <a:off x="628650" y="13652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3000">
                <a:latin typeface="Helvetica Neue"/>
                <a:ea typeface="Helvetica Neue"/>
                <a:cs typeface="Helvetica Neue"/>
                <a:sym typeface="Helvetica Neue"/>
              </a:rPr>
              <a:t>The goals of this mentoring program are…</a:t>
            </a:r>
            <a:endParaRPr/>
          </a:p>
        </p:txBody>
      </p:sp>
      <p:sp>
        <p:nvSpPr>
          <p:cNvPr id="267" name="Google Shape;267;p52"/>
          <p:cNvSpPr txBox="1"/>
          <p:nvPr>
            <p:ph idx="1" type="body"/>
          </p:nvPr>
        </p:nvSpPr>
        <p:spPr>
          <a:xfrm>
            <a:off x="628650" y="1239038"/>
            <a:ext cx="7886700" cy="1381499"/>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SzPts val="1800"/>
              <a:buAutoNum type="arabicPeriod"/>
            </a:pPr>
            <a:r>
              <a:rPr lang="en-US" sz="1800">
                <a:latin typeface="Helvetica Neue"/>
                <a:ea typeface="Helvetica Neue"/>
                <a:cs typeface="Helvetica Neue"/>
                <a:sym typeface="Helvetica Neue"/>
              </a:rPr>
              <a:t> To increase the retention of underrepresented minority women in STEM fields after graduation</a:t>
            </a:r>
            <a:endParaRPr/>
          </a:p>
          <a:p>
            <a:pPr indent="-342900" lvl="0" marL="457200" rtl="0" algn="l">
              <a:lnSpc>
                <a:spcPct val="90000"/>
              </a:lnSpc>
              <a:spcBef>
                <a:spcPts val="750"/>
              </a:spcBef>
              <a:spcAft>
                <a:spcPts val="0"/>
              </a:spcAft>
              <a:buSzPts val="1800"/>
              <a:buAutoNum type="arabicPeriod"/>
            </a:pPr>
            <a:r>
              <a:rPr b="0" i="0" lang="en-US" sz="1800" u="none" strike="noStrike">
                <a:solidFill>
                  <a:srgbClr val="000000"/>
                </a:solidFill>
                <a:latin typeface="Helvetica Neue"/>
                <a:ea typeface="Helvetica Neue"/>
                <a:cs typeface="Helvetica Neue"/>
                <a:sym typeface="Helvetica Neue"/>
              </a:rPr>
              <a:t>To create a sense of belonging and community that can help support our members through the challenges of graduate school</a:t>
            </a:r>
            <a:endParaRPr/>
          </a:p>
        </p:txBody>
      </p:sp>
      <p:sp>
        <p:nvSpPr>
          <p:cNvPr id="268" name="Google Shape;268;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9" name="Google Shape;269;p52"/>
          <p:cNvSpPr txBox="1"/>
          <p:nvPr/>
        </p:nvSpPr>
        <p:spPr>
          <a:xfrm>
            <a:off x="8939648" y="1115148"/>
            <a:ext cx="83212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aceless multiracial sport team stacking hands on court" id="270" name="Google Shape;270;p52"/>
          <p:cNvPicPr preferRelativeResize="0"/>
          <p:nvPr/>
        </p:nvPicPr>
        <p:blipFill rotWithShape="1">
          <a:blip r:embed="rId3">
            <a:alphaModFix/>
          </a:blip>
          <a:srcRect b="0" l="0" r="0" t="0"/>
          <a:stretch/>
        </p:blipFill>
        <p:spPr>
          <a:xfrm>
            <a:off x="4279254" y="2943860"/>
            <a:ext cx="4357392" cy="2904928"/>
          </a:xfrm>
          <a:prstGeom prst="rect">
            <a:avLst/>
          </a:prstGeom>
          <a:noFill/>
          <a:ln>
            <a:noFill/>
          </a:ln>
        </p:spPr>
      </p:pic>
      <p:sp>
        <p:nvSpPr>
          <p:cNvPr id="271" name="Google Shape;271;p52"/>
          <p:cNvSpPr txBox="1"/>
          <p:nvPr/>
        </p:nvSpPr>
        <p:spPr>
          <a:xfrm>
            <a:off x="195147" y="2943860"/>
            <a:ext cx="4003287" cy="2800767"/>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Through professional development workshops and mentoring, we hope to… </a:t>
            </a:r>
            <a:endParaRPr b="0" i="0" sz="1400" u="none" cap="none" strike="noStrike">
              <a:solidFill>
                <a:srgbClr val="000000"/>
              </a:solidFill>
              <a:latin typeface="Arial"/>
              <a:ea typeface="Arial"/>
              <a:cs typeface="Arial"/>
              <a:sym typeface="Arial"/>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Helvetica Neue"/>
                <a:ea typeface="Helvetica Neue"/>
                <a:cs typeface="Helvetica Neue"/>
                <a:sym typeface="Helvetica Neue"/>
              </a:rPr>
              <a:t>Promote conversations about career paths after graduation</a:t>
            </a:r>
            <a:endParaRPr b="0" i="0" sz="1400" u="none" cap="none" strike="noStrike">
              <a:solidFill>
                <a:srgbClr val="000000"/>
              </a:solidFill>
              <a:latin typeface="Arial"/>
              <a:ea typeface="Arial"/>
              <a:cs typeface="Arial"/>
              <a:sym typeface="Arial"/>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Helvetica Neue"/>
                <a:ea typeface="Helvetica Neue"/>
                <a:cs typeface="Helvetica Neue"/>
                <a:sym typeface="Helvetica Neue"/>
              </a:rPr>
              <a:t>Familiarize participants with the various STEM career paths</a:t>
            </a:r>
            <a:endParaRPr b="0" i="0" sz="1400" u="none" cap="none" strike="noStrike">
              <a:solidFill>
                <a:srgbClr val="000000"/>
              </a:solidFill>
              <a:latin typeface="Arial"/>
              <a:ea typeface="Arial"/>
              <a:cs typeface="Arial"/>
              <a:sym typeface="Arial"/>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Helvetica Neue"/>
                <a:ea typeface="Helvetica Neue"/>
                <a:cs typeface="Helvetica Neue"/>
                <a:sym typeface="Helvetica Neue"/>
              </a:rPr>
              <a:t>Prepare participants to successfully enter the job market</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2"/>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Establishing Trust and Boundaries</a:t>
            </a:r>
            <a:endParaRPr/>
          </a:p>
          <a:p>
            <a:pPr indent="-285750" lvl="1" marL="742950" rtl="0" algn="l">
              <a:lnSpc>
                <a:spcPct val="100000"/>
              </a:lnSpc>
              <a:spcBef>
                <a:spcPts val="560"/>
              </a:spcBef>
              <a:spcAft>
                <a:spcPts val="0"/>
              </a:spcAft>
              <a:buClr>
                <a:schemeClr val="dk1"/>
              </a:buClr>
              <a:buSzPts val="2800"/>
              <a:buChar char="–"/>
            </a:pPr>
            <a:r>
              <a:rPr lang="en-US"/>
              <a:t>Important to establish boundaries</a:t>
            </a:r>
            <a:endParaRPr/>
          </a:p>
          <a:p>
            <a:pPr indent="-228600" lvl="2" marL="1143000" rtl="0" algn="l">
              <a:lnSpc>
                <a:spcPct val="100000"/>
              </a:lnSpc>
              <a:spcBef>
                <a:spcPts val="480"/>
              </a:spcBef>
              <a:spcAft>
                <a:spcPts val="0"/>
              </a:spcAft>
              <a:buClr>
                <a:schemeClr val="dk1"/>
              </a:buClr>
              <a:buSzPts val="2400"/>
              <a:buChar char="•"/>
            </a:pPr>
            <a:r>
              <a:rPr lang="en-US"/>
              <a:t>Romantic relationships are inappropriate</a:t>
            </a:r>
            <a:endParaRPr/>
          </a:p>
          <a:p>
            <a:pPr indent="-228600" lvl="3" marL="1600200" rtl="0" algn="l">
              <a:lnSpc>
                <a:spcPct val="100000"/>
              </a:lnSpc>
              <a:spcBef>
                <a:spcPts val="400"/>
              </a:spcBef>
              <a:spcAft>
                <a:spcPts val="0"/>
              </a:spcAft>
              <a:buClr>
                <a:schemeClr val="dk1"/>
              </a:buClr>
              <a:buSzPts val="2000"/>
              <a:buChar char="–"/>
            </a:pPr>
            <a:r>
              <a:rPr lang="en-US"/>
              <a:t>Need to maintain a professional distance</a:t>
            </a:r>
            <a:endParaRPr/>
          </a:p>
          <a:p>
            <a:pPr indent="-228600" lvl="2" marL="1143000" rtl="0" algn="l">
              <a:lnSpc>
                <a:spcPct val="100000"/>
              </a:lnSpc>
              <a:spcBef>
                <a:spcPts val="480"/>
              </a:spcBef>
              <a:spcAft>
                <a:spcPts val="0"/>
              </a:spcAft>
              <a:buClr>
                <a:schemeClr val="dk1"/>
              </a:buClr>
              <a:buSzPts val="2400"/>
              <a:buChar char="•"/>
            </a:pPr>
            <a:r>
              <a:rPr lang="en-US"/>
              <a:t>Do not communicate by touch</a:t>
            </a:r>
            <a:endParaRPr/>
          </a:p>
          <a:p>
            <a:pPr indent="-228600" lvl="3" marL="1600200" rtl="0" algn="l">
              <a:lnSpc>
                <a:spcPct val="100000"/>
              </a:lnSpc>
              <a:spcBef>
                <a:spcPts val="400"/>
              </a:spcBef>
              <a:spcAft>
                <a:spcPts val="0"/>
              </a:spcAft>
              <a:buClr>
                <a:schemeClr val="dk1"/>
              </a:buClr>
              <a:buSzPts val="2000"/>
              <a:buChar char="–"/>
            </a:pPr>
            <a:r>
              <a:rPr lang="en-US"/>
              <a:t>Can be misinterpreted and can make your mentee uncomfortable</a:t>
            </a:r>
            <a:endParaRPr/>
          </a:p>
          <a:p>
            <a:pPr indent="-228600" lvl="2" marL="1143000" rtl="0" algn="l">
              <a:lnSpc>
                <a:spcPct val="100000"/>
              </a:lnSpc>
              <a:spcBef>
                <a:spcPts val="480"/>
              </a:spcBef>
              <a:spcAft>
                <a:spcPts val="0"/>
              </a:spcAft>
              <a:buClr>
                <a:schemeClr val="dk1"/>
              </a:buClr>
              <a:buSzPts val="2400"/>
              <a:buChar char="•"/>
            </a:pPr>
            <a:r>
              <a:rPr lang="en-US"/>
              <a:t>Do not make inappropriate remarks, gestures, jokes, touches, or teasing</a:t>
            </a:r>
            <a:endParaRPr/>
          </a:p>
          <a:p>
            <a:pPr indent="-228600" lvl="3" marL="1600200" rtl="0" algn="l">
              <a:lnSpc>
                <a:spcPct val="100000"/>
              </a:lnSpc>
              <a:spcBef>
                <a:spcPts val="400"/>
              </a:spcBef>
              <a:spcAft>
                <a:spcPts val="0"/>
              </a:spcAft>
              <a:buClr>
                <a:schemeClr val="dk1"/>
              </a:buClr>
              <a:buSzPts val="2000"/>
              <a:buChar char="–"/>
            </a:pPr>
            <a:r>
              <a:rPr lang="en-US"/>
              <a:t>What may be funny to you can be sexually intimidating, hostile or offensive to your mentee</a:t>
            </a:r>
            <a:endParaRPr/>
          </a:p>
          <a:p>
            <a:pPr indent="-107950" lvl="1" marL="742950" rtl="0" algn="l">
              <a:lnSpc>
                <a:spcPct val="100000"/>
              </a:lnSpc>
              <a:spcBef>
                <a:spcPts val="560"/>
              </a:spcBef>
              <a:spcAft>
                <a:spcPts val="0"/>
              </a:spcAft>
              <a:buClr>
                <a:schemeClr val="dk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3"/>
          <p:cNvSpPr txBox="1"/>
          <p:nvPr>
            <p:ph idx="1" type="body"/>
          </p:nvPr>
        </p:nvSpPr>
        <p:spPr>
          <a:xfrm>
            <a:off x="458788" y="1330325"/>
            <a:ext cx="8229600" cy="4525963"/>
          </a:xfrm>
          <a:prstGeom prst="rect">
            <a:avLst/>
          </a:prstGeom>
          <a:noFill/>
          <a:ln>
            <a:noFill/>
          </a:ln>
        </p:spPr>
        <p:txBody>
          <a:bodyPr anchorCtr="0" anchor="t" bIns="45700" lIns="0"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en-US"/>
              <a:t>9 Tips for Establishing Trust</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Be a Friend</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Listen</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Mutual Respect</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Take a Step Back</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Be Consistent</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Be Supportive</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Have Fun!</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Be Yourself</a:t>
            </a:r>
            <a:endParaRPr/>
          </a:p>
          <a:p>
            <a:pPr indent="-514350" lvl="1" marL="971550" rtl="0" algn="l">
              <a:lnSpc>
                <a:spcPct val="100000"/>
              </a:lnSpc>
              <a:spcBef>
                <a:spcPts val="518"/>
              </a:spcBef>
              <a:spcAft>
                <a:spcPts val="0"/>
              </a:spcAft>
              <a:buClr>
                <a:schemeClr val="dk1"/>
              </a:buClr>
              <a:buSzPct val="100000"/>
              <a:buFont typeface="Calibri"/>
              <a:buAutoNum type="arabicPeriod"/>
            </a:pPr>
            <a:r>
              <a:rPr lang="en-US"/>
              <a:t>Be Realistic</a:t>
            </a:r>
            <a:endParaRPr/>
          </a:p>
        </p:txBody>
      </p:sp>
      <p:pic>
        <p:nvPicPr>
          <p:cNvPr id="498" name="Google Shape;498;p23"/>
          <p:cNvPicPr preferRelativeResize="0"/>
          <p:nvPr/>
        </p:nvPicPr>
        <p:blipFill rotWithShape="1">
          <a:blip r:embed="rId3">
            <a:alphaModFix/>
          </a:blip>
          <a:srcRect b="0" l="0" r="0" t="0"/>
          <a:stretch/>
        </p:blipFill>
        <p:spPr>
          <a:xfrm>
            <a:off x="4875212" y="2128586"/>
            <a:ext cx="3810000" cy="2857500"/>
          </a:xfrm>
          <a:prstGeom prst="rect">
            <a:avLst/>
          </a:prstGeom>
          <a:noFill/>
          <a:ln>
            <a:noFill/>
          </a:ln>
        </p:spPr>
      </p:pic>
      <p:sp>
        <p:nvSpPr>
          <p:cNvPr id="499" name="Google Shape;499;p23"/>
          <p:cNvSpPr txBox="1"/>
          <p:nvPr/>
        </p:nvSpPr>
        <p:spPr>
          <a:xfrm>
            <a:off x="4875212" y="4986086"/>
            <a:ext cx="3810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chemeClr val="dk1"/>
                </a:solidFill>
                <a:latin typeface="Arial"/>
                <a:ea typeface="Arial"/>
                <a:cs typeface="Arial"/>
                <a:sym typeface="Arial"/>
              </a:rPr>
              <a:t> by Unknown Author is licensed under </a:t>
            </a:r>
            <a:r>
              <a:rPr b="0" i="0" lang="en-US" sz="900" u="sng" cap="none" strike="noStrike">
                <a:solidFill>
                  <a:schemeClr val="dk1"/>
                </a:solidFill>
                <a:latin typeface="Arial"/>
                <a:ea typeface="Arial"/>
                <a:cs typeface="Arial"/>
                <a:sym typeface="Arial"/>
                <a:hlinkClick r:id="rId5">
                  <a:extLst>
                    <a:ext uri="{A12FA001-AC4F-418D-AE19-62706E023703}">
                      <ahyp:hlinkClr val="tx"/>
                    </a:ext>
                  </a:extLst>
                </a:hlinkClick>
              </a:rPr>
              <a:t>CC BY-NC-ND</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24"/>
          <p:cNvPicPr preferRelativeResize="0"/>
          <p:nvPr/>
        </p:nvPicPr>
        <p:blipFill rotWithShape="1">
          <a:blip r:embed="rId3">
            <a:alphaModFix/>
          </a:blip>
          <a:srcRect b="0" l="0" r="0" t="0"/>
          <a:stretch/>
        </p:blipFill>
        <p:spPr>
          <a:xfrm>
            <a:off x="476721" y="1720416"/>
            <a:ext cx="5380740" cy="3309843"/>
          </a:xfrm>
          <a:prstGeom prst="rect">
            <a:avLst/>
          </a:prstGeom>
          <a:noFill/>
          <a:ln>
            <a:noFill/>
          </a:ln>
        </p:spPr>
      </p:pic>
      <p:pic>
        <p:nvPicPr>
          <p:cNvPr id="505" name="Google Shape;505;p24"/>
          <p:cNvPicPr preferRelativeResize="0"/>
          <p:nvPr/>
        </p:nvPicPr>
        <p:blipFill rotWithShape="1">
          <a:blip r:embed="rId4">
            <a:alphaModFix/>
          </a:blip>
          <a:srcRect b="0" l="0" r="0" t="0"/>
          <a:stretch/>
        </p:blipFill>
        <p:spPr>
          <a:xfrm>
            <a:off x="5857461" y="1945701"/>
            <a:ext cx="2859272" cy="285927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solidFill>
                  <a:srgbClr val="9C0000"/>
                </a:solidFill>
              </a:rPr>
              <a:t>Contact us!</a:t>
            </a:r>
            <a:endParaRPr>
              <a:solidFill>
                <a:srgbClr val="9C0000"/>
              </a:solidFill>
            </a:endParaRPr>
          </a:p>
        </p:txBody>
      </p:sp>
      <p:sp>
        <p:nvSpPr>
          <p:cNvPr id="512" name="Google Shape;512;p5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800"/>
              <a:buNone/>
            </a:pPr>
            <a:r>
              <a:rPr lang="en-US"/>
              <a:t>Please email </a:t>
            </a:r>
            <a:r>
              <a:rPr lang="en-US" u="sng">
                <a:solidFill>
                  <a:srgbClr val="1155CC"/>
                </a:solidFill>
                <a:hlinkClick r:id="rId3">
                  <a:extLst>
                    <a:ext uri="{A12FA001-AC4F-418D-AE19-62706E023703}">
                      <ahyp:hlinkClr val="tx"/>
                    </a:ext>
                  </a:extLst>
                </a:hlinkClick>
              </a:rPr>
              <a:t>bsd_chem@stonybrook.edu</a:t>
            </a:r>
            <a:r>
              <a:rPr lang="en-US">
                <a:solidFill>
                  <a:srgbClr val="1155CC"/>
                </a:solidFill>
              </a:rPr>
              <a:t> </a:t>
            </a:r>
            <a:r>
              <a:rPr lang="en-US">
                <a:solidFill>
                  <a:schemeClr val="dk1"/>
                </a:solidFill>
              </a:rPr>
              <a:t>if you have any questions, concerns, comments, etc. </a:t>
            </a:r>
            <a:endParaRPr>
              <a:solidFill>
                <a:schemeClr val="dk1"/>
              </a:solidFill>
            </a:endParaRPr>
          </a:p>
        </p:txBody>
      </p:sp>
      <p:sp>
        <p:nvSpPr>
          <p:cNvPr id="513" name="Google Shape;513;p5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pic>
        <p:nvPicPr>
          <p:cNvPr id="514" name="Google Shape;514;p58"/>
          <p:cNvPicPr preferRelativeResize="0"/>
          <p:nvPr/>
        </p:nvPicPr>
        <p:blipFill rotWithShape="1">
          <a:blip r:embed="rId4">
            <a:alphaModFix/>
          </a:blip>
          <a:srcRect b="0" l="0" r="0" t="0"/>
          <a:stretch/>
        </p:blipFill>
        <p:spPr>
          <a:xfrm>
            <a:off x="3025775" y="2991691"/>
            <a:ext cx="3092450" cy="3092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415926" y="402558"/>
            <a:ext cx="8383230" cy="994172"/>
          </a:xfrm>
          <a:prstGeom prst="rect">
            <a:avLst/>
          </a:prstGeom>
          <a:noFill/>
          <a:ln>
            <a:noFill/>
          </a:ln>
        </p:spPr>
        <p:txBody>
          <a:bodyPr anchorCtr="0" anchor="ctr" bIns="34275" lIns="68550" spcFirstLastPara="1" rIns="68550" wrap="square" tIns="34275">
            <a:normAutofit/>
          </a:bodyPr>
          <a:lstStyle/>
          <a:p>
            <a:pPr indent="0" lvl="0" marL="0" rtl="0" algn="ctr">
              <a:lnSpc>
                <a:spcPct val="90000"/>
              </a:lnSpc>
              <a:spcBef>
                <a:spcPts val="0"/>
              </a:spcBef>
              <a:spcAft>
                <a:spcPts val="0"/>
              </a:spcAft>
              <a:buClr>
                <a:srgbClr val="9C0000"/>
              </a:buClr>
              <a:buSzPts val="4400"/>
              <a:buNone/>
            </a:pPr>
            <a:r>
              <a:rPr lang="en-US" sz="3000">
                <a:solidFill>
                  <a:schemeClr val="dk1"/>
                </a:solidFill>
                <a:latin typeface="Helvetica Neue"/>
                <a:ea typeface="Helvetica Neue"/>
                <a:cs typeface="Helvetica Neue"/>
                <a:sym typeface="Helvetica Neue"/>
              </a:rPr>
              <a:t>Structure and format of the program</a:t>
            </a:r>
            <a:endParaRPr sz="3000">
              <a:solidFill>
                <a:schemeClr val="dk1"/>
              </a:solidFill>
              <a:latin typeface="Helvetica Neue"/>
              <a:ea typeface="Helvetica Neue"/>
              <a:cs typeface="Helvetica Neue"/>
              <a:sym typeface="Helvetica Neue"/>
            </a:endParaRPr>
          </a:p>
        </p:txBody>
      </p:sp>
      <p:sp>
        <p:nvSpPr>
          <p:cNvPr id="277" name="Google Shape;277;p53"/>
          <p:cNvSpPr txBox="1"/>
          <p:nvPr>
            <p:ph idx="1" type="body"/>
          </p:nvPr>
        </p:nvSpPr>
        <p:spPr>
          <a:xfrm>
            <a:off x="5556791" y="2252219"/>
            <a:ext cx="4251822" cy="3509216"/>
          </a:xfrm>
          <a:prstGeom prst="rect">
            <a:avLst/>
          </a:prstGeom>
          <a:noFill/>
          <a:ln>
            <a:noFill/>
          </a:ln>
        </p:spPr>
        <p:txBody>
          <a:bodyPr anchorCtr="0" anchor="t" bIns="34275" lIns="68550" spcFirstLastPara="1" rIns="68550" wrap="square" tIns="34275">
            <a:noAutofit/>
          </a:bodyPr>
          <a:lstStyle/>
          <a:p>
            <a:pPr indent="0" lvl="0" marL="171450" rtl="0" algn="l">
              <a:lnSpc>
                <a:spcPct val="90000"/>
              </a:lnSpc>
              <a:spcBef>
                <a:spcPts val="750"/>
              </a:spcBef>
              <a:spcAft>
                <a:spcPts val="0"/>
              </a:spcAft>
              <a:buSzPts val="2800"/>
              <a:buNone/>
            </a:pPr>
            <a:r>
              <a:t/>
            </a:r>
            <a:endParaRPr sz="2400">
              <a:latin typeface="Arial"/>
              <a:ea typeface="Arial"/>
              <a:cs typeface="Arial"/>
              <a:sym typeface="Arial"/>
            </a:endParaRPr>
          </a:p>
          <a:p>
            <a:pPr indent="0" lvl="0" marL="0" rtl="0" algn="l">
              <a:lnSpc>
                <a:spcPct val="90000"/>
              </a:lnSpc>
              <a:spcBef>
                <a:spcPts val="750"/>
              </a:spcBef>
              <a:spcAft>
                <a:spcPts val="0"/>
              </a:spcAft>
              <a:buSzPts val="2800"/>
              <a:buNone/>
            </a:pPr>
            <a:r>
              <a:t/>
            </a:r>
            <a:endParaRPr sz="2400"/>
          </a:p>
        </p:txBody>
      </p:sp>
      <p:sp>
        <p:nvSpPr>
          <p:cNvPr id="278" name="Google Shape;278;p53"/>
          <p:cNvSpPr txBox="1"/>
          <p:nvPr>
            <p:ph idx="12" type="sldNum"/>
          </p:nvPr>
        </p:nvSpPr>
        <p:spPr>
          <a:xfrm>
            <a:off x="6457950" y="5624513"/>
            <a:ext cx="2057400" cy="273844"/>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pic>
        <p:nvPicPr>
          <p:cNvPr descr="Volume 17, Issue 7" id="279" name="Google Shape;279;p53"/>
          <p:cNvPicPr preferRelativeResize="0"/>
          <p:nvPr/>
        </p:nvPicPr>
        <p:blipFill rotWithShape="1">
          <a:blip r:embed="rId3">
            <a:alphaModFix/>
          </a:blip>
          <a:srcRect b="14460" l="5056" r="4524" t="57642"/>
          <a:stretch/>
        </p:blipFill>
        <p:spPr>
          <a:xfrm>
            <a:off x="613305" y="1396733"/>
            <a:ext cx="7917392" cy="2438287"/>
          </a:xfrm>
          <a:prstGeom prst="rect">
            <a:avLst/>
          </a:prstGeom>
          <a:noFill/>
          <a:ln>
            <a:noFill/>
          </a:ln>
        </p:spPr>
      </p:pic>
      <p:sp>
        <p:nvSpPr>
          <p:cNvPr id="280" name="Google Shape;280;p53"/>
          <p:cNvSpPr txBox="1"/>
          <p:nvPr/>
        </p:nvSpPr>
        <p:spPr>
          <a:xfrm>
            <a:off x="802050" y="3835022"/>
            <a:ext cx="75399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7 professional development, networking, and team building activities will be held over the course of one year.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1</a:t>
            </a:r>
            <a:r>
              <a:rPr b="0" baseline="30000" i="0" lang="en-US" sz="1800" u="none" cap="none" strike="noStrike">
                <a:solidFill>
                  <a:srgbClr val="000000"/>
                </a:solidFill>
                <a:latin typeface="Helvetica Neue"/>
                <a:ea typeface="Helvetica Neue"/>
                <a:cs typeface="Helvetica Neue"/>
                <a:sym typeface="Helvetica Neue"/>
              </a:rPr>
              <a:t>st</a:t>
            </a:r>
            <a:r>
              <a:rPr b="0" i="0" lang="en-US" sz="1800" u="none" cap="none" strike="noStrike">
                <a:solidFill>
                  <a:srgbClr val="000000"/>
                </a:solidFill>
                <a:latin typeface="Helvetica Neue"/>
                <a:ea typeface="Helvetica Neue"/>
                <a:cs typeface="Helvetica Neue"/>
                <a:sym typeface="Helvetica Neue"/>
              </a:rPr>
              <a:t> and 2</a:t>
            </a:r>
            <a:r>
              <a:rPr b="0" baseline="30000" i="0" lang="en-US" sz="1800" u="none" cap="none" strike="noStrike">
                <a:solidFill>
                  <a:srgbClr val="000000"/>
                </a:solidFill>
                <a:latin typeface="Helvetica Neue"/>
                <a:ea typeface="Helvetica Neue"/>
                <a:cs typeface="Helvetica Neue"/>
                <a:sym typeface="Helvetica Neue"/>
              </a:rPr>
              <a:t>nd</a:t>
            </a:r>
            <a:r>
              <a:rPr b="0" i="0" lang="en-US" sz="1800" u="none" cap="none" strike="noStrike">
                <a:solidFill>
                  <a:srgbClr val="000000"/>
                </a:solidFill>
                <a:latin typeface="Helvetica Neue"/>
                <a:ea typeface="Helvetica Neue"/>
                <a:cs typeface="Helvetica Neue"/>
                <a:sym typeface="Helvetica Neue"/>
              </a:rPr>
              <a:t> year graduate students will be paired with a senior graduate student mentor, with whom they will be required to meet for 2 hours a month.</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Senior graduate students will be paired with a faculty or alumni mentor, with whom they will be required to meet for 1 hour a month.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4"/>
          <p:cNvSpPr txBox="1"/>
          <p:nvPr>
            <p:ph type="title"/>
          </p:nvPr>
        </p:nvSpPr>
        <p:spPr>
          <a:xfrm>
            <a:off x="624361" y="57164"/>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3000">
                <a:latin typeface="Helvetica Neue"/>
                <a:ea typeface="Helvetica Neue"/>
                <a:cs typeface="Helvetica Neue"/>
                <a:sym typeface="Helvetica Neue"/>
              </a:rPr>
              <a:t>Mentor/Mentee pairings</a:t>
            </a:r>
            <a:endParaRPr/>
          </a:p>
        </p:txBody>
      </p:sp>
      <p:sp>
        <p:nvSpPr>
          <p:cNvPr id="286" name="Google Shape;286;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grpSp>
        <p:nvGrpSpPr>
          <p:cNvPr id="287" name="Google Shape;287;p54"/>
          <p:cNvGrpSpPr/>
          <p:nvPr/>
        </p:nvGrpSpPr>
        <p:grpSpPr>
          <a:xfrm>
            <a:off x="458021" y="1044538"/>
            <a:ext cx="4109690" cy="1915642"/>
            <a:chOff x="628650" y="1305711"/>
            <a:chExt cx="4109690" cy="1915642"/>
          </a:xfrm>
        </p:grpSpPr>
        <p:sp>
          <p:nvSpPr>
            <p:cNvPr id="288" name="Google Shape;288;p54"/>
            <p:cNvSpPr/>
            <p:nvPr/>
          </p:nvSpPr>
          <p:spPr>
            <a:xfrm>
              <a:off x="2837057" y="2306953"/>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Senior grad student</a:t>
              </a:r>
              <a:endParaRPr b="0" i="0" sz="1400" u="none" cap="none" strike="noStrike">
                <a:solidFill>
                  <a:srgbClr val="000000"/>
                </a:solidFill>
                <a:latin typeface="Arial"/>
                <a:ea typeface="Arial"/>
                <a:cs typeface="Arial"/>
                <a:sym typeface="Arial"/>
              </a:endParaRPr>
            </a:p>
          </p:txBody>
        </p:sp>
        <p:sp>
          <p:nvSpPr>
            <p:cNvPr id="289" name="Google Shape;289;p54"/>
            <p:cNvSpPr/>
            <p:nvPr/>
          </p:nvSpPr>
          <p:spPr>
            <a:xfrm>
              <a:off x="628650" y="2306953"/>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Junior grad student</a:t>
              </a:r>
              <a:endParaRPr b="0" i="0" sz="1400" u="none" cap="none" strike="noStrike">
                <a:solidFill>
                  <a:srgbClr val="000000"/>
                </a:solidFill>
                <a:latin typeface="Arial"/>
                <a:ea typeface="Arial"/>
                <a:cs typeface="Arial"/>
                <a:sym typeface="Arial"/>
              </a:endParaRPr>
            </a:p>
          </p:txBody>
        </p:sp>
        <p:sp>
          <p:nvSpPr>
            <p:cNvPr id="290" name="Google Shape;290;p54"/>
            <p:cNvSpPr/>
            <p:nvPr/>
          </p:nvSpPr>
          <p:spPr>
            <a:xfrm>
              <a:off x="1748083" y="1305711"/>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Faculty mentor</a:t>
              </a:r>
              <a:endParaRPr b="0" i="0" sz="1400" u="none" cap="none" strike="noStrike">
                <a:solidFill>
                  <a:srgbClr val="000000"/>
                </a:solidFill>
                <a:latin typeface="Arial"/>
                <a:ea typeface="Arial"/>
                <a:cs typeface="Arial"/>
                <a:sym typeface="Arial"/>
              </a:endParaRPr>
            </a:p>
          </p:txBody>
        </p:sp>
        <p:cxnSp>
          <p:nvCxnSpPr>
            <p:cNvPr id="291" name="Google Shape;291;p54"/>
            <p:cNvCxnSpPr>
              <a:stCxn id="290" idx="4"/>
              <a:endCxn id="289" idx="0"/>
            </p:cNvCxnSpPr>
            <p:nvPr/>
          </p:nvCxnSpPr>
          <p:spPr>
            <a:xfrm flipH="1">
              <a:off x="1579424" y="2220111"/>
              <a:ext cx="1119300" cy="86700"/>
            </a:xfrm>
            <a:prstGeom prst="straightConnector1">
              <a:avLst/>
            </a:prstGeom>
            <a:noFill/>
            <a:ln cap="flat" cmpd="sng" w="28575">
              <a:solidFill>
                <a:srgbClr val="7030A0"/>
              </a:solidFill>
              <a:prstDash val="solid"/>
              <a:round/>
              <a:headEnd len="sm" w="sm" type="none"/>
              <a:tailEnd len="sm" w="sm" type="none"/>
            </a:ln>
          </p:spPr>
        </p:cxnSp>
        <p:cxnSp>
          <p:nvCxnSpPr>
            <p:cNvPr id="292" name="Google Shape;292;p54"/>
            <p:cNvCxnSpPr>
              <a:stCxn id="290" idx="4"/>
              <a:endCxn id="288" idx="0"/>
            </p:cNvCxnSpPr>
            <p:nvPr/>
          </p:nvCxnSpPr>
          <p:spPr>
            <a:xfrm>
              <a:off x="2698724" y="2220111"/>
              <a:ext cx="1089000" cy="86700"/>
            </a:xfrm>
            <a:prstGeom prst="straightConnector1">
              <a:avLst/>
            </a:prstGeom>
            <a:noFill/>
            <a:ln cap="flat" cmpd="sng" w="28575">
              <a:solidFill>
                <a:srgbClr val="7030A0"/>
              </a:solidFill>
              <a:prstDash val="solid"/>
              <a:round/>
              <a:headEnd len="sm" w="sm" type="none"/>
              <a:tailEnd len="sm" w="sm" type="none"/>
            </a:ln>
          </p:spPr>
        </p:cxnSp>
        <p:cxnSp>
          <p:nvCxnSpPr>
            <p:cNvPr id="293" name="Google Shape;293;p54"/>
            <p:cNvCxnSpPr>
              <a:stCxn id="289" idx="6"/>
              <a:endCxn id="288" idx="2"/>
            </p:cNvCxnSpPr>
            <p:nvPr/>
          </p:nvCxnSpPr>
          <p:spPr>
            <a:xfrm>
              <a:off x="2529933" y="2764153"/>
              <a:ext cx="307200" cy="0"/>
            </a:xfrm>
            <a:prstGeom prst="straightConnector1">
              <a:avLst/>
            </a:prstGeom>
            <a:noFill/>
            <a:ln cap="flat" cmpd="sng" w="28575">
              <a:solidFill>
                <a:srgbClr val="7030A0"/>
              </a:solidFill>
              <a:prstDash val="solid"/>
              <a:round/>
              <a:headEnd len="sm" w="sm" type="none"/>
              <a:tailEnd len="sm" w="sm" type="none"/>
            </a:ln>
          </p:spPr>
        </p:cxnSp>
      </p:grpSp>
      <p:grpSp>
        <p:nvGrpSpPr>
          <p:cNvPr id="294" name="Google Shape;294;p54"/>
          <p:cNvGrpSpPr/>
          <p:nvPr/>
        </p:nvGrpSpPr>
        <p:grpSpPr>
          <a:xfrm>
            <a:off x="4756936" y="3729227"/>
            <a:ext cx="4109690" cy="1915642"/>
            <a:chOff x="628650" y="1305711"/>
            <a:chExt cx="4109690" cy="1915642"/>
          </a:xfrm>
        </p:grpSpPr>
        <p:sp>
          <p:nvSpPr>
            <p:cNvPr id="295" name="Google Shape;295;p54"/>
            <p:cNvSpPr/>
            <p:nvPr/>
          </p:nvSpPr>
          <p:spPr>
            <a:xfrm>
              <a:off x="2837057" y="2306953"/>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Senior grad student</a:t>
              </a:r>
              <a:endParaRPr b="0" i="0" sz="1400" u="none" cap="none" strike="noStrike">
                <a:solidFill>
                  <a:srgbClr val="000000"/>
                </a:solidFill>
                <a:latin typeface="Arial"/>
                <a:ea typeface="Arial"/>
                <a:cs typeface="Arial"/>
                <a:sym typeface="Arial"/>
              </a:endParaRPr>
            </a:p>
          </p:txBody>
        </p:sp>
        <p:sp>
          <p:nvSpPr>
            <p:cNvPr id="296" name="Google Shape;296;p54"/>
            <p:cNvSpPr/>
            <p:nvPr/>
          </p:nvSpPr>
          <p:spPr>
            <a:xfrm>
              <a:off x="628650" y="2306953"/>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Junior grad student</a:t>
              </a:r>
              <a:endParaRPr b="0" i="0" sz="1400" u="none" cap="none" strike="noStrike">
                <a:solidFill>
                  <a:srgbClr val="000000"/>
                </a:solidFill>
                <a:latin typeface="Arial"/>
                <a:ea typeface="Arial"/>
                <a:cs typeface="Arial"/>
                <a:sym typeface="Arial"/>
              </a:endParaRPr>
            </a:p>
          </p:txBody>
        </p:sp>
        <p:sp>
          <p:nvSpPr>
            <p:cNvPr id="297" name="Google Shape;297;p54"/>
            <p:cNvSpPr/>
            <p:nvPr/>
          </p:nvSpPr>
          <p:spPr>
            <a:xfrm>
              <a:off x="1748083" y="1305711"/>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Alumni mentor</a:t>
              </a:r>
              <a:endParaRPr b="0" i="0" sz="1400" u="none" cap="none" strike="noStrike">
                <a:solidFill>
                  <a:srgbClr val="000000"/>
                </a:solidFill>
                <a:latin typeface="Arial"/>
                <a:ea typeface="Arial"/>
                <a:cs typeface="Arial"/>
                <a:sym typeface="Arial"/>
              </a:endParaRPr>
            </a:p>
          </p:txBody>
        </p:sp>
        <p:cxnSp>
          <p:nvCxnSpPr>
            <p:cNvPr id="298" name="Google Shape;298;p54"/>
            <p:cNvCxnSpPr>
              <a:stCxn id="297" idx="4"/>
              <a:endCxn id="296" idx="0"/>
            </p:cNvCxnSpPr>
            <p:nvPr/>
          </p:nvCxnSpPr>
          <p:spPr>
            <a:xfrm flipH="1">
              <a:off x="1579424" y="2220111"/>
              <a:ext cx="1119300" cy="86700"/>
            </a:xfrm>
            <a:prstGeom prst="straightConnector1">
              <a:avLst/>
            </a:prstGeom>
            <a:noFill/>
            <a:ln cap="flat" cmpd="sng" w="28575">
              <a:solidFill>
                <a:srgbClr val="7030A0"/>
              </a:solidFill>
              <a:prstDash val="solid"/>
              <a:round/>
              <a:headEnd len="sm" w="sm" type="none"/>
              <a:tailEnd len="sm" w="sm" type="none"/>
            </a:ln>
          </p:spPr>
        </p:cxnSp>
        <p:cxnSp>
          <p:nvCxnSpPr>
            <p:cNvPr id="299" name="Google Shape;299;p54"/>
            <p:cNvCxnSpPr>
              <a:stCxn id="297" idx="4"/>
              <a:endCxn id="295" idx="0"/>
            </p:cNvCxnSpPr>
            <p:nvPr/>
          </p:nvCxnSpPr>
          <p:spPr>
            <a:xfrm>
              <a:off x="2698724" y="2220111"/>
              <a:ext cx="1089000" cy="86700"/>
            </a:xfrm>
            <a:prstGeom prst="straightConnector1">
              <a:avLst/>
            </a:prstGeom>
            <a:noFill/>
            <a:ln cap="flat" cmpd="sng" w="28575">
              <a:solidFill>
                <a:srgbClr val="7030A0"/>
              </a:solidFill>
              <a:prstDash val="solid"/>
              <a:round/>
              <a:headEnd len="sm" w="sm" type="none"/>
              <a:tailEnd len="sm" w="sm" type="none"/>
            </a:ln>
          </p:spPr>
        </p:cxnSp>
        <p:cxnSp>
          <p:nvCxnSpPr>
            <p:cNvPr id="300" name="Google Shape;300;p54"/>
            <p:cNvCxnSpPr>
              <a:stCxn id="296" idx="6"/>
              <a:endCxn id="295" idx="2"/>
            </p:cNvCxnSpPr>
            <p:nvPr/>
          </p:nvCxnSpPr>
          <p:spPr>
            <a:xfrm>
              <a:off x="2529933" y="2764153"/>
              <a:ext cx="307200" cy="0"/>
            </a:xfrm>
            <a:prstGeom prst="straightConnector1">
              <a:avLst/>
            </a:prstGeom>
            <a:noFill/>
            <a:ln cap="flat" cmpd="sng" w="28575">
              <a:solidFill>
                <a:srgbClr val="7030A0"/>
              </a:solidFill>
              <a:prstDash val="solid"/>
              <a:round/>
              <a:headEnd len="sm" w="sm" type="none"/>
              <a:tailEnd len="sm" w="sm" type="none"/>
            </a:ln>
          </p:spPr>
        </p:cxnSp>
      </p:grpSp>
      <p:grpSp>
        <p:nvGrpSpPr>
          <p:cNvPr id="301" name="Google Shape;301;p54"/>
          <p:cNvGrpSpPr/>
          <p:nvPr/>
        </p:nvGrpSpPr>
        <p:grpSpPr>
          <a:xfrm>
            <a:off x="187989" y="4642926"/>
            <a:ext cx="4323640" cy="2003885"/>
            <a:chOff x="567951" y="4488989"/>
            <a:chExt cx="4323640" cy="2003885"/>
          </a:xfrm>
        </p:grpSpPr>
        <p:sp>
          <p:nvSpPr>
            <p:cNvPr id="302" name="Google Shape;302;p54"/>
            <p:cNvSpPr/>
            <p:nvPr/>
          </p:nvSpPr>
          <p:spPr>
            <a:xfrm>
              <a:off x="2990308" y="4493516"/>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Alumni mentor</a:t>
              </a:r>
              <a:endParaRPr b="0" i="0" sz="1400" u="none" cap="none" strike="noStrike">
                <a:solidFill>
                  <a:srgbClr val="000000"/>
                </a:solidFill>
                <a:latin typeface="Arial"/>
                <a:ea typeface="Arial"/>
                <a:cs typeface="Arial"/>
                <a:sym typeface="Arial"/>
              </a:endParaRPr>
            </a:p>
          </p:txBody>
        </p:sp>
        <p:sp>
          <p:nvSpPr>
            <p:cNvPr id="303" name="Google Shape;303;p54"/>
            <p:cNvSpPr/>
            <p:nvPr/>
          </p:nvSpPr>
          <p:spPr>
            <a:xfrm>
              <a:off x="2852286" y="5578474"/>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Senior grad student</a:t>
              </a:r>
              <a:endParaRPr b="0" i="0" sz="1400" u="none" cap="none" strike="noStrike">
                <a:solidFill>
                  <a:srgbClr val="000000"/>
                </a:solidFill>
                <a:latin typeface="Arial"/>
                <a:ea typeface="Arial"/>
                <a:cs typeface="Arial"/>
                <a:sym typeface="Arial"/>
              </a:endParaRPr>
            </a:p>
          </p:txBody>
        </p:sp>
        <p:sp>
          <p:nvSpPr>
            <p:cNvPr id="304" name="Google Shape;304;p54"/>
            <p:cNvSpPr/>
            <p:nvPr/>
          </p:nvSpPr>
          <p:spPr>
            <a:xfrm>
              <a:off x="643879" y="5578474"/>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Junior grad student</a:t>
              </a:r>
              <a:endParaRPr b="0" i="0" sz="1400" u="none" cap="none" strike="noStrike">
                <a:solidFill>
                  <a:srgbClr val="000000"/>
                </a:solidFill>
                <a:latin typeface="Arial"/>
                <a:ea typeface="Arial"/>
                <a:cs typeface="Arial"/>
                <a:sym typeface="Arial"/>
              </a:endParaRPr>
            </a:p>
          </p:txBody>
        </p:sp>
        <p:sp>
          <p:nvSpPr>
            <p:cNvPr id="305" name="Google Shape;305;p54"/>
            <p:cNvSpPr/>
            <p:nvPr/>
          </p:nvSpPr>
          <p:spPr>
            <a:xfrm>
              <a:off x="567951" y="4488989"/>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Faculty mentor</a:t>
              </a:r>
              <a:endParaRPr b="0" i="0" sz="1400" u="none" cap="none" strike="noStrike">
                <a:solidFill>
                  <a:srgbClr val="000000"/>
                </a:solidFill>
                <a:latin typeface="Arial"/>
                <a:ea typeface="Arial"/>
                <a:cs typeface="Arial"/>
                <a:sym typeface="Arial"/>
              </a:endParaRPr>
            </a:p>
          </p:txBody>
        </p:sp>
        <p:cxnSp>
          <p:nvCxnSpPr>
            <p:cNvPr id="306" name="Google Shape;306;p54"/>
            <p:cNvCxnSpPr>
              <a:stCxn id="305" idx="4"/>
              <a:endCxn id="304" idx="0"/>
            </p:cNvCxnSpPr>
            <p:nvPr/>
          </p:nvCxnSpPr>
          <p:spPr>
            <a:xfrm>
              <a:off x="1518592" y="5403389"/>
              <a:ext cx="75900" cy="175200"/>
            </a:xfrm>
            <a:prstGeom prst="straightConnector1">
              <a:avLst/>
            </a:prstGeom>
            <a:noFill/>
            <a:ln cap="flat" cmpd="sng" w="28575">
              <a:solidFill>
                <a:srgbClr val="7030A0"/>
              </a:solidFill>
              <a:prstDash val="solid"/>
              <a:round/>
              <a:headEnd len="sm" w="sm" type="none"/>
              <a:tailEnd len="sm" w="sm" type="none"/>
            </a:ln>
          </p:spPr>
        </p:cxnSp>
        <p:cxnSp>
          <p:nvCxnSpPr>
            <p:cNvPr id="307" name="Google Shape;307;p54"/>
            <p:cNvCxnSpPr>
              <a:stCxn id="302" idx="4"/>
              <a:endCxn id="303" idx="0"/>
            </p:cNvCxnSpPr>
            <p:nvPr/>
          </p:nvCxnSpPr>
          <p:spPr>
            <a:xfrm flipH="1">
              <a:off x="3802949" y="5407916"/>
              <a:ext cx="138000" cy="170700"/>
            </a:xfrm>
            <a:prstGeom prst="straightConnector1">
              <a:avLst/>
            </a:prstGeom>
            <a:noFill/>
            <a:ln cap="flat" cmpd="sng" w="28575">
              <a:solidFill>
                <a:srgbClr val="7030A0"/>
              </a:solidFill>
              <a:prstDash val="solid"/>
              <a:round/>
              <a:headEnd len="sm" w="sm" type="none"/>
              <a:tailEnd len="sm" w="sm" type="none"/>
            </a:ln>
          </p:spPr>
        </p:cxnSp>
        <p:cxnSp>
          <p:nvCxnSpPr>
            <p:cNvPr id="308" name="Google Shape;308;p54"/>
            <p:cNvCxnSpPr>
              <a:stCxn id="304" idx="6"/>
              <a:endCxn id="303" idx="2"/>
            </p:cNvCxnSpPr>
            <p:nvPr/>
          </p:nvCxnSpPr>
          <p:spPr>
            <a:xfrm>
              <a:off x="2545162" y="6035674"/>
              <a:ext cx="307200" cy="0"/>
            </a:xfrm>
            <a:prstGeom prst="straightConnector1">
              <a:avLst/>
            </a:prstGeom>
            <a:noFill/>
            <a:ln cap="flat" cmpd="sng" w="28575">
              <a:solidFill>
                <a:srgbClr val="7030A0"/>
              </a:solidFill>
              <a:prstDash val="solid"/>
              <a:round/>
              <a:headEnd len="sm" w="sm" type="none"/>
              <a:tailEnd len="sm" w="sm" type="none"/>
            </a:ln>
          </p:spPr>
        </p:cxnSp>
      </p:grpSp>
      <p:grpSp>
        <p:nvGrpSpPr>
          <p:cNvPr id="309" name="Google Shape;309;p54"/>
          <p:cNvGrpSpPr/>
          <p:nvPr/>
        </p:nvGrpSpPr>
        <p:grpSpPr>
          <a:xfrm>
            <a:off x="5658251" y="1121708"/>
            <a:ext cx="1905187" cy="2053047"/>
            <a:chOff x="4832537" y="4091235"/>
            <a:chExt cx="1905187" cy="2053047"/>
          </a:xfrm>
        </p:grpSpPr>
        <p:sp>
          <p:nvSpPr>
            <p:cNvPr id="310" name="Google Shape;310;p54"/>
            <p:cNvSpPr/>
            <p:nvPr/>
          </p:nvSpPr>
          <p:spPr>
            <a:xfrm>
              <a:off x="4836441" y="5229882"/>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Senior grad student</a:t>
              </a:r>
              <a:endParaRPr b="0" i="0" sz="1400" u="none" cap="none" strike="noStrike">
                <a:solidFill>
                  <a:srgbClr val="000000"/>
                </a:solidFill>
                <a:latin typeface="Arial"/>
                <a:ea typeface="Arial"/>
                <a:cs typeface="Arial"/>
                <a:sym typeface="Arial"/>
              </a:endParaRPr>
            </a:p>
          </p:txBody>
        </p:sp>
        <p:sp>
          <p:nvSpPr>
            <p:cNvPr id="311" name="Google Shape;311;p54"/>
            <p:cNvSpPr/>
            <p:nvPr/>
          </p:nvSpPr>
          <p:spPr>
            <a:xfrm>
              <a:off x="4832537" y="4091235"/>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Faculty mentor</a:t>
              </a:r>
              <a:endParaRPr b="0" i="0" sz="1400" u="none" cap="none" strike="noStrike">
                <a:solidFill>
                  <a:srgbClr val="000000"/>
                </a:solidFill>
                <a:latin typeface="Arial"/>
                <a:ea typeface="Arial"/>
                <a:cs typeface="Arial"/>
                <a:sym typeface="Arial"/>
              </a:endParaRPr>
            </a:p>
          </p:txBody>
        </p:sp>
        <p:cxnSp>
          <p:nvCxnSpPr>
            <p:cNvPr id="312" name="Google Shape;312;p54"/>
            <p:cNvCxnSpPr>
              <a:stCxn id="311" idx="4"/>
              <a:endCxn id="310" idx="0"/>
            </p:cNvCxnSpPr>
            <p:nvPr/>
          </p:nvCxnSpPr>
          <p:spPr>
            <a:xfrm>
              <a:off x="5783179" y="5005635"/>
              <a:ext cx="3900" cy="224100"/>
            </a:xfrm>
            <a:prstGeom prst="straightConnector1">
              <a:avLst/>
            </a:prstGeom>
            <a:noFill/>
            <a:ln cap="flat" cmpd="sng" w="28575">
              <a:solidFill>
                <a:srgbClr val="7030A0"/>
              </a:solidFill>
              <a:prstDash val="solid"/>
              <a:round/>
              <a:headEnd len="sm" w="sm" type="none"/>
              <a:tailEnd len="sm" w="sm" type="none"/>
            </a:ln>
          </p:spPr>
        </p:cxnSp>
      </p:grpSp>
      <p:grpSp>
        <p:nvGrpSpPr>
          <p:cNvPr id="313" name="Google Shape;313;p54"/>
          <p:cNvGrpSpPr/>
          <p:nvPr/>
        </p:nvGrpSpPr>
        <p:grpSpPr>
          <a:xfrm>
            <a:off x="1052032" y="3368153"/>
            <a:ext cx="4014099" cy="920553"/>
            <a:chOff x="4928128" y="5174567"/>
            <a:chExt cx="4014099" cy="920553"/>
          </a:xfrm>
        </p:grpSpPr>
        <p:sp>
          <p:nvSpPr>
            <p:cNvPr id="314" name="Google Shape;314;p54"/>
            <p:cNvSpPr/>
            <p:nvPr/>
          </p:nvSpPr>
          <p:spPr>
            <a:xfrm>
              <a:off x="4928128" y="5174567"/>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Alumni mentor</a:t>
              </a:r>
              <a:endParaRPr b="0" i="0" sz="1400" u="none" cap="none" strike="noStrike">
                <a:solidFill>
                  <a:srgbClr val="000000"/>
                </a:solidFill>
                <a:latin typeface="Arial"/>
                <a:ea typeface="Arial"/>
                <a:cs typeface="Arial"/>
                <a:sym typeface="Arial"/>
              </a:endParaRPr>
            </a:p>
          </p:txBody>
        </p:sp>
        <p:sp>
          <p:nvSpPr>
            <p:cNvPr id="315" name="Google Shape;315;p54"/>
            <p:cNvSpPr/>
            <p:nvPr/>
          </p:nvSpPr>
          <p:spPr>
            <a:xfrm>
              <a:off x="7040944" y="5180720"/>
              <a:ext cx="1901283" cy="914400"/>
            </a:xfrm>
            <a:prstGeom prst="ellipse">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Senior grad student</a:t>
              </a:r>
              <a:endParaRPr b="0" i="0" sz="1400" u="none" cap="none" strike="noStrike">
                <a:solidFill>
                  <a:srgbClr val="000000"/>
                </a:solidFill>
                <a:latin typeface="Arial"/>
                <a:ea typeface="Arial"/>
                <a:cs typeface="Arial"/>
                <a:sym typeface="Arial"/>
              </a:endParaRPr>
            </a:p>
          </p:txBody>
        </p:sp>
        <p:cxnSp>
          <p:nvCxnSpPr>
            <p:cNvPr id="316" name="Google Shape;316;p54"/>
            <p:cNvCxnSpPr>
              <a:stCxn id="314" idx="6"/>
              <a:endCxn id="315" idx="2"/>
            </p:cNvCxnSpPr>
            <p:nvPr/>
          </p:nvCxnSpPr>
          <p:spPr>
            <a:xfrm>
              <a:off x="6829411" y="5631767"/>
              <a:ext cx="211500" cy="6300"/>
            </a:xfrm>
            <a:prstGeom prst="straightConnector1">
              <a:avLst/>
            </a:prstGeom>
            <a:noFill/>
            <a:ln cap="flat" cmpd="sng" w="28575">
              <a:solidFill>
                <a:srgbClr val="7030A0"/>
              </a:solidFill>
              <a:prstDash val="solid"/>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5"/>
          <p:cNvSpPr txBox="1"/>
          <p:nvPr>
            <p:ph type="title"/>
          </p:nvPr>
        </p:nvSpPr>
        <p:spPr>
          <a:xfrm>
            <a:off x="628650" y="1825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3000">
                <a:latin typeface="Helvetica Neue"/>
                <a:ea typeface="Helvetica Neue"/>
                <a:cs typeface="Helvetica Neue"/>
                <a:sym typeface="Helvetica Neue"/>
              </a:rPr>
              <a:t>Mentor/Mentee Logs</a:t>
            </a:r>
            <a:endParaRPr/>
          </a:p>
        </p:txBody>
      </p:sp>
      <p:sp>
        <p:nvSpPr>
          <p:cNvPr id="322" name="Google Shape;322;p55"/>
          <p:cNvSpPr txBox="1"/>
          <p:nvPr>
            <p:ph idx="1" type="body"/>
          </p:nvPr>
        </p:nvSpPr>
        <p:spPr>
          <a:xfrm>
            <a:off x="628650" y="3095879"/>
            <a:ext cx="7886700" cy="308108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Your name</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Your mentor’s/mentee’s name</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Date of meeting</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Duration of meeting</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Type of meeting</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Quality of your mentoring relationship</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Well-being of your mentee</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Matters that require immediate intervention</a:t>
            </a:r>
            <a:endParaRPr/>
          </a:p>
          <a:p>
            <a:pPr indent="-342900" lvl="0" marL="457200" rtl="0" algn="l">
              <a:lnSpc>
                <a:spcPct val="90000"/>
              </a:lnSpc>
              <a:spcBef>
                <a:spcPts val="750"/>
              </a:spcBef>
              <a:spcAft>
                <a:spcPts val="0"/>
              </a:spcAft>
              <a:buClr>
                <a:schemeClr val="dk1"/>
              </a:buClr>
              <a:buSzPts val="1800"/>
              <a:buChar char="•"/>
            </a:pPr>
            <a:r>
              <a:rPr lang="en-US" sz="1800">
                <a:latin typeface="Helvetica Neue"/>
                <a:ea typeface="Helvetica Neue"/>
                <a:cs typeface="Helvetica Neue"/>
                <a:sym typeface="Helvetica Neue"/>
              </a:rPr>
              <a:t>Suggestions to improve the mentoring experience </a:t>
            </a:r>
            <a:endParaRPr/>
          </a:p>
        </p:txBody>
      </p:sp>
      <p:sp>
        <p:nvSpPr>
          <p:cNvPr id="323" name="Google Shape;323;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id="324" name="Google Shape;324;p55"/>
          <p:cNvPicPr preferRelativeResize="0"/>
          <p:nvPr/>
        </p:nvPicPr>
        <p:blipFill rotWithShape="1">
          <a:blip r:embed="rId3">
            <a:alphaModFix/>
          </a:blip>
          <a:srcRect b="0" l="0" r="0" t="0"/>
          <a:stretch/>
        </p:blipFill>
        <p:spPr>
          <a:xfrm>
            <a:off x="628650" y="1110993"/>
            <a:ext cx="7886700" cy="1984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6"/>
          <p:cNvSpPr txBox="1"/>
          <p:nvPr>
            <p:ph type="title"/>
          </p:nvPr>
        </p:nvSpPr>
        <p:spPr>
          <a:xfrm>
            <a:off x="628650" y="249744"/>
            <a:ext cx="7886700" cy="994172"/>
          </a:xfrm>
          <a:prstGeom prst="rect">
            <a:avLst/>
          </a:prstGeom>
          <a:noFill/>
          <a:ln>
            <a:noFill/>
          </a:ln>
        </p:spPr>
        <p:txBody>
          <a:bodyPr anchorCtr="0" anchor="ctr" bIns="34275" lIns="68550" spcFirstLastPara="1" rIns="68550" wrap="square" tIns="34275">
            <a:normAutofit/>
          </a:bodyPr>
          <a:lstStyle/>
          <a:p>
            <a:pPr indent="0" lvl="0" marL="0" rtl="0" algn="ctr">
              <a:lnSpc>
                <a:spcPct val="90000"/>
              </a:lnSpc>
              <a:spcBef>
                <a:spcPts val="0"/>
              </a:spcBef>
              <a:spcAft>
                <a:spcPts val="0"/>
              </a:spcAft>
              <a:buClr>
                <a:srgbClr val="9C0000"/>
              </a:buClr>
              <a:buSzPts val="4400"/>
              <a:buNone/>
            </a:pPr>
            <a:r>
              <a:rPr lang="en-US" sz="3000">
                <a:solidFill>
                  <a:srgbClr val="9C0000"/>
                </a:solidFill>
                <a:latin typeface="Helvetica Neue"/>
                <a:ea typeface="Helvetica Neue"/>
                <a:cs typeface="Helvetica Neue"/>
                <a:sym typeface="Helvetica Neue"/>
              </a:rPr>
              <a:t>More Details</a:t>
            </a:r>
            <a:endParaRPr sz="3000">
              <a:latin typeface="Helvetica Neue"/>
              <a:ea typeface="Helvetica Neue"/>
              <a:cs typeface="Helvetica Neue"/>
              <a:sym typeface="Helvetica Neue"/>
            </a:endParaRPr>
          </a:p>
        </p:txBody>
      </p:sp>
      <p:sp>
        <p:nvSpPr>
          <p:cNvPr id="330" name="Google Shape;330;p56"/>
          <p:cNvSpPr txBox="1"/>
          <p:nvPr>
            <p:ph idx="1" type="body"/>
          </p:nvPr>
        </p:nvSpPr>
        <p:spPr>
          <a:xfrm>
            <a:off x="628650" y="1122882"/>
            <a:ext cx="7886700" cy="5393531"/>
          </a:xfrm>
          <a:prstGeom prst="rect">
            <a:avLst/>
          </a:prstGeom>
          <a:noFill/>
          <a:ln>
            <a:noFill/>
          </a:ln>
        </p:spPr>
        <p:txBody>
          <a:bodyPr anchorCtr="0" anchor="t" bIns="34275" lIns="68550" spcFirstLastPara="1" rIns="68550" wrap="square" tIns="34275">
            <a:noAutofit/>
          </a:bodyPr>
          <a:lstStyle/>
          <a:p>
            <a:pPr indent="-457200" lvl="0" marL="590550" rtl="0" algn="l">
              <a:lnSpc>
                <a:spcPct val="90000"/>
              </a:lnSpc>
              <a:spcBef>
                <a:spcPts val="0"/>
              </a:spcBef>
              <a:spcAft>
                <a:spcPts val="0"/>
              </a:spcAft>
              <a:buSzPts val="2800"/>
              <a:buChar char="•"/>
            </a:pPr>
            <a:r>
              <a:rPr lang="en-US" sz="2000">
                <a:latin typeface="Helvetica Neue"/>
                <a:ea typeface="Helvetica Neue"/>
                <a:cs typeface="Helvetica Neue"/>
                <a:sym typeface="Helvetica Neue"/>
              </a:rPr>
              <a:t>Money will be provided to student members to join professional organizations like ACS or SACNAS (a short form will be required)</a:t>
            </a:r>
            <a:endParaRPr/>
          </a:p>
          <a:p>
            <a:pPr indent="0" lvl="0" marL="133350" rtl="0" algn="l">
              <a:lnSpc>
                <a:spcPct val="90000"/>
              </a:lnSpc>
              <a:spcBef>
                <a:spcPts val="0"/>
              </a:spcBef>
              <a:spcAft>
                <a:spcPts val="0"/>
              </a:spcAft>
              <a:buSzPts val="2800"/>
              <a:buNone/>
            </a:pPr>
            <a:r>
              <a:t/>
            </a:r>
            <a:endParaRPr sz="2000">
              <a:latin typeface="Helvetica Neue"/>
              <a:ea typeface="Helvetica Neue"/>
              <a:cs typeface="Helvetica Neue"/>
              <a:sym typeface="Helvetica Neue"/>
            </a:endParaRPr>
          </a:p>
          <a:p>
            <a:pPr indent="-457200" lvl="0" marL="590550" rtl="0" algn="l">
              <a:lnSpc>
                <a:spcPct val="90000"/>
              </a:lnSpc>
              <a:spcBef>
                <a:spcPts val="0"/>
              </a:spcBef>
              <a:spcAft>
                <a:spcPts val="0"/>
              </a:spcAft>
              <a:buSzPts val="2800"/>
              <a:buChar char="•"/>
            </a:pPr>
            <a:r>
              <a:rPr lang="en-US" sz="2000">
                <a:latin typeface="Helvetica Neue"/>
                <a:ea typeface="Helvetica Neue"/>
                <a:cs typeface="Helvetica Neue"/>
                <a:sym typeface="Helvetica Neue"/>
              </a:rPr>
              <a:t>Mentor and mentee logs must be submitted after each meeting </a:t>
            </a:r>
            <a:endParaRPr/>
          </a:p>
          <a:p>
            <a:pPr indent="-279400" lvl="0" marL="590550" rtl="0" algn="l">
              <a:lnSpc>
                <a:spcPct val="90000"/>
              </a:lnSpc>
              <a:spcBef>
                <a:spcPts val="0"/>
              </a:spcBef>
              <a:spcAft>
                <a:spcPts val="0"/>
              </a:spcAft>
              <a:buSzPts val="2800"/>
              <a:buNone/>
            </a:pPr>
            <a:r>
              <a:t/>
            </a:r>
            <a:endParaRPr sz="2000">
              <a:latin typeface="Helvetica Neue"/>
              <a:ea typeface="Helvetica Neue"/>
              <a:cs typeface="Helvetica Neue"/>
              <a:sym typeface="Helvetica Neue"/>
            </a:endParaRPr>
          </a:p>
          <a:p>
            <a:pPr indent="0" lvl="0" marL="457200" rtl="0" algn="l">
              <a:lnSpc>
                <a:spcPct val="90000"/>
              </a:lnSpc>
              <a:spcBef>
                <a:spcPts val="0"/>
              </a:spcBef>
              <a:spcAft>
                <a:spcPts val="0"/>
              </a:spcAft>
              <a:buNone/>
            </a:pPr>
            <a:r>
              <a:t/>
            </a:r>
            <a:endParaRPr sz="2000">
              <a:latin typeface="Helvetica Neue"/>
              <a:ea typeface="Helvetica Neue"/>
              <a:cs typeface="Helvetica Neue"/>
              <a:sym typeface="Helvetica Neue"/>
            </a:endParaRPr>
          </a:p>
          <a:p>
            <a:pPr indent="-279400" lvl="0" marL="590550" rtl="0" algn="l">
              <a:lnSpc>
                <a:spcPct val="90000"/>
              </a:lnSpc>
              <a:spcBef>
                <a:spcPts val="0"/>
              </a:spcBef>
              <a:spcAft>
                <a:spcPts val="0"/>
              </a:spcAft>
              <a:buSzPts val="2800"/>
              <a:buNone/>
            </a:pPr>
            <a:r>
              <a:t/>
            </a:r>
            <a:endParaRPr sz="2000">
              <a:latin typeface="Helvetica Neue"/>
              <a:ea typeface="Helvetica Neue"/>
              <a:cs typeface="Helvetica Neue"/>
              <a:sym typeface="Helvetica Neue"/>
            </a:endParaRPr>
          </a:p>
          <a:p>
            <a:pPr indent="-38100" lvl="0" marL="171450" rtl="0" algn="l">
              <a:lnSpc>
                <a:spcPct val="90000"/>
              </a:lnSpc>
              <a:spcBef>
                <a:spcPts val="0"/>
              </a:spcBef>
              <a:spcAft>
                <a:spcPts val="0"/>
              </a:spcAft>
              <a:buSzPts val="2800"/>
              <a:buNone/>
            </a:pPr>
            <a:r>
              <a:t/>
            </a:r>
            <a:endParaRPr sz="2000">
              <a:latin typeface="Helvetica Neue"/>
              <a:ea typeface="Helvetica Neue"/>
              <a:cs typeface="Helvetica Neue"/>
              <a:sym typeface="Helvetica Neue"/>
            </a:endParaRPr>
          </a:p>
        </p:txBody>
      </p:sp>
      <p:sp>
        <p:nvSpPr>
          <p:cNvPr id="331" name="Google Shape;331;p56"/>
          <p:cNvSpPr txBox="1"/>
          <p:nvPr>
            <p:ph idx="12" type="sldNum"/>
          </p:nvPr>
        </p:nvSpPr>
        <p:spPr>
          <a:xfrm>
            <a:off x="6457950" y="5624513"/>
            <a:ext cx="2057400" cy="273844"/>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pic>
        <p:nvPicPr>
          <p:cNvPr descr="Three Women Playing Bowling On Grass" id="332" name="Google Shape;332;p56"/>
          <p:cNvPicPr preferRelativeResize="0"/>
          <p:nvPr/>
        </p:nvPicPr>
        <p:blipFill>
          <a:blip r:embed="rId3">
            <a:alphaModFix/>
          </a:blip>
          <a:stretch>
            <a:fillRect/>
          </a:stretch>
        </p:blipFill>
        <p:spPr>
          <a:xfrm>
            <a:off x="2249263" y="3060425"/>
            <a:ext cx="4645476" cy="3096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graphicFrame>
        <p:nvGraphicFramePr>
          <p:cNvPr id="338" name="Google Shape;338;p57"/>
          <p:cNvGraphicFramePr/>
          <p:nvPr/>
        </p:nvGraphicFramePr>
        <p:xfrm>
          <a:off x="628650" y="1080611"/>
          <a:ext cx="3000000" cy="3000000"/>
        </p:xfrm>
        <a:graphic>
          <a:graphicData uri="http://schemas.openxmlformats.org/drawingml/2006/table">
            <a:tbl>
              <a:tblPr>
                <a:noFill/>
                <a:tableStyleId>{48BE8C50-B08F-4DE1-B2B6-26BC83749E10}</a:tableStyleId>
              </a:tblPr>
              <a:tblGrid>
                <a:gridCol w="2487000"/>
                <a:gridCol w="5087000"/>
              </a:tblGrid>
              <a:tr h="4106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Helvetica Neue"/>
                          <a:ea typeface="Helvetica Neue"/>
                          <a:cs typeface="Helvetica Neue"/>
                          <a:sym typeface="Helvetica Neue"/>
                        </a:rPr>
                        <a:t>Date* </a:t>
                      </a:r>
                      <a:endParaRPr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Helvetica Neue"/>
                          <a:ea typeface="Helvetica Neue"/>
                          <a:cs typeface="Helvetica Neue"/>
                          <a:sym typeface="Helvetica Neue"/>
                        </a:rPr>
                        <a:t>Event</a:t>
                      </a:r>
                      <a:endParaRPr sz="1400" u="none" cap="none" strike="noStrike">
                        <a:latin typeface="Helvetica Neue"/>
                        <a:ea typeface="Helvetica Neue"/>
                        <a:cs typeface="Helvetica Neue"/>
                        <a:sym typeface="Helvetica Neue"/>
                      </a:endParaRPr>
                    </a:p>
                  </a:txBody>
                  <a:tcPr marT="45725" marB="45725" marR="91450" marL="9145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Friday, </a:t>
                      </a:r>
                      <a:r>
                        <a:rPr lang="en-US" sz="1800" u="none" cap="none" strike="noStrike">
                          <a:solidFill>
                            <a:srgbClr val="000000"/>
                          </a:solidFill>
                          <a:latin typeface="Helvetica Neue"/>
                          <a:ea typeface="Helvetica Neue"/>
                          <a:cs typeface="Helvetica Neue"/>
                          <a:sym typeface="Helvetica Neue"/>
                        </a:rPr>
                        <a:t>October 1</a:t>
                      </a:r>
                      <a:r>
                        <a:rPr b="0" i="0" lang="en-US" sz="1800" u="none" cap="none" strike="noStrike">
                          <a:solidFill>
                            <a:srgbClr val="000000"/>
                          </a:solidFill>
                          <a:latin typeface="Helvetica Neue"/>
                          <a:ea typeface="Helvetica Neue"/>
                          <a:cs typeface="Helvetica Neue"/>
                          <a:sym typeface="Helvetica Neue"/>
                        </a:rPr>
                        <a:t>5</a:t>
                      </a:r>
                      <a:r>
                        <a:rPr b="0" baseline="30000" i="0" lang="en-US" sz="1800" u="none" cap="none" strike="noStrike">
                          <a:solidFill>
                            <a:srgbClr val="000000"/>
                          </a:solidFill>
                          <a:latin typeface="Helvetica Neue"/>
                          <a:ea typeface="Helvetica Neue"/>
                          <a:cs typeface="Helvetica Neue"/>
                          <a:sym typeface="Helvetica Neue"/>
                        </a:rPr>
                        <a:t>th</a:t>
                      </a:r>
                      <a:r>
                        <a:rPr b="0" i="0" lang="en-US" sz="1800" u="none" cap="none" strike="noStrike">
                          <a:solidFill>
                            <a:srgbClr val="000000"/>
                          </a:solidFill>
                          <a:latin typeface="Helvetica Neue"/>
                          <a:ea typeface="Helvetica Neue"/>
                          <a:cs typeface="Helvetica Neue"/>
                          <a:sym typeface="Helvetica Neue"/>
                        </a:rPr>
                        <a:t> </a:t>
                      </a:r>
                      <a:endParaRPr sz="1800" u="none" cap="none" strike="noStrike">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How to be a Good Mentor/Mentee</a:t>
                      </a:r>
                      <a:endParaRPr sz="1800" u="none" cap="none" strike="noStrike">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Helvetica Neue"/>
                          <a:ea typeface="Helvetica Neue"/>
                          <a:cs typeface="Helvetica Neue"/>
                          <a:sym typeface="Helvetica Neue"/>
                        </a:rPr>
                        <a:t>November </a:t>
                      </a:r>
                      <a:r>
                        <a:rPr b="0" i="0" lang="en-US" sz="1800" u="none" cap="none" strike="noStrike">
                          <a:solidFill>
                            <a:srgbClr val="FF0000"/>
                          </a:solidFill>
                          <a:latin typeface="Helvetica Neue"/>
                          <a:ea typeface="Helvetica Neue"/>
                          <a:cs typeface="Helvetica Neue"/>
                          <a:sym typeface="Helvetica Neue"/>
                        </a:rPr>
                        <a:t>10</a:t>
                      </a:r>
                      <a:r>
                        <a:rPr b="0" baseline="30000" i="0" lang="en-US" sz="1800" u="none" cap="none" strike="noStrike">
                          <a:solidFill>
                            <a:srgbClr val="FF0000"/>
                          </a:solidFill>
                          <a:latin typeface="Helvetica Neue"/>
                          <a:ea typeface="Helvetica Neue"/>
                          <a:cs typeface="Helvetica Neue"/>
                          <a:sym typeface="Helvetica Neue"/>
                        </a:rPr>
                        <a:t>th</a:t>
                      </a:r>
                      <a:r>
                        <a:rPr b="0" i="0" lang="en-US" sz="1800" u="none" cap="none" strike="noStrike">
                          <a:solidFill>
                            <a:srgbClr val="FF0000"/>
                          </a:solidFill>
                          <a:latin typeface="Helvetica Neue"/>
                          <a:ea typeface="Helvetica Neue"/>
                          <a:cs typeface="Helvetica Neue"/>
                          <a:sym typeface="Helvetica Neue"/>
                        </a:rPr>
                        <a:t> or 12</a:t>
                      </a:r>
                      <a:r>
                        <a:rPr b="0" baseline="30000" i="0" lang="en-US" sz="1800" u="none" cap="none" strike="noStrike">
                          <a:solidFill>
                            <a:srgbClr val="FF0000"/>
                          </a:solidFill>
                          <a:latin typeface="Helvetica Neue"/>
                          <a:ea typeface="Helvetica Neue"/>
                          <a:cs typeface="Helvetica Neue"/>
                          <a:sym typeface="Helvetica Neue"/>
                        </a:rPr>
                        <a:t>th</a:t>
                      </a:r>
                      <a:endParaRPr sz="1800" u="none" cap="none" strike="noStrike">
                        <a:solidFill>
                          <a:srgbClr val="FF0000"/>
                        </a:solidFill>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Helvetica Neue"/>
                          <a:ea typeface="Helvetica Neue"/>
                          <a:cs typeface="Helvetica Neue"/>
                          <a:sym typeface="Helvetica Neue"/>
                        </a:rPr>
                        <a:t>Conversations Matter with Dr. Alfreda James</a:t>
                      </a:r>
                      <a:endParaRPr sz="1800" u="none" cap="none" strike="noStrike">
                        <a:solidFill>
                          <a:srgbClr val="FF0000"/>
                        </a:solidFill>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TBD (mid January)</a:t>
                      </a:r>
                      <a:endParaRPr sz="1800" u="none" cap="none" strike="noStrike">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Get-together amongst student members</a:t>
                      </a:r>
                      <a:endParaRPr sz="1800" u="none" cap="none" strike="noStrike">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Friday, February 11</a:t>
                      </a:r>
                      <a:r>
                        <a:rPr b="0" baseline="30000" i="0" lang="en-US" sz="1800" u="none" cap="none" strike="noStrike">
                          <a:solidFill>
                            <a:srgbClr val="000000"/>
                          </a:solidFill>
                          <a:latin typeface="Helvetica Neue"/>
                          <a:ea typeface="Helvetica Neue"/>
                          <a:cs typeface="Helvetica Neue"/>
                          <a:sym typeface="Helvetica Neue"/>
                        </a:rPr>
                        <a:t>th</a:t>
                      </a:r>
                      <a:endParaRPr sz="1800" u="none" cap="none" strike="noStrike">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Team Building Activity with the Rec Center</a:t>
                      </a:r>
                      <a:endParaRPr sz="1800" u="none" cap="none" strike="noStrike">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Helvetica Neue"/>
                          <a:ea typeface="Helvetica Neue"/>
                          <a:cs typeface="Helvetica Neue"/>
                          <a:sym typeface="Helvetica Neue"/>
                        </a:rPr>
                        <a:t>Friday, February 25</a:t>
                      </a:r>
                      <a:r>
                        <a:rPr baseline="30000" lang="en-US" sz="1800" u="none" cap="none" strike="noStrike">
                          <a:solidFill>
                            <a:srgbClr val="FF0000"/>
                          </a:solidFill>
                          <a:latin typeface="Helvetica Neue"/>
                          <a:ea typeface="Helvetica Neue"/>
                          <a:cs typeface="Helvetica Neue"/>
                          <a:sym typeface="Helvetica Neue"/>
                        </a:rPr>
                        <a:t>th</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Helvetica Neue"/>
                          <a:ea typeface="Helvetica Neue"/>
                          <a:cs typeface="Helvetica Neue"/>
                          <a:sym typeface="Helvetica Neue"/>
                        </a:rPr>
                        <a:t>2-3 PM </a:t>
                      </a:r>
                      <a:endParaRPr sz="1800" u="none" cap="none" strike="noStrike">
                        <a:solidFill>
                          <a:srgbClr val="FF0000"/>
                        </a:solidFill>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Helvetica Neue"/>
                          <a:ea typeface="Helvetica Neue"/>
                          <a:cs typeface="Helvetica Neue"/>
                          <a:sym typeface="Helvetica Neue"/>
                        </a:rPr>
                        <a:t>Career Design with Dr. Alfreda James</a:t>
                      </a:r>
                      <a:endParaRPr sz="1800" u="none" cap="none" strike="noStrike">
                        <a:solidFill>
                          <a:srgbClr val="FF0000"/>
                        </a:solidFill>
                        <a:latin typeface="Helvetica Neue"/>
                        <a:ea typeface="Helvetica Neue"/>
                        <a:cs typeface="Helvetica Neue"/>
                        <a:sym typeface="Helvetica Neue"/>
                      </a:endParaRPr>
                    </a:p>
                  </a:txBody>
                  <a:tcPr marT="63500" marB="63500" marR="63500" marL="63500"/>
                </a:tc>
              </a:tr>
              <a:tr h="4094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Helvetica Neue"/>
                          <a:ea typeface="Helvetica Neue"/>
                          <a:cs typeface="Helvetica Neue"/>
                          <a:sym typeface="Helvetica Neue"/>
                        </a:rPr>
                        <a:t>Friday, March 11</a:t>
                      </a:r>
                      <a:r>
                        <a:rPr b="0" baseline="30000" i="0" lang="en-US" sz="1800" u="none" cap="none" strike="noStrike">
                          <a:solidFill>
                            <a:srgbClr val="FF0000"/>
                          </a:solidFill>
                          <a:latin typeface="Helvetica Neue"/>
                          <a:ea typeface="Helvetica Neue"/>
                          <a:cs typeface="Helvetica Neue"/>
                          <a:sym typeface="Helvetica Neue"/>
                        </a:rPr>
                        <a:t>th</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Helvetica Neue"/>
                          <a:ea typeface="Helvetica Neue"/>
                          <a:cs typeface="Helvetica Neue"/>
                          <a:sym typeface="Helvetica Neue"/>
                        </a:rPr>
                        <a:t>2-3 PM </a:t>
                      </a:r>
                      <a:endParaRPr sz="14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Helvetica Neue"/>
                          <a:ea typeface="Helvetica Neue"/>
                          <a:cs typeface="Helvetica Neue"/>
                          <a:sym typeface="Helvetica Neue"/>
                        </a:rPr>
                        <a:t>Interviewing with Dr. Alfreda James</a:t>
                      </a:r>
                      <a:endParaRPr sz="1800" u="none" cap="none" strike="noStrike">
                        <a:solidFill>
                          <a:srgbClr val="FF0000"/>
                        </a:solidFill>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Helvetica Neue"/>
                          <a:ea typeface="Helvetica Neue"/>
                          <a:cs typeface="Helvetica Neue"/>
                          <a:sym typeface="Helvetica Neue"/>
                        </a:rPr>
                        <a:t>Friday, April 9</a:t>
                      </a:r>
                      <a:r>
                        <a:rPr b="0" baseline="30000" i="0" lang="en-US" sz="1800" u="none" cap="none" strike="noStrike">
                          <a:solidFill>
                            <a:srgbClr val="FF0000"/>
                          </a:solidFill>
                          <a:latin typeface="Helvetica Neue"/>
                          <a:ea typeface="Helvetica Neue"/>
                          <a:cs typeface="Helvetica Neue"/>
                          <a:sym typeface="Helvetica Neue"/>
                        </a:rPr>
                        <a:t>th</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Helvetica Neue"/>
                          <a:ea typeface="Helvetica Neue"/>
                          <a:cs typeface="Helvetica Neue"/>
                          <a:sym typeface="Helvetica Neue"/>
                        </a:rPr>
                        <a:t>2-3 PM </a:t>
                      </a:r>
                      <a:endParaRPr sz="14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Helvetica Neue"/>
                          <a:ea typeface="Helvetica Neue"/>
                          <a:cs typeface="Helvetica Neue"/>
                          <a:sym typeface="Helvetica Neue"/>
                        </a:rPr>
                        <a:t>Negotiations with Dr. Alfreda James</a:t>
                      </a:r>
                      <a:endParaRPr sz="1800" u="none" cap="none" strike="noStrike">
                        <a:solidFill>
                          <a:srgbClr val="FF0000"/>
                        </a:solidFill>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Friday, May 13</a:t>
                      </a:r>
                      <a:r>
                        <a:rPr b="0" baseline="30000" i="0" lang="en-US" sz="1800" u="none" cap="none" strike="noStrike">
                          <a:solidFill>
                            <a:srgbClr val="000000"/>
                          </a:solidFill>
                          <a:latin typeface="Helvetica Neue"/>
                          <a:ea typeface="Helvetica Neue"/>
                          <a:cs typeface="Helvetica Neue"/>
                          <a:sym typeface="Helvetica Neue"/>
                        </a:rPr>
                        <a:t>th</a:t>
                      </a:r>
                      <a:r>
                        <a:rPr b="0" i="0" lang="en-US" sz="1800" u="none" cap="none" strike="noStrike">
                          <a:solidFill>
                            <a:srgbClr val="000000"/>
                          </a:solidFill>
                          <a:latin typeface="Helvetica Neue"/>
                          <a:ea typeface="Helvetica Neue"/>
                          <a:cs typeface="Helvetica Neue"/>
                          <a:sym typeface="Helvetica Neue"/>
                        </a:rPr>
                        <a:t> </a:t>
                      </a:r>
                      <a:endParaRPr sz="1800" u="none" cap="none" strike="noStrike">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Closing Ceremony</a:t>
                      </a:r>
                      <a:endParaRPr sz="1800" u="none" cap="none" strike="noStrike">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TBD (late May)</a:t>
                      </a:r>
                      <a:endParaRPr sz="1800" u="none" cap="none" strike="noStrike">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Post-program survey</a:t>
                      </a:r>
                      <a:endParaRPr sz="1800" u="none" cap="none" strike="noStrike">
                        <a:latin typeface="Helvetica Neue"/>
                        <a:ea typeface="Helvetica Neue"/>
                        <a:cs typeface="Helvetica Neue"/>
                        <a:sym typeface="Helvetica Neue"/>
                      </a:endParaRPr>
                    </a:p>
                  </a:txBody>
                  <a:tcPr marT="63500" marB="63500" marR="63500" marL="63500"/>
                </a:tc>
              </a:tr>
              <a:tr h="4106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TBD (early June)</a:t>
                      </a:r>
                      <a:endParaRPr sz="1800" u="none" cap="none" strike="noStrike">
                        <a:latin typeface="Helvetica Neue"/>
                        <a:ea typeface="Helvetica Neue"/>
                        <a:cs typeface="Helvetica Neue"/>
                        <a:sym typeface="Helvetica Neue"/>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Post-program survey is due</a:t>
                      </a:r>
                      <a:endParaRPr sz="1800" u="none" cap="none" strike="noStrike">
                        <a:latin typeface="Helvetica Neue"/>
                        <a:ea typeface="Helvetica Neue"/>
                        <a:cs typeface="Helvetica Neue"/>
                        <a:sym typeface="Helvetica Neue"/>
                      </a:endParaRPr>
                    </a:p>
                  </a:txBody>
                  <a:tcPr marT="63500" marB="63500" marR="63500" marL="63500"/>
                </a:tc>
              </a:tr>
            </a:tbl>
          </a:graphicData>
        </a:graphic>
      </p:graphicFrame>
      <p:sp>
        <p:nvSpPr>
          <p:cNvPr id="339" name="Google Shape;339;p57"/>
          <p:cNvSpPr txBox="1"/>
          <p:nvPr/>
        </p:nvSpPr>
        <p:spPr>
          <a:xfrm>
            <a:off x="628650" y="249744"/>
            <a:ext cx="7886700" cy="994172"/>
          </a:xfrm>
          <a:prstGeom prst="rect">
            <a:avLst/>
          </a:prstGeom>
          <a:noFill/>
          <a:ln>
            <a:noFill/>
          </a:ln>
        </p:spPr>
        <p:txBody>
          <a:bodyPr anchorCtr="0" anchor="ctr" bIns="34275" lIns="68550" spcFirstLastPara="1" rIns="68550" wrap="square" tIns="34275">
            <a:normAutofit/>
          </a:bodyPr>
          <a:lstStyle/>
          <a:p>
            <a:pPr indent="0" lvl="0" marL="0" marR="0" rtl="0" algn="ctr">
              <a:lnSpc>
                <a:spcPct val="90000"/>
              </a:lnSpc>
              <a:spcBef>
                <a:spcPts val="0"/>
              </a:spcBef>
              <a:spcAft>
                <a:spcPts val="0"/>
              </a:spcAft>
              <a:buClr>
                <a:srgbClr val="9C0000"/>
              </a:buClr>
              <a:buSzPts val="4400"/>
              <a:buFont typeface="Calibri"/>
              <a:buNone/>
            </a:pPr>
            <a:r>
              <a:rPr b="1" i="0" lang="en-US" sz="3000" u="none" cap="none" strike="noStrike">
                <a:solidFill>
                  <a:schemeClr val="dk1"/>
                </a:solidFill>
                <a:latin typeface="Helvetica Neue"/>
                <a:ea typeface="Helvetica Neue"/>
                <a:cs typeface="Helvetica Neue"/>
                <a:sym typeface="Helvetica Neue"/>
              </a:rPr>
              <a:t>*Tentative*</a:t>
            </a:r>
            <a:r>
              <a:rPr b="0" i="0" lang="en-US" sz="3000" u="none" cap="none" strike="noStrike">
                <a:solidFill>
                  <a:schemeClr val="dk1"/>
                </a:solidFill>
                <a:latin typeface="Helvetica Neue"/>
                <a:ea typeface="Helvetica Neue"/>
                <a:cs typeface="Helvetica Neue"/>
                <a:sym typeface="Helvetica Neue"/>
              </a:rPr>
              <a:t> Schedule for the Program</a:t>
            </a:r>
            <a:endParaRPr b="0" i="0" sz="30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1"/>
          <p:cNvPicPr preferRelativeResize="0"/>
          <p:nvPr>
            <p:ph idx="1" type="body"/>
          </p:nvPr>
        </p:nvPicPr>
        <p:blipFill rotWithShape="1">
          <a:blip r:embed="rId3">
            <a:alphaModFix/>
          </a:blip>
          <a:srcRect b="0" l="0" r="0" t="0"/>
          <a:stretch/>
        </p:blipFill>
        <p:spPr>
          <a:xfrm>
            <a:off x="3093335" y="1290024"/>
            <a:ext cx="2957330" cy="3424277"/>
          </a:xfrm>
          <a:prstGeom prst="rect">
            <a:avLst/>
          </a:prstGeom>
          <a:noFill/>
          <a:ln>
            <a:noFill/>
          </a:ln>
        </p:spPr>
      </p:pic>
      <p:sp>
        <p:nvSpPr>
          <p:cNvPr id="345" name="Google Shape;345;p1"/>
          <p:cNvSpPr txBox="1"/>
          <p:nvPr/>
        </p:nvSpPr>
        <p:spPr>
          <a:xfrm>
            <a:off x="0" y="5052504"/>
            <a:ext cx="9144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Peer/Professional Mentor/Mentee Training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0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8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2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9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5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Stony Brook Univers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2013-09-30T19:32:08Z</dcterms:created>
  <dc:creator>Angel I Gonzalez</dc:creator>
</cp:coreProperties>
</file>